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 id="2147484156" r:id="rId2"/>
    <p:sldMasterId id="2147484508" r:id="rId3"/>
  </p:sldMasterIdLst>
  <p:notesMasterIdLst>
    <p:notesMasterId r:id="rId39"/>
  </p:notesMasterIdLst>
  <p:handoutMasterIdLst>
    <p:handoutMasterId r:id="rId40"/>
  </p:handoutMasterIdLst>
  <p:sldIdLst>
    <p:sldId id="409" r:id="rId4"/>
    <p:sldId id="444" r:id="rId5"/>
    <p:sldId id="1057" r:id="rId6"/>
    <p:sldId id="449" r:id="rId7"/>
    <p:sldId id="980" r:id="rId8"/>
    <p:sldId id="850" r:id="rId9"/>
    <p:sldId id="900" r:id="rId10"/>
    <p:sldId id="450" r:id="rId11"/>
    <p:sldId id="452" r:id="rId12"/>
    <p:sldId id="853" r:id="rId13"/>
    <p:sldId id="453" r:id="rId14"/>
    <p:sldId id="1058" r:id="rId15"/>
    <p:sldId id="1008" r:id="rId16"/>
    <p:sldId id="1011" r:id="rId17"/>
    <p:sldId id="441" r:id="rId18"/>
    <p:sldId id="525" r:id="rId19"/>
    <p:sldId id="482" r:id="rId20"/>
    <p:sldId id="920" r:id="rId21"/>
    <p:sldId id="921" r:id="rId22"/>
    <p:sldId id="928" r:id="rId23"/>
    <p:sldId id="922" r:id="rId24"/>
    <p:sldId id="885" r:id="rId25"/>
    <p:sldId id="743" r:id="rId26"/>
    <p:sldId id="1082" r:id="rId27"/>
    <p:sldId id="614" r:id="rId28"/>
    <p:sldId id="517" r:id="rId29"/>
    <p:sldId id="518" r:id="rId30"/>
    <p:sldId id="516" r:id="rId31"/>
    <p:sldId id="1083" r:id="rId32"/>
    <p:sldId id="1339" r:id="rId33"/>
    <p:sldId id="1343" r:id="rId34"/>
    <p:sldId id="1056" r:id="rId35"/>
    <p:sldId id="1010" r:id="rId36"/>
    <p:sldId id="1344" r:id="rId37"/>
    <p:sldId id="1079" r:id="rId38"/>
  </p:sldIdLst>
  <p:sldSz cx="12192000" cy="6858000"/>
  <p:notesSz cx="7010400" cy="9296400"/>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E3"/>
    <a:srgbClr val="FFF7C2"/>
    <a:srgbClr val="B3FFC6"/>
    <a:srgbClr val="8E2618"/>
    <a:srgbClr val="FFE0F7"/>
    <a:srgbClr val="FF96A9"/>
    <a:srgbClr val="000A12"/>
    <a:srgbClr val="000B13"/>
    <a:srgbClr val="FEA094"/>
    <a:srgbClr val="E396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796"/>
    <p:restoredTop sz="94641"/>
  </p:normalViewPr>
  <p:slideViewPr>
    <p:cSldViewPr>
      <p:cViewPr varScale="1">
        <p:scale>
          <a:sx n="143" d="100"/>
          <a:sy n="143" d="100"/>
        </p:scale>
        <p:origin x="216" y="10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nhnet\shared\Nurse_OBS\FR1USER\Borders\ILPQC\Obstetric\SMFM%20Jan%202018\HTNdatatracking_processmeasures_MODIFIED_1.5.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nhnet\shared\Nurse_OBS\FR1USER\Borders\ILPQC\Obstetric\SMFM%20Jan%202018\RAW%20HTN%20DATA_SMFM_1.4.2018_d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77537182852108E-2"/>
          <c:y val="2.2689332819293494E-2"/>
          <c:w val="0.93175578868720343"/>
          <c:h val="0.80244929611071414"/>
        </c:manualLayout>
      </c:layout>
      <c:barChart>
        <c:barDir val="col"/>
        <c:grouping val="stacked"/>
        <c:varyColors val="0"/>
        <c:ser>
          <c:idx val="2"/>
          <c:order val="0"/>
          <c:tx>
            <c:strRef>
              <c:f>'T2T Graph (Graph 1)'!$T$4</c:f>
              <c:strCache>
                <c:ptCount val="1"/>
                <c:pt idx="0">
                  <c:v>Proportion of Hospitals with 80% of women treated within 60 min</c:v>
                </c:pt>
              </c:strCache>
            </c:strRef>
          </c:tx>
          <c:spPr>
            <a:solidFill>
              <a:srgbClr val="00B050"/>
            </a:solidFill>
          </c:spPr>
          <c:invertIfNegative val="0"/>
          <c:cat>
            <c:strRef>
              <c:f>'T2T Graph (Graph 1)'!$U$1:$AK$1</c:f>
              <c:strCache>
                <c:ptCount val="17"/>
                <c:pt idx="0">
                  <c:v>Baseline (Oct - Dec 15)</c:v>
                </c:pt>
                <c:pt idx="1">
                  <c:v>July-16</c:v>
                </c:pt>
                <c:pt idx="2">
                  <c:v>Aug-16</c:v>
                </c:pt>
                <c:pt idx="3">
                  <c:v>Sep-16</c:v>
                </c:pt>
                <c:pt idx="4">
                  <c:v>Oct-16</c:v>
                </c:pt>
                <c:pt idx="5">
                  <c:v>Nov-16</c:v>
                </c:pt>
                <c:pt idx="6">
                  <c:v>Dec-16</c:v>
                </c:pt>
                <c:pt idx="7">
                  <c:v>Jan-17</c:v>
                </c:pt>
                <c:pt idx="8">
                  <c:v>Feb-17</c:v>
                </c:pt>
                <c:pt idx="9">
                  <c:v>Mar-17</c:v>
                </c:pt>
                <c:pt idx="10">
                  <c:v>Apr-17</c:v>
                </c:pt>
                <c:pt idx="11">
                  <c:v>May-17</c:v>
                </c:pt>
                <c:pt idx="12">
                  <c:v>June-17</c:v>
                </c:pt>
                <c:pt idx="13">
                  <c:v>July-17</c:v>
                </c:pt>
                <c:pt idx="14">
                  <c:v>Aug-17</c:v>
                </c:pt>
                <c:pt idx="15">
                  <c:v>Sep-17</c:v>
                </c:pt>
                <c:pt idx="16">
                  <c:v>Oct-17</c:v>
                </c:pt>
              </c:strCache>
            </c:strRef>
          </c:cat>
          <c:val>
            <c:numRef>
              <c:f>'T2T Graph (Graph 1)'!$U$4:$AK$4</c:f>
              <c:numCache>
                <c:formatCode>0%</c:formatCode>
                <c:ptCount val="17"/>
                <c:pt idx="0">
                  <c:v>0.1304347826086957</c:v>
                </c:pt>
                <c:pt idx="1">
                  <c:v>0.22784810126582314</c:v>
                </c:pt>
                <c:pt idx="2">
                  <c:v>0.2558139534883721</c:v>
                </c:pt>
                <c:pt idx="3">
                  <c:v>0.28409090909090967</c:v>
                </c:pt>
                <c:pt idx="4">
                  <c:v>0.25</c:v>
                </c:pt>
                <c:pt idx="5">
                  <c:v>0.34523809523809562</c:v>
                </c:pt>
                <c:pt idx="6">
                  <c:v>0.35802469135802573</c:v>
                </c:pt>
                <c:pt idx="7">
                  <c:v>0.41176470588235364</c:v>
                </c:pt>
                <c:pt idx="8">
                  <c:v>0.44578313253012014</c:v>
                </c:pt>
                <c:pt idx="9">
                  <c:v>0.37179487179487297</c:v>
                </c:pt>
                <c:pt idx="10">
                  <c:v>0.41250000000000031</c:v>
                </c:pt>
                <c:pt idx="11">
                  <c:v>0.49411764705882388</c:v>
                </c:pt>
                <c:pt idx="12">
                  <c:v>0.54216867469879648</c:v>
                </c:pt>
                <c:pt idx="13">
                  <c:v>0.45783132530120485</c:v>
                </c:pt>
                <c:pt idx="14">
                  <c:v>0.47619047619047666</c:v>
                </c:pt>
                <c:pt idx="15">
                  <c:v>0.58227848101265722</c:v>
                </c:pt>
                <c:pt idx="16">
                  <c:v>0.71232876712328763</c:v>
                </c:pt>
              </c:numCache>
            </c:numRef>
          </c:val>
          <c:extLst xmlns:c16r2="http://schemas.microsoft.com/office/drawing/2015/06/chart">
            <c:ext xmlns:c16="http://schemas.microsoft.com/office/drawing/2014/chart" uri="{C3380CC4-5D6E-409C-BE32-E72D297353CC}">
              <c16:uniqueId val="{00000001-16AC-4085-896F-82E8F03A4181}"/>
            </c:ext>
          </c:extLst>
        </c:ser>
        <c:ser>
          <c:idx val="1"/>
          <c:order val="1"/>
          <c:tx>
            <c:strRef>
              <c:f>'T2T Graph (Graph 1)'!$T$3</c:f>
              <c:strCache>
                <c:ptCount val="1"/>
                <c:pt idx="0">
                  <c:v>Proportion of Hospitals with 0-79% of women treated within 60 min</c:v>
                </c:pt>
              </c:strCache>
            </c:strRef>
          </c:tx>
          <c:spPr>
            <a:solidFill>
              <a:srgbClr val="FFBE7D"/>
            </a:solidFill>
          </c:spPr>
          <c:invertIfNegative val="0"/>
          <c:cat>
            <c:strRef>
              <c:f>'T2T Graph (Graph 1)'!$U$1:$AK$1</c:f>
              <c:strCache>
                <c:ptCount val="17"/>
                <c:pt idx="0">
                  <c:v>Baseline (Oct - Dec 15)</c:v>
                </c:pt>
                <c:pt idx="1">
                  <c:v>July-16</c:v>
                </c:pt>
                <c:pt idx="2">
                  <c:v>Aug-16</c:v>
                </c:pt>
                <c:pt idx="3">
                  <c:v>Sep-16</c:v>
                </c:pt>
                <c:pt idx="4">
                  <c:v>Oct-16</c:v>
                </c:pt>
                <c:pt idx="5">
                  <c:v>Nov-16</c:v>
                </c:pt>
                <c:pt idx="6">
                  <c:v>Dec-16</c:v>
                </c:pt>
                <c:pt idx="7">
                  <c:v>Jan-17</c:v>
                </c:pt>
                <c:pt idx="8">
                  <c:v>Feb-17</c:v>
                </c:pt>
                <c:pt idx="9">
                  <c:v>Mar-17</c:v>
                </c:pt>
                <c:pt idx="10">
                  <c:v>Apr-17</c:v>
                </c:pt>
                <c:pt idx="11">
                  <c:v>May-17</c:v>
                </c:pt>
                <c:pt idx="12">
                  <c:v>June-17</c:v>
                </c:pt>
                <c:pt idx="13">
                  <c:v>July-17</c:v>
                </c:pt>
                <c:pt idx="14">
                  <c:v>Aug-17</c:v>
                </c:pt>
                <c:pt idx="15">
                  <c:v>Sep-17</c:v>
                </c:pt>
                <c:pt idx="16">
                  <c:v>Oct-17</c:v>
                </c:pt>
              </c:strCache>
            </c:strRef>
          </c:cat>
          <c:val>
            <c:numRef>
              <c:f>'T2T Graph (Graph 1)'!$U$3:$AK$3</c:f>
              <c:numCache>
                <c:formatCode>0%</c:formatCode>
                <c:ptCount val="17"/>
                <c:pt idx="0">
                  <c:v>0.86956521739130532</c:v>
                </c:pt>
                <c:pt idx="1">
                  <c:v>0.77215189873417867</c:v>
                </c:pt>
                <c:pt idx="2">
                  <c:v>0.7441860465116279</c:v>
                </c:pt>
                <c:pt idx="3">
                  <c:v>0.71590909090909216</c:v>
                </c:pt>
                <c:pt idx="4">
                  <c:v>0.75000000000000111</c:v>
                </c:pt>
                <c:pt idx="5">
                  <c:v>0.65476190476190477</c:v>
                </c:pt>
                <c:pt idx="6">
                  <c:v>0.64197530864197672</c:v>
                </c:pt>
                <c:pt idx="7">
                  <c:v>0.58823529411764652</c:v>
                </c:pt>
                <c:pt idx="8">
                  <c:v>0.55421686746987964</c:v>
                </c:pt>
                <c:pt idx="9">
                  <c:v>0.62820512820512864</c:v>
                </c:pt>
                <c:pt idx="10">
                  <c:v>0.58749999999999958</c:v>
                </c:pt>
                <c:pt idx="11">
                  <c:v>0.50588235294117645</c:v>
                </c:pt>
                <c:pt idx="12">
                  <c:v>0.45783132530120485</c:v>
                </c:pt>
                <c:pt idx="13">
                  <c:v>0.5903614457831321</c:v>
                </c:pt>
                <c:pt idx="14">
                  <c:v>0.52380952380952384</c:v>
                </c:pt>
                <c:pt idx="15">
                  <c:v>0.41772151898734228</c:v>
                </c:pt>
                <c:pt idx="16">
                  <c:v>0.28767123287671226</c:v>
                </c:pt>
              </c:numCache>
            </c:numRef>
          </c:val>
          <c:extLst xmlns:c16r2="http://schemas.microsoft.com/office/drawing/2015/06/chart">
            <c:ext xmlns:c16="http://schemas.microsoft.com/office/drawing/2014/chart" uri="{C3380CC4-5D6E-409C-BE32-E72D297353CC}">
              <c16:uniqueId val="{00000000-16AC-4085-896F-82E8F03A4181}"/>
            </c:ext>
          </c:extLst>
        </c:ser>
        <c:dLbls>
          <c:showLegendKey val="0"/>
          <c:showVal val="0"/>
          <c:showCatName val="0"/>
          <c:showSerName val="0"/>
          <c:showPercent val="0"/>
          <c:showBubbleSize val="0"/>
        </c:dLbls>
        <c:gapWidth val="150"/>
        <c:overlap val="100"/>
        <c:axId val="124468280"/>
        <c:axId val="103645216"/>
      </c:barChart>
      <c:lineChart>
        <c:grouping val="standard"/>
        <c:varyColors val="0"/>
        <c:ser>
          <c:idx val="3"/>
          <c:order val="2"/>
          <c:tx>
            <c:strRef>
              <c:f>'T2T Graph (Graph 1)'!$T$5</c:f>
              <c:strCache>
                <c:ptCount val="1"/>
                <c:pt idx="0">
                  <c:v>Percent overall women in collaborative treated within 60 min</c:v>
                </c:pt>
              </c:strCache>
            </c:strRef>
          </c:tx>
          <c:spPr>
            <a:ln w="47625">
              <a:solidFill>
                <a:srgbClr val="004990"/>
              </a:solidFill>
            </a:ln>
          </c:spPr>
          <c:marker>
            <c:symbol val="circle"/>
            <c:size val="9"/>
            <c:spPr>
              <a:solidFill>
                <a:srgbClr val="004990"/>
              </a:solidFill>
              <a:ln>
                <a:noFill/>
              </a:ln>
            </c:spPr>
          </c:marker>
          <c:dLbls>
            <c:spPr>
              <a:noFill/>
              <a:ln>
                <a:noFill/>
              </a:ln>
              <a:effectLst/>
            </c:spPr>
            <c:txPr>
              <a:bodyPr/>
              <a:lstStyle/>
              <a:p>
                <a:pPr>
                  <a:defRPr sz="1400"/>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'T2T Graph (Graph 1)'!$U$1:$AK$1</c:f>
              <c:strCache>
                <c:ptCount val="17"/>
                <c:pt idx="0">
                  <c:v>Baseline (Oct - Dec 15)</c:v>
                </c:pt>
                <c:pt idx="1">
                  <c:v>July-16</c:v>
                </c:pt>
                <c:pt idx="2">
                  <c:v>Aug-16</c:v>
                </c:pt>
                <c:pt idx="3">
                  <c:v>Sep-16</c:v>
                </c:pt>
                <c:pt idx="4">
                  <c:v>Oct-16</c:v>
                </c:pt>
                <c:pt idx="5">
                  <c:v>Nov-16</c:v>
                </c:pt>
                <c:pt idx="6">
                  <c:v>Dec-16</c:v>
                </c:pt>
                <c:pt idx="7">
                  <c:v>Jan-17</c:v>
                </c:pt>
                <c:pt idx="8">
                  <c:v>Feb-17</c:v>
                </c:pt>
                <c:pt idx="9">
                  <c:v>Mar-17</c:v>
                </c:pt>
                <c:pt idx="10">
                  <c:v>Apr-17</c:v>
                </c:pt>
                <c:pt idx="11">
                  <c:v>May-17</c:v>
                </c:pt>
                <c:pt idx="12">
                  <c:v>June-17</c:v>
                </c:pt>
                <c:pt idx="13">
                  <c:v>July-17</c:v>
                </c:pt>
                <c:pt idx="14">
                  <c:v>Aug-17</c:v>
                </c:pt>
                <c:pt idx="15">
                  <c:v>Sep-17</c:v>
                </c:pt>
                <c:pt idx="16">
                  <c:v>Oct-17</c:v>
                </c:pt>
              </c:strCache>
            </c:strRef>
          </c:cat>
          <c:val>
            <c:numRef>
              <c:f>'T2T Graph (Graph 1)'!$U$5:$AK$5</c:f>
              <c:numCache>
                <c:formatCode>0%</c:formatCode>
                <c:ptCount val="17"/>
                <c:pt idx="0">
                  <c:v>0.41000000000000031</c:v>
                </c:pt>
                <c:pt idx="1">
                  <c:v>0.48000000000000032</c:v>
                </c:pt>
                <c:pt idx="2">
                  <c:v>0.51</c:v>
                </c:pt>
                <c:pt idx="3">
                  <c:v>0.53</c:v>
                </c:pt>
                <c:pt idx="4">
                  <c:v>0.55000000000000004</c:v>
                </c:pt>
                <c:pt idx="5">
                  <c:v>0.60000000000000064</c:v>
                </c:pt>
                <c:pt idx="6">
                  <c:v>0.65000000000000124</c:v>
                </c:pt>
                <c:pt idx="7">
                  <c:v>0.66000000000000125</c:v>
                </c:pt>
                <c:pt idx="8">
                  <c:v>0.73000000000000065</c:v>
                </c:pt>
                <c:pt idx="9">
                  <c:v>0.70000000000000062</c:v>
                </c:pt>
                <c:pt idx="10">
                  <c:v>0.72000000000000064</c:v>
                </c:pt>
                <c:pt idx="11">
                  <c:v>0.77000000000000046</c:v>
                </c:pt>
                <c:pt idx="12">
                  <c:v>0.77000000000000046</c:v>
                </c:pt>
                <c:pt idx="13">
                  <c:v>0.73000000000000065</c:v>
                </c:pt>
                <c:pt idx="14">
                  <c:v>0.72000000000000064</c:v>
                </c:pt>
                <c:pt idx="15">
                  <c:v>0.76000000000000112</c:v>
                </c:pt>
                <c:pt idx="16">
                  <c:v>0.82000000000000062</c:v>
                </c:pt>
              </c:numCache>
            </c:numRef>
          </c:val>
          <c:smooth val="0"/>
          <c:extLst xmlns:c16r2="http://schemas.microsoft.com/office/drawing/2015/06/chart">
            <c:ext xmlns:c16="http://schemas.microsoft.com/office/drawing/2014/chart" uri="{C3380CC4-5D6E-409C-BE32-E72D297353CC}">
              <c16:uniqueId val="{00000002-16AC-4085-896F-82E8F03A4181}"/>
            </c:ext>
          </c:extLst>
        </c:ser>
        <c:dLbls>
          <c:showLegendKey val="0"/>
          <c:showVal val="0"/>
          <c:showCatName val="0"/>
          <c:showSerName val="0"/>
          <c:showPercent val="0"/>
          <c:showBubbleSize val="0"/>
        </c:dLbls>
        <c:marker val="1"/>
        <c:smooth val="0"/>
        <c:axId val="124468280"/>
        <c:axId val="103645216"/>
      </c:lineChart>
      <c:catAx>
        <c:axId val="124468280"/>
        <c:scaling>
          <c:orientation val="minMax"/>
        </c:scaling>
        <c:delete val="0"/>
        <c:axPos val="b"/>
        <c:numFmt formatCode="General" sourceLinked="0"/>
        <c:majorTickMark val="out"/>
        <c:minorTickMark val="none"/>
        <c:tickLblPos val="nextTo"/>
        <c:crossAx val="103645216"/>
        <c:crosses val="autoZero"/>
        <c:auto val="1"/>
        <c:lblAlgn val="ctr"/>
        <c:lblOffset val="100"/>
        <c:noMultiLvlLbl val="0"/>
      </c:catAx>
      <c:valAx>
        <c:axId val="103645216"/>
        <c:scaling>
          <c:orientation val="minMax"/>
          <c:max val="1"/>
          <c:min val="0"/>
        </c:scaling>
        <c:delete val="0"/>
        <c:axPos val="l"/>
        <c:numFmt formatCode="0%" sourceLinked="1"/>
        <c:majorTickMark val="out"/>
        <c:minorTickMark val="none"/>
        <c:tickLblPos val="nextTo"/>
        <c:txPr>
          <a:bodyPr/>
          <a:lstStyle/>
          <a:p>
            <a:pPr>
              <a:defRPr>
                <a:solidFill>
                  <a:schemeClr val="tx1"/>
                </a:solidFill>
              </a:defRPr>
            </a:pPr>
            <a:endParaRPr lang="en-US"/>
          </a:p>
        </c:txPr>
        <c:crossAx val="124468280"/>
        <c:crosses val="autoZero"/>
        <c:crossBetween val="between"/>
      </c:valAx>
    </c:plotArea>
    <c:legend>
      <c:legendPos val="b"/>
      <c:legendEntry>
        <c:idx val="0"/>
        <c:delete val="1"/>
      </c:legendEntry>
      <c:layout>
        <c:manualLayout>
          <c:xMode val="edge"/>
          <c:yMode val="edge"/>
          <c:x val="6.2490485564304483E-2"/>
          <c:y val="0.88466774587893848"/>
          <c:w val="0.87224112776040363"/>
          <c:h val="0.11533225412106092"/>
        </c:manualLayout>
      </c:layout>
      <c:overlay val="0"/>
      <c:txPr>
        <a:bodyPr/>
        <a:lstStyle/>
        <a:p>
          <a:pPr>
            <a:defRPr sz="1400"/>
          </a:pPr>
          <a:endParaRPr lang="en-US"/>
        </a:p>
      </c:txPr>
    </c:legend>
    <c:plotVisOnly val="1"/>
    <c:dispBlanksAs val="gap"/>
    <c:showDLblsOverMax val="0"/>
  </c:chart>
  <c:txPr>
    <a:bodyPr/>
    <a:lstStyle/>
    <a:p>
      <a:pPr>
        <a:defRPr>
          <a:ln>
            <a:noFill/>
          </a:ln>
          <a:solidFill>
            <a:sysClr val="windowText" lastClr="000000"/>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'Maternal Outcomes Graphs (2)'!$B$37</c:f>
              <c:strCache>
                <c:ptCount val="1"/>
                <c:pt idx="0">
                  <c:v>All Maternal Outcomes</c:v>
                </c:pt>
              </c:strCache>
            </c:strRef>
          </c:tx>
          <c:spPr>
            <a:ln w="38100">
              <a:solidFill>
                <a:schemeClr val="accent1"/>
              </a:solidFill>
            </a:ln>
          </c:spPr>
          <c:marker>
            <c:symbol val="circle"/>
            <c:size val="7"/>
          </c:marker>
          <c:dLbls>
            <c:dLbl>
              <c:idx val="0"/>
              <c:layout>
                <c:manualLayout>
                  <c:x val="-2.5104604164636387E-2"/>
                  <c:y val="3.16831683168316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25C-4CCB-9C17-ADD0BFCB7F1B}"/>
                </c:ext>
                <c:ext xmlns:c15="http://schemas.microsoft.com/office/drawing/2012/chart" uri="{CE6537A1-D6FC-4f65-9D91-7224C49458BB}"/>
              </c:extLst>
            </c:dLbl>
            <c:dLbl>
              <c:idx val="1"/>
              <c:layout>
                <c:manualLayout>
                  <c:x val="-1.2552302082318195E-2"/>
                  <c:y val="4.356435643564362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25C-4CCB-9C17-ADD0BFCB7F1B}"/>
                </c:ext>
                <c:ext xmlns:c15="http://schemas.microsoft.com/office/drawing/2012/chart" uri="{CE6537A1-D6FC-4f65-9D91-7224C49458BB}"/>
              </c:extLst>
            </c:dLbl>
            <c:dLbl>
              <c:idx val="8"/>
              <c:layout>
                <c:manualLayout>
                  <c:x val="-2.1338913539940975E-2"/>
                  <c:y val="3.16831683168316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25C-4CCB-9C17-ADD0BFCB7F1B}"/>
                </c:ext>
                <c:ext xmlns:c15="http://schemas.microsoft.com/office/drawing/2012/chart" uri="{CE6537A1-D6FC-4f65-9D91-7224C49458BB}"/>
              </c:extLst>
            </c:dLbl>
            <c:dLbl>
              <c:idx val="16"/>
              <c:layout>
                <c:manualLayout>
                  <c:x val="-1.1047181468222639E-2"/>
                  <c:y val="2.23350253807107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25C-4CCB-9C17-ADD0BFCB7F1B}"/>
                </c:ext>
                <c:ext xmlns:c15="http://schemas.microsoft.com/office/drawing/2012/chart" uri="{CE6537A1-D6FC-4f65-9D91-7224C49458BB}"/>
              </c:extLst>
            </c:dLbl>
            <c:dLbl>
              <c:idx val="17"/>
              <c:layout>
                <c:manualLayout>
                  <c:x val="-2.7618062402657496E-2"/>
                  <c:y val="-2.842639593908627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25C-4CCB-9C17-ADD0BFCB7F1B}"/>
                </c:ext>
                <c:ext xmlns:c15="http://schemas.microsoft.com/office/drawing/2012/chart" uri="{CE6537A1-D6FC-4f65-9D91-7224C49458BB}"/>
              </c:extLst>
            </c:dLbl>
            <c:dLbl>
              <c:idx val="18"/>
              <c:layout>
                <c:manualLayout>
                  <c:x val="-1.9332567569389593E-2"/>
                  <c:y val="2.63959390862944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25C-4CCB-9C17-ADD0BFCB7F1B}"/>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trendline>
            <c:trendlineType val="linear"/>
            <c:dispRSqr val="0"/>
            <c:dispEq val="0"/>
          </c:trendline>
          <c:trendline>
            <c:spPr>
              <a:ln>
                <a:solidFill>
                  <a:schemeClr val="accent1"/>
                </a:solidFill>
              </a:ln>
            </c:spPr>
            <c:trendlineType val="linear"/>
            <c:dispRSqr val="0"/>
            <c:dispEq val="0"/>
          </c:trendline>
          <c:cat>
            <c:strRef>
              <c:f>'Maternal Outcomes Graphs (2)'!$A$38:$A$56</c:f>
              <c:strCache>
                <c:ptCount val="19"/>
                <c:pt idx="0">
                  <c:v>Baseline (Oct -Dec 2015)</c:v>
                </c:pt>
                <c:pt idx="1">
                  <c:v>May-16</c:v>
                </c:pt>
                <c:pt idx="2">
                  <c:v>Jun-16</c:v>
                </c:pt>
                <c:pt idx="3">
                  <c:v>Jul-16</c:v>
                </c:pt>
                <c:pt idx="4">
                  <c:v>Aug-16</c:v>
                </c:pt>
                <c:pt idx="5">
                  <c:v>Sep-16</c:v>
                </c:pt>
                <c:pt idx="6">
                  <c:v>Oct-16</c:v>
                </c:pt>
                <c:pt idx="7">
                  <c:v>Nov-16</c:v>
                </c:pt>
                <c:pt idx="8">
                  <c:v>Dec-16</c:v>
                </c:pt>
                <c:pt idx="9">
                  <c:v>Jan-17</c:v>
                </c:pt>
                <c:pt idx="10">
                  <c:v>Feb-17</c:v>
                </c:pt>
                <c:pt idx="11">
                  <c:v>Mar-17</c:v>
                </c:pt>
                <c:pt idx="12">
                  <c:v>Apr-17</c:v>
                </c:pt>
                <c:pt idx="13">
                  <c:v>May-17</c:v>
                </c:pt>
                <c:pt idx="14">
                  <c:v>Jun-17</c:v>
                </c:pt>
                <c:pt idx="15">
                  <c:v>Jul-17</c:v>
                </c:pt>
                <c:pt idx="16">
                  <c:v>Aug-17</c:v>
                </c:pt>
                <c:pt idx="17">
                  <c:v>Sep-17</c:v>
                </c:pt>
                <c:pt idx="18">
                  <c:v>Oct-17</c:v>
                </c:pt>
              </c:strCache>
            </c:strRef>
          </c:cat>
          <c:val>
            <c:numRef>
              <c:f>'Maternal Outcomes Graphs (2)'!$B$38:$B$56</c:f>
              <c:numCache>
                <c:formatCode>0%</c:formatCode>
                <c:ptCount val="19"/>
                <c:pt idx="0">
                  <c:v>0.14643874643874644</c:v>
                </c:pt>
                <c:pt idx="1">
                  <c:v>0.15339233038348107</c:v>
                </c:pt>
                <c:pt idx="2">
                  <c:v>0.16252390057361377</c:v>
                </c:pt>
                <c:pt idx="3">
                  <c:v>0.14023372287145244</c:v>
                </c:pt>
                <c:pt idx="4">
                  <c:v>0.11782477341389744</c:v>
                </c:pt>
                <c:pt idx="5">
                  <c:v>0.17739130434782638</c:v>
                </c:pt>
                <c:pt idx="6">
                  <c:v>9.4594594594594822E-2</c:v>
                </c:pt>
                <c:pt idx="7">
                  <c:v>0.15520282186948872</c:v>
                </c:pt>
                <c:pt idx="8">
                  <c:v>0.10416666666666675</c:v>
                </c:pt>
                <c:pt idx="9">
                  <c:v>0.10843373493975918</c:v>
                </c:pt>
                <c:pt idx="10">
                  <c:v>0.16634799235181644</c:v>
                </c:pt>
                <c:pt idx="11">
                  <c:v>0.10854092526690406</c:v>
                </c:pt>
                <c:pt idx="12">
                  <c:v>0.12757973733583489</c:v>
                </c:pt>
                <c:pt idx="13">
                  <c:v>8.2934609250398694E-2</c:v>
                </c:pt>
                <c:pt idx="14">
                  <c:v>0.12255772646536411</c:v>
                </c:pt>
                <c:pt idx="15">
                  <c:v>0.10220125786163542</c:v>
                </c:pt>
                <c:pt idx="16">
                  <c:v>9.0128755364807037E-2</c:v>
                </c:pt>
                <c:pt idx="17">
                  <c:v>9.4936708860759528E-2</c:v>
                </c:pt>
                <c:pt idx="18">
                  <c:v>9.4946401225114857E-2</c:v>
                </c:pt>
              </c:numCache>
            </c:numRef>
          </c:val>
          <c:smooth val="0"/>
          <c:extLst xmlns:c16r2="http://schemas.microsoft.com/office/drawing/2015/06/chart">
            <c:ext xmlns:c16="http://schemas.microsoft.com/office/drawing/2014/chart" uri="{C3380CC4-5D6E-409C-BE32-E72D297353CC}">
              <c16:uniqueId val="{00000006-925C-4CCB-9C17-ADD0BFCB7F1B}"/>
            </c:ext>
          </c:extLst>
        </c:ser>
        <c:dLbls>
          <c:showLegendKey val="0"/>
          <c:showVal val="0"/>
          <c:showCatName val="0"/>
          <c:showSerName val="0"/>
          <c:showPercent val="0"/>
          <c:showBubbleSize val="0"/>
        </c:dLbls>
        <c:marker val="1"/>
        <c:smooth val="0"/>
        <c:axId val="175545488"/>
        <c:axId val="175545880"/>
      </c:lineChart>
      <c:catAx>
        <c:axId val="175545488"/>
        <c:scaling>
          <c:orientation val="minMax"/>
        </c:scaling>
        <c:delete val="0"/>
        <c:axPos val="b"/>
        <c:numFmt formatCode="General" sourceLinked="0"/>
        <c:majorTickMark val="out"/>
        <c:minorTickMark val="none"/>
        <c:tickLblPos val="nextTo"/>
        <c:crossAx val="175545880"/>
        <c:crosses val="autoZero"/>
        <c:auto val="1"/>
        <c:lblAlgn val="ctr"/>
        <c:lblOffset val="100"/>
        <c:noMultiLvlLbl val="0"/>
      </c:catAx>
      <c:valAx>
        <c:axId val="175545880"/>
        <c:scaling>
          <c:orientation val="minMax"/>
        </c:scaling>
        <c:delete val="0"/>
        <c:axPos val="l"/>
        <c:title>
          <c:tx>
            <c:rich>
              <a:bodyPr rot="-5400000" vert="horz"/>
              <a:lstStyle/>
              <a:p>
                <a:pPr>
                  <a:defRPr sz="1400"/>
                </a:pPr>
                <a:r>
                  <a:rPr lang="en-US" sz="1400" dirty="0"/>
                  <a:t>Percent of Women  with  SMM</a:t>
                </a:r>
              </a:p>
            </c:rich>
          </c:tx>
          <c:overlay val="0"/>
        </c:title>
        <c:numFmt formatCode="0%" sourceLinked="1"/>
        <c:majorTickMark val="out"/>
        <c:minorTickMark val="none"/>
        <c:tickLblPos val="nextTo"/>
        <c:crossAx val="175545488"/>
        <c:crosses val="autoZero"/>
        <c:crossBetween val="between"/>
      </c:valAx>
    </c:plotArea>
    <c:plotVisOnly val="1"/>
    <c:dispBlanksAs val="gap"/>
    <c:showDLblsOverMax val="0"/>
  </c:chart>
  <c:txPr>
    <a:bodyPr/>
    <a:lstStyle/>
    <a:p>
      <a:pPr>
        <a:defRPr>
          <a:solidFill>
            <a:sysClr val="windowText" lastClr="000000"/>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drawing1.xml><?xml version="1.0" encoding="utf-8"?>
<c:userShapes xmlns:c="http://schemas.openxmlformats.org/drawingml/2006/chart">
  <cdr:relSizeAnchor xmlns:cdr="http://schemas.openxmlformats.org/drawingml/2006/chartDrawing">
    <cdr:from>
      <cdr:x>0.00833</cdr:x>
      <cdr:y>0.14286</cdr:y>
    </cdr:from>
    <cdr:to>
      <cdr:x>0.04167</cdr:x>
      <cdr:y>0.2</cdr:y>
    </cdr:to>
    <cdr:sp macro="" textlink="">
      <cdr:nvSpPr>
        <cdr:cNvPr id="2" name="Rectangle 1"/>
        <cdr:cNvSpPr/>
      </cdr:nvSpPr>
      <cdr:spPr>
        <a:xfrm xmlns:a="http://schemas.openxmlformats.org/drawingml/2006/main">
          <a:off x="76200" y="762000"/>
          <a:ext cx="304800" cy="304800"/>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noFill/>
          </a:endParaRPr>
        </a:p>
      </cdr:txBody>
    </cdr:sp>
  </cdr:relSizeAnchor>
  <cdr:relSizeAnchor xmlns:cdr="http://schemas.openxmlformats.org/drawingml/2006/chartDrawing">
    <cdr:from>
      <cdr:x>0.05</cdr:x>
      <cdr:y>0.73796</cdr:y>
    </cdr:from>
    <cdr:to>
      <cdr:x>0.11129</cdr:x>
      <cdr:y>0.79619</cdr:y>
    </cdr:to>
    <cdr:sp macro="" textlink="">
      <cdr:nvSpPr>
        <cdr:cNvPr id="4" name="Rectangle 3"/>
        <cdr:cNvSpPr/>
      </cdr:nvSpPr>
      <cdr:spPr>
        <a:xfrm xmlns:a="http://schemas.openxmlformats.org/drawingml/2006/main">
          <a:off x="457200" y="3862753"/>
          <a:ext cx="560408" cy="304796"/>
        </a:xfrm>
        <a:prstGeom xmlns:a="http://schemas.openxmlformats.org/drawingml/2006/main" prst="rect">
          <a:avLst/>
        </a:prstGeom>
      </cdr:spPr>
      <cdr:style>
        <a:lnRef xmlns:a="http://schemas.openxmlformats.org/drawingml/2006/main" idx="2">
          <a:schemeClr val="accent5"/>
        </a:lnRef>
        <a:fillRef xmlns:a="http://schemas.openxmlformats.org/drawingml/2006/main" idx="1">
          <a:schemeClr val="lt1"/>
        </a:fillRef>
        <a:effectRef xmlns:a="http://schemas.openxmlformats.org/drawingml/2006/main" idx="0">
          <a:schemeClr val="accent5"/>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sz="1600" dirty="0"/>
            <a:t>13%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0" y="0"/>
            <a:ext cx="3038319" cy="465242"/>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643075" name="Rectangle 3"/>
          <p:cNvSpPr>
            <a:spLocks noGrp="1" noChangeArrowheads="1"/>
          </p:cNvSpPr>
          <p:nvPr>
            <p:ph type="dt" sz="quarter" idx="1"/>
          </p:nvPr>
        </p:nvSpPr>
        <p:spPr bwMode="auto">
          <a:xfrm>
            <a:off x="3970885" y="0"/>
            <a:ext cx="3038319" cy="465242"/>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itchFamily="4" charset="0"/>
                <a:ea typeface="+mn-ea"/>
                <a:cs typeface="+mn-cs"/>
              </a:defRPr>
            </a:lvl1pPr>
          </a:lstStyle>
          <a:p>
            <a:pPr>
              <a:defRPr/>
            </a:pPr>
            <a:endParaRPr lang="en-US"/>
          </a:p>
        </p:txBody>
      </p:sp>
      <p:sp>
        <p:nvSpPr>
          <p:cNvPr id="643076" name="Rectangle 4"/>
          <p:cNvSpPr>
            <a:spLocks noGrp="1" noChangeArrowheads="1"/>
          </p:cNvSpPr>
          <p:nvPr>
            <p:ph type="ftr" sz="quarter" idx="2"/>
          </p:nvPr>
        </p:nvSpPr>
        <p:spPr bwMode="auto">
          <a:xfrm>
            <a:off x="0" y="8829054"/>
            <a:ext cx="3038319" cy="465242"/>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643077" name="Rectangle 5"/>
          <p:cNvSpPr>
            <a:spLocks noGrp="1" noChangeArrowheads="1"/>
          </p:cNvSpPr>
          <p:nvPr>
            <p:ph type="sldNum" sz="quarter" idx="3"/>
          </p:nvPr>
        </p:nvSpPr>
        <p:spPr bwMode="auto">
          <a:xfrm>
            <a:off x="3970885" y="8829054"/>
            <a:ext cx="3038319" cy="465242"/>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fld id="{E7E92CF9-7285-F844-B8C3-E8AC67ECD420}" type="slidenum">
              <a:rPr lang="en-US" altLang="en-US"/>
              <a:pPr/>
              <a:t>‹#›</a:t>
            </a:fld>
            <a:endParaRPr lang="en-US" altLang="en-US"/>
          </a:p>
        </p:txBody>
      </p:sp>
    </p:spTree>
    <p:extLst>
      <p:ext uri="{BB962C8B-B14F-4D97-AF65-F5344CB8AC3E}">
        <p14:creationId xmlns:p14="http://schemas.microsoft.com/office/powerpoint/2010/main" val="147742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319" cy="465242"/>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970885" y="0"/>
            <a:ext cx="3038319" cy="465242"/>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itchFamily="4" charset="0"/>
                <a:ea typeface="+mn-ea"/>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5" name="Rectangle 5"/>
          <p:cNvSpPr>
            <a:spLocks noGrp="1" noChangeArrowheads="1"/>
          </p:cNvSpPr>
          <p:nvPr>
            <p:ph type="body" sz="quarter" idx="3"/>
          </p:nvPr>
        </p:nvSpPr>
        <p:spPr bwMode="auto">
          <a:xfrm>
            <a:off x="701519" y="4416633"/>
            <a:ext cx="5607362" cy="418296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829054"/>
            <a:ext cx="3038319" cy="465242"/>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70885" y="8829054"/>
            <a:ext cx="3038319" cy="465242"/>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fld id="{5BDC9F66-FAE5-5F48-95EE-ED992B26C4E1}" type="slidenum">
              <a:rPr lang="en-US" altLang="en-US"/>
              <a:pPr/>
              <a:t>‹#›</a:t>
            </a:fld>
            <a:endParaRPr lang="en-US" altLang="en-US"/>
          </a:p>
        </p:txBody>
      </p:sp>
    </p:spTree>
    <p:extLst>
      <p:ext uri="{BB962C8B-B14F-4D97-AF65-F5344CB8AC3E}">
        <p14:creationId xmlns:p14="http://schemas.microsoft.com/office/powerpoint/2010/main" val="7288269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970885" y="8829054"/>
            <a:ext cx="3038319" cy="465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22" tIns="46061" rIns="92122" bIns="46061" anchor="b"/>
          <a:lstStyle>
            <a:lvl1pPr defTabSz="920750">
              <a:defRPr sz="2400">
                <a:solidFill>
                  <a:schemeClr val="tx1"/>
                </a:solidFill>
                <a:latin typeface="Arial" charset="0"/>
                <a:ea typeface="ＭＳ Ｐゴシック" charset="-128"/>
              </a:defRPr>
            </a:lvl1pPr>
            <a:lvl2pPr marL="742950" indent="-285750" defTabSz="920750">
              <a:defRPr sz="2400">
                <a:solidFill>
                  <a:schemeClr val="tx1"/>
                </a:solidFill>
                <a:latin typeface="Arial" charset="0"/>
                <a:ea typeface="ＭＳ Ｐゴシック" charset="-128"/>
              </a:defRPr>
            </a:lvl2pPr>
            <a:lvl3pPr marL="1143000" indent="-228600" defTabSz="920750">
              <a:defRPr sz="2400">
                <a:solidFill>
                  <a:schemeClr val="tx1"/>
                </a:solidFill>
                <a:latin typeface="Arial" charset="0"/>
                <a:ea typeface="ＭＳ Ｐゴシック" charset="-128"/>
              </a:defRPr>
            </a:lvl3pPr>
            <a:lvl4pPr marL="1600200" indent="-228600" defTabSz="920750">
              <a:defRPr sz="2400">
                <a:solidFill>
                  <a:schemeClr val="tx1"/>
                </a:solidFill>
                <a:latin typeface="Arial" charset="0"/>
                <a:ea typeface="ＭＳ Ｐゴシック" charset="-128"/>
              </a:defRPr>
            </a:lvl4pPr>
            <a:lvl5pPr marL="2057400" indent="-228600" defTabSz="920750">
              <a:defRPr sz="2400">
                <a:solidFill>
                  <a:schemeClr val="tx1"/>
                </a:solidFill>
                <a:latin typeface="Arial" charset="0"/>
                <a:ea typeface="ＭＳ Ｐゴシック" charset="-128"/>
              </a:defRPr>
            </a:lvl5pPr>
            <a:lvl6pPr marL="2514600" indent="-228600" algn="ctr" defTabSz="920750"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defTabSz="920750"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defTabSz="920750"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defTabSz="920750" eaLnBrk="0" fontAlgn="base" hangingPunct="0">
              <a:spcBef>
                <a:spcPct val="0"/>
              </a:spcBef>
              <a:spcAft>
                <a:spcPct val="0"/>
              </a:spcAft>
              <a:defRPr sz="2400">
                <a:solidFill>
                  <a:schemeClr val="tx1"/>
                </a:solidFill>
                <a:latin typeface="Arial" charset="0"/>
                <a:ea typeface="ＭＳ Ｐゴシック" charset="-128"/>
              </a:defRPr>
            </a:lvl9pPr>
          </a:lstStyle>
          <a:p>
            <a:pPr algn="r"/>
            <a:fld id="{D4F4FB8C-99E8-C341-B41A-2EEFAE374AA3}" type="slidenum">
              <a:rPr lang="en-US" altLang="en-US" sz="1200">
                <a:solidFill>
                  <a:srgbClr val="000000"/>
                </a:solidFill>
              </a:rPr>
              <a:pPr algn="r"/>
              <a:t>1</a:t>
            </a:fld>
            <a:endParaRPr lang="en-US" altLang="en-US" sz="1200">
              <a:solidFill>
                <a:srgbClr val="000000"/>
              </a:solidFill>
            </a:endParaRPr>
          </a:p>
        </p:txBody>
      </p:sp>
      <p:sp>
        <p:nvSpPr>
          <p:cNvPr id="38914" name="Rectangle 2"/>
          <p:cNvSpPr>
            <a:spLocks noGrp="1" noRot="1" noChangeAspect="1" noChangeArrowheads="1" noTextEdit="1"/>
          </p:cNvSpPr>
          <p:nvPr>
            <p:ph type="sldImg"/>
          </p:nvPr>
        </p:nvSpPr>
        <p:spPr>
          <a:xfrm>
            <a:off x="406400" y="696913"/>
            <a:ext cx="6197600" cy="348615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61083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Shown here are the rates of Severe Maternal Morbidity over time.   As can be seen there is a reduction in Severe Maternal Morbidity from 15% at baseline for the last quarter of 2015 to 9% for August through October 2017. The trend analysis showed  a 2% reduction in SMM per month and an overall reduction of 41%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These results remained significant after adjusting for hospital characteristics and patient race.</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31</a:t>
            </a:fld>
            <a:endParaRPr lang="en-US" altLang="en-US"/>
          </a:p>
        </p:txBody>
      </p:sp>
    </p:spTree>
    <p:extLst>
      <p:ext uri="{BB962C8B-B14F-4D97-AF65-F5344CB8AC3E}">
        <p14:creationId xmlns:p14="http://schemas.microsoft.com/office/powerpoint/2010/main" val="43894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42300">
              <a:defRPr sz="1200">
                <a:solidFill>
                  <a:schemeClr val="tx1"/>
                </a:solidFill>
                <a:latin typeface="Arial" charset="0"/>
                <a:ea typeface="ＭＳ Ｐゴシック" charset="0"/>
              </a:defRPr>
            </a:lvl1pPr>
            <a:lvl2pPr marL="752877" indent="-288950" defTabSz="942300">
              <a:defRPr sz="1200">
                <a:solidFill>
                  <a:schemeClr val="tx1"/>
                </a:solidFill>
                <a:latin typeface="Arial" charset="0"/>
                <a:ea typeface="ＭＳ Ｐゴシック" charset="0"/>
              </a:defRPr>
            </a:lvl2pPr>
            <a:lvl3pPr marL="1157407" indent="-231160" defTabSz="942300">
              <a:defRPr sz="1200">
                <a:solidFill>
                  <a:schemeClr val="tx1"/>
                </a:solidFill>
                <a:latin typeface="Arial" charset="0"/>
                <a:ea typeface="ＭＳ Ｐゴシック" charset="0"/>
              </a:defRPr>
            </a:lvl3pPr>
            <a:lvl4pPr marL="1621333" indent="-231160" defTabSz="942300">
              <a:defRPr sz="1200">
                <a:solidFill>
                  <a:schemeClr val="tx1"/>
                </a:solidFill>
                <a:latin typeface="Arial" charset="0"/>
                <a:ea typeface="ＭＳ Ｐゴシック" charset="0"/>
              </a:defRPr>
            </a:lvl4pPr>
            <a:lvl5pPr marL="2083653" indent="-231160" defTabSz="942300">
              <a:defRPr sz="1200">
                <a:solidFill>
                  <a:schemeClr val="tx1"/>
                </a:solidFill>
                <a:latin typeface="Arial" charset="0"/>
                <a:ea typeface="ＭＳ Ｐゴシック" charset="0"/>
              </a:defRPr>
            </a:lvl5pPr>
            <a:lvl6pPr marL="2545974" indent="-231160" defTabSz="942300" eaLnBrk="0" fontAlgn="base" hangingPunct="0">
              <a:spcBef>
                <a:spcPct val="30000"/>
              </a:spcBef>
              <a:spcAft>
                <a:spcPct val="0"/>
              </a:spcAft>
              <a:defRPr sz="1200">
                <a:solidFill>
                  <a:schemeClr val="tx1"/>
                </a:solidFill>
                <a:latin typeface="Arial" charset="0"/>
                <a:ea typeface="ＭＳ Ｐゴシック" charset="0"/>
              </a:defRPr>
            </a:lvl6pPr>
            <a:lvl7pPr marL="3008295" indent="-231160" defTabSz="942300" eaLnBrk="0" fontAlgn="base" hangingPunct="0">
              <a:spcBef>
                <a:spcPct val="30000"/>
              </a:spcBef>
              <a:spcAft>
                <a:spcPct val="0"/>
              </a:spcAft>
              <a:defRPr sz="1200">
                <a:solidFill>
                  <a:schemeClr val="tx1"/>
                </a:solidFill>
                <a:latin typeface="Arial" charset="0"/>
                <a:ea typeface="ＭＳ Ｐゴシック" charset="0"/>
              </a:defRPr>
            </a:lvl7pPr>
            <a:lvl8pPr marL="3470615" indent="-231160" defTabSz="942300" eaLnBrk="0" fontAlgn="base" hangingPunct="0">
              <a:spcBef>
                <a:spcPct val="30000"/>
              </a:spcBef>
              <a:spcAft>
                <a:spcPct val="0"/>
              </a:spcAft>
              <a:defRPr sz="1200">
                <a:solidFill>
                  <a:schemeClr val="tx1"/>
                </a:solidFill>
                <a:latin typeface="Arial" charset="0"/>
                <a:ea typeface="ＭＳ Ｐゴシック" charset="0"/>
              </a:defRPr>
            </a:lvl8pPr>
            <a:lvl9pPr marL="3932936" indent="-231160" defTabSz="9423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0B37BB2-1F4B-7749-845E-CC44D6EDD77D}" type="slidenum">
              <a:rPr lang="en-US" smtClean="0">
                <a:solidFill>
                  <a:srgbClr val="000000"/>
                </a:solidFill>
                <a:cs typeface="Arial" charset="0"/>
              </a:rPr>
              <a:pPr>
                <a:defRPr/>
              </a:pPr>
              <a:t>32</a:t>
            </a:fld>
            <a:endParaRPr lang="en-US">
              <a:solidFill>
                <a:srgbClr val="000000"/>
              </a:solidFill>
              <a:cs typeface="Arial" charset="0"/>
            </a:endParaRPr>
          </a:p>
        </p:txBody>
      </p:sp>
      <p:sp>
        <p:nvSpPr>
          <p:cNvPr id="159747" name="Rectangle 2"/>
          <p:cNvSpPr>
            <a:spLocks noGrp="1" noRot="1" noChangeAspect="1" noChangeArrowheads="1" noTextEdit="1"/>
          </p:cNvSpPr>
          <p:nvPr>
            <p:ph type="sldImg"/>
          </p:nvPr>
        </p:nvSpPr>
        <p:spPr>
          <a:xfrm>
            <a:off x="422275" y="703263"/>
            <a:ext cx="6257925" cy="3521075"/>
          </a:xfrm>
          <a:ln/>
        </p:spPr>
      </p:sp>
      <p:sp>
        <p:nvSpPr>
          <p:cNvPr id="159748"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90000"/>
              </a:lnSpc>
              <a:defRPr/>
            </a:pPr>
            <a:endParaRPr lang="en-US">
              <a:cs typeface="+mn-cs"/>
            </a:endParaRPr>
          </a:p>
        </p:txBody>
      </p:sp>
      <p:sp>
        <p:nvSpPr>
          <p:cNvPr id="159749" name="Date Placeholder 1"/>
          <p:cNvSpPr>
            <a:spLocks noGrp="1"/>
          </p:cNvSpPr>
          <p:nvPr>
            <p:ph type="dt" sz="quarter"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42300">
              <a:defRPr sz="1200">
                <a:solidFill>
                  <a:schemeClr val="tx1"/>
                </a:solidFill>
                <a:latin typeface="Arial" charset="0"/>
                <a:ea typeface="ＭＳ Ｐゴシック" charset="0"/>
              </a:defRPr>
            </a:lvl1pPr>
            <a:lvl2pPr marL="752877" indent="-288950" defTabSz="942300">
              <a:defRPr sz="1200">
                <a:solidFill>
                  <a:schemeClr val="tx1"/>
                </a:solidFill>
                <a:latin typeface="Arial" charset="0"/>
                <a:ea typeface="ＭＳ Ｐゴシック" charset="0"/>
              </a:defRPr>
            </a:lvl2pPr>
            <a:lvl3pPr marL="1157407" indent="-231160" defTabSz="942300">
              <a:defRPr sz="1200">
                <a:solidFill>
                  <a:schemeClr val="tx1"/>
                </a:solidFill>
                <a:latin typeface="Arial" charset="0"/>
                <a:ea typeface="ＭＳ Ｐゴシック" charset="0"/>
              </a:defRPr>
            </a:lvl3pPr>
            <a:lvl4pPr marL="1621333" indent="-231160" defTabSz="942300">
              <a:defRPr sz="1200">
                <a:solidFill>
                  <a:schemeClr val="tx1"/>
                </a:solidFill>
                <a:latin typeface="Arial" charset="0"/>
                <a:ea typeface="ＭＳ Ｐゴシック" charset="0"/>
              </a:defRPr>
            </a:lvl4pPr>
            <a:lvl5pPr marL="2083653" indent="-231160" defTabSz="942300">
              <a:defRPr sz="1200">
                <a:solidFill>
                  <a:schemeClr val="tx1"/>
                </a:solidFill>
                <a:latin typeface="Arial" charset="0"/>
                <a:ea typeface="ＭＳ Ｐゴシック" charset="0"/>
              </a:defRPr>
            </a:lvl5pPr>
            <a:lvl6pPr marL="2545974" indent="-231160" defTabSz="942300" eaLnBrk="0" fontAlgn="base" hangingPunct="0">
              <a:spcBef>
                <a:spcPct val="30000"/>
              </a:spcBef>
              <a:spcAft>
                <a:spcPct val="0"/>
              </a:spcAft>
              <a:defRPr sz="1200">
                <a:solidFill>
                  <a:schemeClr val="tx1"/>
                </a:solidFill>
                <a:latin typeface="Arial" charset="0"/>
                <a:ea typeface="ＭＳ Ｐゴシック" charset="0"/>
              </a:defRPr>
            </a:lvl6pPr>
            <a:lvl7pPr marL="3008295" indent="-231160" defTabSz="942300" eaLnBrk="0" fontAlgn="base" hangingPunct="0">
              <a:spcBef>
                <a:spcPct val="30000"/>
              </a:spcBef>
              <a:spcAft>
                <a:spcPct val="0"/>
              </a:spcAft>
              <a:defRPr sz="1200">
                <a:solidFill>
                  <a:schemeClr val="tx1"/>
                </a:solidFill>
                <a:latin typeface="Arial" charset="0"/>
                <a:ea typeface="ＭＳ Ｐゴシック" charset="0"/>
              </a:defRPr>
            </a:lvl7pPr>
            <a:lvl8pPr marL="3470615" indent="-231160" defTabSz="942300" eaLnBrk="0" fontAlgn="base" hangingPunct="0">
              <a:spcBef>
                <a:spcPct val="30000"/>
              </a:spcBef>
              <a:spcAft>
                <a:spcPct val="0"/>
              </a:spcAft>
              <a:defRPr sz="1200">
                <a:solidFill>
                  <a:schemeClr val="tx1"/>
                </a:solidFill>
                <a:latin typeface="Arial" charset="0"/>
                <a:ea typeface="ＭＳ Ｐゴシック" charset="0"/>
              </a:defRPr>
            </a:lvl8pPr>
            <a:lvl9pPr marL="3932936" indent="-231160" defTabSz="942300" eaLnBrk="0" fontAlgn="base" hangingPunct="0">
              <a:spcBef>
                <a:spcPct val="30000"/>
              </a:spcBef>
              <a:spcAft>
                <a:spcPct val="0"/>
              </a:spcAft>
              <a:defRPr sz="1200">
                <a:solidFill>
                  <a:schemeClr val="tx1"/>
                </a:solidFill>
                <a:latin typeface="Arial" charset="0"/>
                <a:ea typeface="ＭＳ Ｐゴシック" charset="0"/>
              </a:defRPr>
            </a:lvl9pPr>
          </a:lstStyle>
          <a:p>
            <a:pPr>
              <a:defRPr/>
            </a:pPr>
            <a:r>
              <a:rPr lang="en-US">
                <a:solidFill>
                  <a:srgbClr val="000000"/>
                </a:solidFill>
              </a:rPr>
              <a:t>February 2012</a:t>
            </a:r>
          </a:p>
        </p:txBody>
      </p:sp>
      <p:sp>
        <p:nvSpPr>
          <p:cNvPr id="159750" name="Footer Placeholder 2"/>
          <p:cNvSpPr>
            <a:spLocks noGrp="1"/>
          </p:cNvSpPr>
          <p:nvPr>
            <p:ph type="ftr"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42300">
              <a:defRPr sz="1200">
                <a:solidFill>
                  <a:schemeClr val="tx1"/>
                </a:solidFill>
                <a:latin typeface="Arial" charset="0"/>
                <a:ea typeface="ＭＳ Ｐゴシック" charset="0"/>
              </a:defRPr>
            </a:lvl1pPr>
            <a:lvl2pPr marL="752877" indent="-288950" defTabSz="942300">
              <a:defRPr sz="1200">
                <a:solidFill>
                  <a:schemeClr val="tx1"/>
                </a:solidFill>
                <a:latin typeface="Arial" charset="0"/>
                <a:ea typeface="ＭＳ Ｐゴシック" charset="0"/>
              </a:defRPr>
            </a:lvl2pPr>
            <a:lvl3pPr marL="1157407" indent="-231160" defTabSz="942300">
              <a:defRPr sz="1200">
                <a:solidFill>
                  <a:schemeClr val="tx1"/>
                </a:solidFill>
                <a:latin typeface="Arial" charset="0"/>
                <a:ea typeface="ＭＳ Ｐゴシック" charset="0"/>
              </a:defRPr>
            </a:lvl3pPr>
            <a:lvl4pPr marL="1621333" indent="-231160" defTabSz="942300">
              <a:defRPr sz="1200">
                <a:solidFill>
                  <a:schemeClr val="tx1"/>
                </a:solidFill>
                <a:latin typeface="Arial" charset="0"/>
                <a:ea typeface="ＭＳ Ｐゴシック" charset="0"/>
              </a:defRPr>
            </a:lvl4pPr>
            <a:lvl5pPr marL="2083653" indent="-231160" defTabSz="942300">
              <a:defRPr sz="1200">
                <a:solidFill>
                  <a:schemeClr val="tx1"/>
                </a:solidFill>
                <a:latin typeface="Arial" charset="0"/>
                <a:ea typeface="ＭＳ Ｐゴシック" charset="0"/>
              </a:defRPr>
            </a:lvl5pPr>
            <a:lvl6pPr marL="2545974" indent="-231160" defTabSz="942300" eaLnBrk="0" fontAlgn="base" hangingPunct="0">
              <a:spcBef>
                <a:spcPct val="30000"/>
              </a:spcBef>
              <a:spcAft>
                <a:spcPct val="0"/>
              </a:spcAft>
              <a:defRPr sz="1200">
                <a:solidFill>
                  <a:schemeClr val="tx1"/>
                </a:solidFill>
                <a:latin typeface="Arial" charset="0"/>
                <a:ea typeface="ＭＳ Ｐゴシック" charset="0"/>
              </a:defRPr>
            </a:lvl6pPr>
            <a:lvl7pPr marL="3008295" indent="-231160" defTabSz="942300" eaLnBrk="0" fontAlgn="base" hangingPunct="0">
              <a:spcBef>
                <a:spcPct val="30000"/>
              </a:spcBef>
              <a:spcAft>
                <a:spcPct val="0"/>
              </a:spcAft>
              <a:defRPr sz="1200">
                <a:solidFill>
                  <a:schemeClr val="tx1"/>
                </a:solidFill>
                <a:latin typeface="Arial" charset="0"/>
                <a:ea typeface="ＭＳ Ｐゴシック" charset="0"/>
              </a:defRPr>
            </a:lvl7pPr>
            <a:lvl8pPr marL="3470615" indent="-231160" defTabSz="942300" eaLnBrk="0" fontAlgn="base" hangingPunct="0">
              <a:spcBef>
                <a:spcPct val="30000"/>
              </a:spcBef>
              <a:spcAft>
                <a:spcPct val="0"/>
              </a:spcAft>
              <a:defRPr sz="1200">
                <a:solidFill>
                  <a:schemeClr val="tx1"/>
                </a:solidFill>
                <a:latin typeface="Arial" charset="0"/>
                <a:ea typeface="ＭＳ Ｐゴシック" charset="0"/>
              </a:defRPr>
            </a:lvl8pPr>
            <a:lvl9pPr marL="3932936" indent="-231160" defTabSz="942300" eaLnBrk="0" fontAlgn="base" hangingPunct="0">
              <a:spcBef>
                <a:spcPct val="30000"/>
              </a:spcBef>
              <a:spcAft>
                <a:spcPct val="0"/>
              </a:spcAft>
              <a:defRPr sz="1200">
                <a:solidFill>
                  <a:schemeClr val="tx1"/>
                </a:solidFill>
                <a:latin typeface="Arial" charset="0"/>
                <a:ea typeface="ＭＳ Ｐゴシック" charset="0"/>
              </a:defRPr>
            </a:lvl9pPr>
          </a:lstStyle>
          <a:p>
            <a:pPr>
              <a:defRPr/>
            </a:pPr>
            <a:r>
              <a:rPr lang="en-US">
                <a:solidFill>
                  <a:srgbClr val="000000"/>
                </a:solidFill>
              </a:rPr>
              <a:t>For CA-PAMR Committee members and project staff</a:t>
            </a:r>
          </a:p>
        </p:txBody>
      </p:sp>
    </p:spTree>
    <p:extLst>
      <p:ext uri="{BB962C8B-B14F-4D97-AF65-F5344CB8AC3E}">
        <p14:creationId xmlns:p14="http://schemas.microsoft.com/office/powerpoint/2010/main" val="117414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42300">
              <a:defRPr sz="1200">
                <a:solidFill>
                  <a:schemeClr val="tx1"/>
                </a:solidFill>
                <a:latin typeface="Arial" charset="0"/>
                <a:ea typeface="ＭＳ Ｐゴシック" charset="0"/>
              </a:defRPr>
            </a:lvl1pPr>
            <a:lvl2pPr marL="752877" indent="-288950" defTabSz="942300">
              <a:defRPr sz="1200">
                <a:solidFill>
                  <a:schemeClr val="tx1"/>
                </a:solidFill>
                <a:latin typeface="Arial" charset="0"/>
                <a:ea typeface="ＭＳ Ｐゴシック" charset="0"/>
              </a:defRPr>
            </a:lvl2pPr>
            <a:lvl3pPr marL="1157407" indent="-231160" defTabSz="942300">
              <a:defRPr sz="1200">
                <a:solidFill>
                  <a:schemeClr val="tx1"/>
                </a:solidFill>
                <a:latin typeface="Arial" charset="0"/>
                <a:ea typeface="ＭＳ Ｐゴシック" charset="0"/>
              </a:defRPr>
            </a:lvl3pPr>
            <a:lvl4pPr marL="1621333" indent="-231160" defTabSz="942300">
              <a:defRPr sz="1200">
                <a:solidFill>
                  <a:schemeClr val="tx1"/>
                </a:solidFill>
                <a:latin typeface="Arial" charset="0"/>
                <a:ea typeface="ＭＳ Ｐゴシック" charset="0"/>
              </a:defRPr>
            </a:lvl4pPr>
            <a:lvl5pPr marL="2083653" indent="-231160" defTabSz="942300">
              <a:defRPr sz="1200">
                <a:solidFill>
                  <a:schemeClr val="tx1"/>
                </a:solidFill>
                <a:latin typeface="Arial" charset="0"/>
                <a:ea typeface="ＭＳ Ｐゴシック" charset="0"/>
              </a:defRPr>
            </a:lvl5pPr>
            <a:lvl6pPr marL="2545974" indent="-231160" defTabSz="942300" eaLnBrk="0" fontAlgn="base" hangingPunct="0">
              <a:spcBef>
                <a:spcPct val="30000"/>
              </a:spcBef>
              <a:spcAft>
                <a:spcPct val="0"/>
              </a:spcAft>
              <a:defRPr sz="1200">
                <a:solidFill>
                  <a:schemeClr val="tx1"/>
                </a:solidFill>
                <a:latin typeface="Arial" charset="0"/>
                <a:ea typeface="ＭＳ Ｐゴシック" charset="0"/>
              </a:defRPr>
            </a:lvl6pPr>
            <a:lvl7pPr marL="3008295" indent="-231160" defTabSz="942300" eaLnBrk="0" fontAlgn="base" hangingPunct="0">
              <a:spcBef>
                <a:spcPct val="30000"/>
              </a:spcBef>
              <a:spcAft>
                <a:spcPct val="0"/>
              </a:spcAft>
              <a:defRPr sz="1200">
                <a:solidFill>
                  <a:schemeClr val="tx1"/>
                </a:solidFill>
                <a:latin typeface="Arial" charset="0"/>
                <a:ea typeface="ＭＳ Ｐゴシック" charset="0"/>
              </a:defRPr>
            </a:lvl7pPr>
            <a:lvl8pPr marL="3470615" indent="-231160" defTabSz="942300" eaLnBrk="0" fontAlgn="base" hangingPunct="0">
              <a:spcBef>
                <a:spcPct val="30000"/>
              </a:spcBef>
              <a:spcAft>
                <a:spcPct val="0"/>
              </a:spcAft>
              <a:defRPr sz="1200">
                <a:solidFill>
                  <a:schemeClr val="tx1"/>
                </a:solidFill>
                <a:latin typeface="Arial" charset="0"/>
                <a:ea typeface="ＭＳ Ｐゴシック" charset="0"/>
              </a:defRPr>
            </a:lvl8pPr>
            <a:lvl9pPr marL="3932936" indent="-231160" defTabSz="9423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0B37BB2-1F4B-7749-845E-CC44D6EDD77D}" type="slidenum">
              <a:rPr lang="en-US" smtClean="0">
                <a:solidFill>
                  <a:srgbClr val="000000"/>
                </a:solidFill>
                <a:cs typeface="Arial" charset="0"/>
              </a:rPr>
              <a:pPr>
                <a:defRPr/>
              </a:pPr>
              <a:t>13</a:t>
            </a:fld>
            <a:endParaRPr lang="en-US">
              <a:solidFill>
                <a:srgbClr val="000000"/>
              </a:solidFill>
              <a:cs typeface="Arial" charset="0"/>
            </a:endParaRPr>
          </a:p>
        </p:txBody>
      </p:sp>
      <p:sp>
        <p:nvSpPr>
          <p:cNvPr id="159747" name="Rectangle 2"/>
          <p:cNvSpPr>
            <a:spLocks noGrp="1" noRot="1" noChangeAspect="1" noChangeArrowheads="1" noTextEdit="1"/>
          </p:cNvSpPr>
          <p:nvPr>
            <p:ph type="sldImg"/>
          </p:nvPr>
        </p:nvSpPr>
        <p:spPr>
          <a:xfrm>
            <a:off x="422275" y="703263"/>
            <a:ext cx="6257925" cy="3521075"/>
          </a:xfrm>
          <a:ln/>
        </p:spPr>
      </p:sp>
      <p:sp>
        <p:nvSpPr>
          <p:cNvPr id="159748"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90000"/>
              </a:lnSpc>
              <a:defRPr/>
            </a:pPr>
            <a:endParaRPr lang="en-US">
              <a:cs typeface="+mn-cs"/>
            </a:endParaRPr>
          </a:p>
        </p:txBody>
      </p:sp>
      <p:sp>
        <p:nvSpPr>
          <p:cNvPr id="159749" name="Date Placeholder 1"/>
          <p:cNvSpPr>
            <a:spLocks noGrp="1"/>
          </p:cNvSpPr>
          <p:nvPr>
            <p:ph type="dt" sz="quarter"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42300">
              <a:defRPr sz="1200">
                <a:solidFill>
                  <a:schemeClr val="tx1"/>
                </a:solidFill>
                <a:latin typeface="Arial" charset="0"/>
                <a:ea typeface="ＭＳ Ｐゴシック" charset="0"/>
              </a:defRPr>
            </a:lvl1pPr>
            <a:lvl2pPr marL="752877" indent="-288950" defTabSz="942300">
              <a:defRPr sz="1200">
                <a:solidFill>
                  <a:schemeClr val="tx1"/>
                </a:solidFill>
                <a:latin typeface="Arial" charset="0"/>
                <a:ea typeface="ＭＳ Ｐゴシック" charset="0"/>
              </a:defRPr>
            </a:lvl2pPr>
            <a:lvl3pPr marL="1157407" indent="-231160" defTabSz="942300">
              <a:defRPr sz="1200">
                <a:solidFill>
                  <a:schemeClr val="tx1"/>
                </a:solidFill>
                <a:latin typeface="Arial" charset="0"/>
                <a:ea typeface="ＭＳ Ｐゴシック" charset="0"/>
              </a:defRPr>
            </a:lvl3pPr>
            <a:lvl4pPr marL="1621333" indent="-231160" defTabSz="942300">
              <a:defRPr sz="1200">
                <a:solidFill>
                  <a:schemeClr val="tx1"/>
                </a:solidFill>
                <a:latin typeface="Arial" charset="0"/>
                <a:ea typeface="ＭＳ Ｐゴシック" charset="0"/>
              </a:defRPr>
            </a:lvl4pPr>
            <a:lvl5pPr marL="2083653" indent="-231160" defTabSz="942300">
              <a:defRPr sz="1200">
                <a:solidFill>
                  <a:schemeClr val="tx1"/>
                </a:solidFill>
                <a:latin typeface="Arial" charset="0"/>
                <a:ea typeface="ＭＳ Ｐゴシック" charset="0"/>
              </a:defRPr>
            </a:lvl5pPr>
            <a:lvl6pPr marL="2545974" indent="-231160" defTabSz="942300" eaLnBrk="0" fontAlgn="base" hangingPunct="0">
              <a:spcBef>
                <a:spcPct val="30000"/>
              </a:spcBef>
              <a:spcAft>
                <a:spcPct val="0"/>
              </a:spcAft>
              <a:defRPr sz="1200">
                <a:solidFill>
                  <a:schemeClr val="tx1"/>
                </a:solidFill>
                <a:latin typeface="Arial" charset="0"/>
                <a:ea typeface="ＭＳ Ｐゴシック" charset="0"/>
              </a:defRPr>
            </a:lvl6pPr>
            <a:lvl7pPr marL="3008295" indent="-231160" defTabSz="942300" eaLnBrk="0" fontAlgn="base" hangingPunct="0">
              <a:spcBef>
                <a:spcPct val="30000"/>
              </a:spcBef>
              <a:spcAft>
                <a:spcPct val="0"/>
              </a:spcAft>
              <a:defRPr sz="1200">
                <a:solidFill>
                  <a:schemeClr val="tx1"/>
                </a:solidFill>
                <a:latin typeface="Arial" charset="0"/>
                <a:ea typeface="ＭＳ Ｐゴシック" charset="0"/>
              </a:defRPr>
            </a:lvl7pPr>
            <a:lvl8pPr marL="3470615" indent="-231160" defTabSz="942300" eaLnBrk="0" fontAlgn="base" hangingPunct="0">
              <a:spcBef>
                <a:spcPct val="30000"/>
              </a:spcBef>
              <a:spcAft>
                <a:spcPct val="0"/>
              </a:spcAft>
              <a:defRPr sz="1200">
                <a:solidFill>
                  <a:schemeClr val="tx1"/>
                </a:solidFill>
                <a:latin typeface="Arial" charset="0"/>
                <a:ea typeface="ＭＳ Ｐゴシック" charset="0"/>
              </a:defRPr>
            </a:lvl8pPr>
            <a:lvl9pPr marL="3932936" indent="-231160" defTabSz="942300" eaLnBrk="0" fontAlgn="base" hangingPunct="0">
              <a:spcBef>
                <a:spcPct val="30000"/>
              </a:spcBef>
              <a:spcAft>
                <a:spcPct val="0"/>
              </a:spcAft>
              <a:defRPr sz="1200">
                <a:solidFill>
                  <a:schemeClr val="tx1"/>
                </a:solidFill>
                <a:latin typeface="Arial" charset="0"/>
                <a:ea typeface="ＭＳ Ｐゴシック" charset="0"/>
              </a:defRPr>
            </a:lvl9pPr>
          </a:lstStyle>
          <a:p>
            <a:pPr>
              <a:defRPr/>
            </a:pPr>
            <a:r>
              <a:rPr lang="en-US">
                <a:solidFill>
                  <a:srgbClr val="000000"/>
                </a:solidFill>
              </a:rPr>
              <a:t>February 2012</a:t>
            </a:r>
          </a:p>
        </p:txBody>
      </p:sp>
      <p:sp>
        <p:nvSpPr>
          <p:cNvPr id="159750" name="Footer Placeholder 2"/>
          <p:cNvSpPr>
            <a:spLocks noGrp="1"/>
          </p:cNvSpPr>
          <p:nvPr>
            <p:ph type="ftr"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42300">
              <a:defRPr sz="1200">
                <a:solidFill>
                  <a:schemeClr val="tx1"/>
                </a:solidFill>
                <a:latin typeface="Arial" charset="0"/>
                <a:ea typeface="ＭＳ Ｐゴシック" charset="0"/>
              </a:defRPr>
            </a:lvl1pPr>
            <a:lvl2pPr marL="752877" indent="-288950" defTabSz="942300">
              <a:defRPr sz="1200">
                <a:solidFill>
                  <a:schemeClr val="tx1"/>
                </a:solidFill>
                <a:latin typeface="Arial" charset="0"/>
                <a:ea typeface="ＭＳ Ｐゴシック" charset="0"/>
              </a:defRPr>
            </a:lvl2pPr>
            <a:lvl3pPr marL="1157407" indent="-231160" defTabSz="942300">
              <a:defRPr sz="1200">
                <a:solidFill>
                  <a:schemeClr val="tx1"/>
                </a:solidFill>
                <a:latin typeface="Arial" charset="0"/>
                <a:ea typeface="ＭＳ Ｐゴシック" charset="0"/>
              </a:defRPr>
            </a:lvl3pPr>
            <a:lvl4pPr marL="1621333" indent="-231160" defTabSz="942300">
              <a:defRPr sz="1200">
                <a:solidFill>
                  <a:schemeClr val="tx1"/>
                </a:solidFill>
                <a:latin typeface="Arial" charset="0"/>
                <a:ea typeface="ＭＳ Ｐゴシック" charset="0"/>
              </a:defRPr>
            </a:lvl4pPr>
            <a:lvl5pPr marL="2083653" indent="-231160" defTabSz="942300">
              <a:defRPr sz="1200">
                <a:solidFill>
                  <a:schemeClr val="tx1"/>
                </a:solidFill>
                <a:latin typeface="Arial" charset="0"/>
                <a:ea typeface="ＭＳ Ｐゴシック" charset="0"/>
              </a:defRPr>
            </a:lvl5pPr>
            <a:lvl6pPr marL="2545974" indent="-231160" defTabSz="942300" eaLnBrk="0" fontAlgn="base" hangingPunct="0">
              <a:spcBef>
                <a:spcPct val="30000"/>
              </a:spcBef>
              <a:spcAft>
                <a:spcPct val="0"/>
              </a:spcAft>
              <a:defRPr sz="1200">
                <a:solidFill>
                  <a:schemeClr val="tx1"/>
                </a:solidFill>
                <a:latin typeface="Arial" charset="0"/>
                <a:ea typeface="ＭＳ Ｐゴシック" charset="0"/>
              </a:defRPr>
            </a:lvl6pPr>
            <a:lvl7pPr marL="3008295" indent="-231160" defTabSz="942300" eaLnBrk="0" fontAlgn="base" hangingPunct="0">
              <a:spcBef>
                <a:spcPct val="30000"/>
              </a:spcBef>
              <a:spcAft>
                <a:spcPct val="0"/>
              </a:spcAft>
              <a:defRPr sz="1200">
                <a:solidFill>
                  <a:schemeClr val="tx1"/>
                </a:solidFill>
                <a:latin typeface="Arial" charset="0"/>
                <a:ea typeface="ＭＳ Ｐゴシック" charset="0"/>
              </a:defRPr>
            </a:lvl7pPr>
            <a:lvl8pPr marL="3470615" indent="-231160" defTabSz="942300" eaLnBrk="0" fontAlgn="base" hangingPunct="0">
              <a:spcBef>
                <a:spcPct val="30000"/>
              </a:spcBef>
              <a:spcAft>
                <a:spcPct val="0"/>
              </a:spcAft>
              <a:defRPr sz="1200">
                <a:solidFill>
                  <a:schemeClr val="tx1"/>
                </a:solidFill>
                <a:latin typeface="Arial" charset="0"/>
                <a:ea typeface="ＭＳ Ｐゴシック" charset="0"/>
              </a:defRPr>
            </a:lvl8pPr>
            <a:lvl9pPr marL="3932936" indent="-231160" defTabSz="942300" eaLnBrk="0" fontAlgn="base" hangingPunct="0">
              <a:spcBef>
                <a:spcPct val="30000"/>
              </a:spcBef>
              <a:spcAft>
                <a:spcPct val="0"/>
              </a:spcAft>
              <a:defRPr sz="1200">
                <a:solidFill>
                  <a:schemeClr val="tx1"/>
                </a:solidFill>
                <a:latin typeface="Arial" charset="0"/>
                <a:ea typeface="ＭＳ Ｐゴシック" charset="0"/>
              </a:defRPr>
            </a:lvl9pPr>
          </a:lstStyle>
          <a:p>
            <a:pPr>
              <a:defRPr/>
            </a:pPr>
            <a:r>
              <a:rPr lang="en-US">
                <a:solidFill>
                  <a:srgbClr val="000000"/>
                </a:solidFill>
              </a:rPr>
              <a:t>For CA-PAMR Committee members and project staff</a:t>
            </a:r>
          </a:p>
        </p:txBody>
      </p:sp>
    </p:spTree>
    <p:extLst>
      <p:ext uri="{BB962C8B-B14F-4D97-AF65-F5344CB8AC3E}">
        <p14:creationId xmlns:p14="http://schemas.microsoft.com/office/powerpoint/2010/main" val="334345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63575" y="1143000"/>
            <a:ext cx="5486400" cy="3086100"/>
          </a:xfrm>
          <a:ln/>
        </p:spPr>
      </p:sp>
      <p:sp>
        <p:nvSpPr>
          <p:cNvPr id="134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368159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Corresponding areas within</a:t>
            </a:r>
            <a:r>
              <a:rPr lang="en-US" baseline="0" dirty="0"/>
              <a:t> the toolkit (we can be more specific very soon when the 2.0 version receives final approval from the state)</a:t>
            </a:r>
            <a:endParaRPr lang="en-US" dirty="0"/>
          </a:p>
        </p:txBody>
      </p:sp>
      <p:sp>
        <p:nvSpPr>
          <p:cNvPr id="4" name="Slide Number Placeholder 3"/>
          <p:cNvSpPr>
            <a:spLocks noGrp="1"/>
          </p:cNvSpPr>
          <p:nvPr>
            <p:ph type="sldNum" sz="quarter" idx="10"/>
          </p:nvPr>
        </p:nvSpPr>
        <p:spPr/>
        <p:txBody>
          <a:bodyPr/>
          <a:lstStyle/>
          <a:p>
            <a:pPr marL="0" marR="0" lvl="0" indent="0" algn="r" defTabSz="950297" rtl="0" eaLnBrk="1" fontAlgn="base" latinLnBrk="0" hangingPunct="1">
              <a:lnSpc>
                <a:spcPct val="100000"/>
              </a:lnSpc>
              <a:spcBef>
                <a:spcPct val="0"/>
              </a:spcBef>
              <a:spcAft>
                <a:spcPct val="0"/>
              </a:spcAft>
              <a:buClrTx/>
              <a:buSzTx/>
              <a:buFontTx/>
              <a:buNone/>
              <a:tabLst/>
              <a:defRPr/>
            </a:pPr>
            <a:fld id="{2C21DA65-DC06-2C40-8705-05ACE01E004B}"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950297"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1930686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marL="0" lvl="1" defTabSz="942153">
              <a:defRPr/>
            </a:pPr>
            <a:r>
              <a:rPr lang="en-US" sz="1900" dirty="0"/>
              <a:t>With stage-based protocols, specific clinical interventions are linked to each stage of hemorrhage.</a:t>
            </a:r>
          </a:p>
        </p:txBody>
      </p:sp>
      <p:sp>
        <p:nvSpPr>
          <p:cNvPr id="4" name="Slide Number Placeholder 3"/>
          <p:cNvSpPr>
            <a:spLocks noGrp="1"/>
          </p:cNvSpPr>
          <p:nvPr>
            <p:ph type="sldNum" sz="quarter" idx="10"/>
          </p:nvPr>
        </p:nvSpPr>
        <p:spPr/>
        <p:txBody>
          <a:bodyPr/>
          <a:lstStyle/>
          <a:p>
            <a:pPr marL="0" marR="0" lvl="0" indent="0" algn="r" defTabSz="950297" rtl="0" eaLnBrk="1" fontAlgn="base" latinLnBrk="0" hangingPunct="1">
              <a:lnSpc>
                <a:spcPct val="100000"/>
              </a:lnSpc>
              <a:spcBef>
                <a:spcPct val="0"/>
              </a:spcBef>
              <a:spcAft>
                <a:spcPct val="0"/>
              </a:spcAft>
              <a:buClrTx/>
              <a:buSzTx/>
              <a:buFontTx/>
              <a:buNone/>
              <a:tabLst/>
              <a:defRPr/>
            </a:pPr>
            <a:fld id="{0A60735E-5E5E-4716-BB01-21F9C1F16DD4}"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50297"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9569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a:ln/>
        </p:spPr>
      </p:sp>
      <p:sp>
        <p:nvSpPr>
          <p:cNvPr id="160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5613" eaLnBrk="1" hangingPunct="1">
              <a:spcBef>
                <a:spcPct val="0"/>
              </a:spcBef>
            </a:pPr>
            <a:r>
              <a:rPr lang="en-US" altLang="en-US" b="1">
                <a:ea typeface="ＭＳ Ｐゴシック" charset="-128"/>
              </a:rPr>
              <a:t>16 of the 25 women or 64% of the deaths were due to strokes, with 87.5% being hemorrhagic stroke.</a:t>
            </a:r>
            <a:endParaRPr lang="en-US" altLang="en-US">
              <a:ea typeface="ＭＳ Ｐゴシック" charset="-128"/>
            </a:endParaRPr>
          </a:p>
          <a:p>
            <a:pPr defTabSz="455613"/>
            <a:r>
              <a:rPr lang="en-US" altLang="en-US">
                <a:ea typeface="ＭＳ Ｐゴシック" charset="-128"/>
              </a:rPr>
              <a:t>As we will see in the analysis of quality improvement opportunities, the greatest opportunity to prevent maternal deaths from preeclampsia is to prevent stroke. In order to to this it is imperative to recognize and appropriately treat systolic and diastolic hypertension in a timely manner. </a:t>
            </a:r>
          </a:p>
        </p:txBody>
      </p:sp>
      <p:sp>
        <p:nvSpPr>
          <p:cNvPr id="16077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rgbClr val="44002E"/>
                </a:solidFill>
                <a:latin typeface="Arial" charset="0"/>
                <a:ea typeface="ＭＳ Ｐゴシック" charset="-128"/>
              </a:defRPr>
            </a:lvl1pPr>
            <a:lvl2pPr marL="742950" indent="-285750" defTabSz="930275" eaLnBrk="0" hangingPunct="0">
              <a:defRPr sz="2400">
                <a:solidFill>
                  <a:srgbClr val="44002E"/>
                </a:solidFill>
                <a:latin typeface="Arial" charset="0"/>
                <a:ea typeface="ＭＳ Ｐゴシック" charset="-128"/>
              </a:defRPr>
            </a:lvl2pPr>
            <a:lvl3pPr marL="1143000" indent="-228600" defTabSz="930275" eaLnBrk="0" hangingPunct="0">
              <a:defRPr sz="2400">
                <a:solidFill>
                  <a:srgbClr val="44002E"/>
                </a:solidFill>
                <a:latin typeface="Arial" charset="0"/>
                <a:ea typeface="ＭＳ Ｐゴシック" charset="-128"/>
              </a:defRPr>
            </a:lvl3pPr>
            <a:lvl4pPr marL="1600200" indent="-228600" defTabSz="930275" eaLnBrk="0" hangingPunct="0">
              <a:defRPr sz="2400">
                <a:solidFill>
                  <a:srgbClr val="44002E"/>
                </a:solidFill>
                <a:latin typeface="Arial" charset="0"/>
                <a:ea typeface="ＭＳ Ｐゴシック" charset="-128"/>
              </a:defRPr>
            </a:lvl4pPr>
            <a:lvl5pPr marL="2057400" indent="-228600" defTabSz="930275" eaLnBrk="0" hangingPunct="0">
              <a:defRPr sz="2400">
                <a:solidFill>
                  <a:srgbClr val="44002E"/>
                </a:solidFill>
                <a:latin typeface="Arial" charset="0"/>
                <a:ea typeface="ＭＳ Ｐゴシック" charset="-128"/>
              </a:defRPr>
            </a:lvl5pPr>
            <a:lvl6pPr marL="2514600" indent="-228600" defTabSz="930275"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930275"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930275"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930275" eaLnBrk="0" fontAlgn="base" hangingPunct="0">
              <a:spcBef>
                <a:spcPct val="0"/>
              </a:spcBef>
              <a:spcAft>
                <a:spcPct val="0"/>
              </a:spcAft>
              <a:defRPr sz="2400">
                <a:solidFill>
                  <a:srgbClr val="44002E"/>
                </a:solidFill>
                <a:latin typeface="Arial" charset="0"/>
                <a:ea typeface="ＭＳ Ｐゴシック" charset="-128"/>
              </a:defRPr>
            </a:lvl9pPr>
          </a:lstStyle>
          <a:p>
            <a:pPr marL="0" marR="0" lvl="0" indent="0" algn="l"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t>CA-PAMR Technical Report 2002-2004</a:t>
            </a:r>
          </a:p>
        </p:txBody>
      </p:sp>
      <p:sp>
        <p:nvSpPr>
          <p:cNvPr id="16077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rgbClr val="44002E"/>
                </a:solidFill>
                <a:latin typeface="Arial" charset="0"/>
                <a:ea typeface="ＭＳ Ｐゴシック" charset="-128"/>
              </a:defRPr>
            </a:lvl1pPr>
            <a:lvl2pPr marL="742950" indent="-285750" defTabSz="930275" eaLnBrk="0" hangingPunct="0">
              <a:defRPr sz="2400">
                <a:solidFill>
                  <a:srgbClr val="44002E"/>
                </a:solidFill>
                <a:latin typeface="Arial" charset="0"/>
                <a:ea typeface="ＭＳ Ｐゴシック" charset="-128"/>
              </a:defRPr>
            </a:lvl2pPr>
            <a:lvl3pPr marL="1143000" indent="-228600" defTabSz="930275" eaLnBrk="0" hangingPunct="0">
              <a:defRPr sz="2400">
                <a:solidFill>
                  <a:srgbClr val="44002E"/>
                </a:solidFill>
                <a:latin typeface="Arial" charset="0"/>
                <a:ea typeface="ＭＳ Ｐゴシック" charset="-128"/>
              </a:defRPr>
            </a:lvl3pPr>
            <a:lvl4pPr marL="1600200" indent="-228600" defTabSz="930275" eaLnBrk="0" hangingPunct="0">
              <a:defRPr sz="2400">
                <a:solidFill>
                  <a:srgbClr val="44002E"/>
                </a:solidFill>
                <a:latin typeface="Arial" charset="0"/>
                <a:ea typeface="ＭＳ Ｐゴシック" charset="-128"/>
              </a:defRPr>
            </a:lvl4pPr>
            <a:lvl5pPr marL="2057400" indent="-228600" defTabSz="930275" eaLnBrk="0" hangingPunct="0">
              <a:defRPr sz="2400">
                <a:solidFill>
                  <a:srgbClr val="44002E"/>
                </a:solidFill>
                <a:latin typeface="Arial" charset="0"/>
                <a:ea typeface="ＭＳ Ｐゴシック" charset="-128"/>
              </a:defRPr>
            </a:lvl5pPr>
            <a:lvl6pPr marL="2514600" indent="-228600" defTabSz="930275"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930275"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930275"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930275" eaLnBrk="0" fontAlgn="base" hangingPunct="0">
              <a:spcBef>
                <a:spcPct val="0"/>
              </a:spcBef>
              <a:spcAft>
                <a:spcPct val="0"/>
              </a:spcAft>
              <a:defRPr sz="2400">
                <a:solidFill>
                  <a:srgbClr val="44002E"/>
                </a:solidFill>
                <a:latin typeface="Arial" charset="0"/>
                <a:ea typeface="ＭＳ Ｐゴシック"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E77EABB6-5B2A-A04A-90AB-3214DBC53C31}" type="datetime1">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1/23/2019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077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rgbClr val="44002E"/>
                </a:solidFill>
                <a:latin typeface="Arial" charset="0"/>
                <a:ea typeface="ＭＳ Ｐゴシック" charset="-128"/>
              </a:defRPr>
            </a:lvl1pPr>
            <a:lvl2pPr marL="742950" indent="-285750" defTabSz="930275" eaLnBrk="0" hangingPunct="0">
              <a:defRPr sz="2400">
                <a:solidFill>
                  <a:srgbClr val="44002E"/>
                </a:solidFill>
                <a:latin typeface="Arial" charset="0"/>
                <a:ea typeface="ＭＳ Ｐゴシック" charset="-128"/>
              </a:defRPr>
            </a:lvl2pPr>
            <a:lvl3pPr marL="1143000" indent="-228600" defTabSz="930275" eaLnBrk="0" hangingPunct="0">
              <a:defRPr sz="2400">
                <a:solidFill>
                  <a:srgbClr val="44002E"/>
                </a:solidFill>
                <a:latin typeface="Arial" charset="0"/>
                <a:ea typeface="ＭＳ Ｐゴシック" charset="-128"/>
              </a:defRPr>
            </a:lvl3pPr>
            <a:lvl4pPr marL="1600200" indent="-228600" defTabSz="930275" eaLnBrk="0" hangingPunct="0">
              <a:defRPr sz="2400">
                <a:solidFill>
                  <a:srgbClr val="44002E"/>
                </a:solidFill>
                <a:latin typeface="Arial" charset="0"/>
                <a:ea typeface="ＭＳ Ｐゴシック" charset="-128"/>
              </a:defRPr>
            </a:lvl4pPr>
            <a:lvl5pPr marL="2057400" indent="-228600" defTabSz="930275" eaLnBrk="0" hangingPunct="0">
              <a:defRPr sz="2400">
                <a:solidFill>
                  <a:srgbClr val="44002E"/>
                </a:solidFill>
                <a:latin typeface="Arial" charset="0"/>
                <a:ea typeface="ＭＳ Ｐゴシック" charset="-128"/>
              </a:defRPr>
            </a:lvl5pPr>
            <a:lvl6pPr marL="2514600" indent="-228600" defTabSz="930275"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930275"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930275"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930275" eaLnBrk="0" fontAlgn="base" hangingPunct="0">
              <a:spcBef>
                <a:spcPct val="0"/>
              </a:spcBef>
              <a:spcAft>
                <a:spcPct val="0"/>
              </a:spcAft>
              <a:defRPr sz="2400">
                <a:solidFill>
                  <a:srgbClr val="44002E"/>
                </a:solidFill>
                <a:latin typeface="Arial" charset="0"/>
                <a:ea typeface="ＭＳ Ｐゴシック" charset="-128"/>
              </a:defRPr>
            </a:lvl9pPr>
          </a:lstStyle>
          <a:p>
            <a:pPr marL="0" marR="0" lvl="0" indent="0" algn="l" defTabSz="930275"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t>CONFIDENTIAL _ not for distribution outside CA-PAMR</a:t>
            </a:r>
          </a:p>
        </p:txBody>
      </p:sp>
      <p:sp>
        <p:nvSpPr>
          <p:cNvPr id="16077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rgbClr val="44002E"/>
                </a:solidFill>
                <a:latin typeface="Arial" charset="0"/>
                <a:ea typeface="ＭＳ Ｐゴシック" charset="-128"/>
              </a:defRPr>
            </a:lvl1pPr>
            <a:lvl2pPr marL="742950" indent="-285750" defTabSz="930275" eaLnBrk="0" hangingPunct="0">
              <a:defRPr sz="2400">
                <a:solidFill>
                  <a:srgbClr val="44002E"/>
                </a:solidFill>
                <a:latin typeface="Arial" charset="0"/>
                <a:ea typeface="ＭＳ Ｐゴシック" charset="-128"/>
              </a:defRPr>
            </a:lvl2pPr>
            <a:lvl3pPr marL="1143000" indent="-228600" defTabSz="930275" eaLnBrk="0" hangingPunct="0">
              <a:defRPr sz="2400">
                <a:solidFill>
                  <a:srgbClr val="44002E"/>
                </a:solidFill>
                <a:latin typeface="Arial" charset="0"/>
                <a:ea typeface="ＭＳ Ｐゴシック" charset="-128"/>
              </a:defRPr>
            </a:lvl3pPr>
            <a:lvl4pPr marL="1600200" indent="-228600" defTabSz="930275" eaLnBrk="0" hangingPunct="0">
              <a:defRPr sz="2400">
                <a:solidFill>
                  <a:srgbClr val="44002E"/>
                </a:solidFill>
                <a:latin typeface="Arial" charset="0"/>
                <a:ea typeface="ＭＳ Ｐゴシック" charset="-128"/>
              </a:defRPr>
            </a:lvl4pPr>
            <a:lvl5pPr marL="2057400" indent="-228600" defTabSz="930275" eaLnBrk="0" hangingPunct="0">
              <a:defRPr sz="2400">
                <a:solidFill>
                  <a:srgbClr val="44002E"/>
                </a:solidFill>
                <a:latin typeface="Arial" charset="0"/>
                <a:ea typeface="ＭＳ Ｐゴシック" charset="-128"/>
              </a:defRPr>
            </a:lvl5pPr>
            <a:lvl6pPr marL="2514600" indent="-228600" defTabSz="930275"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930275"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930275"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930275" eaLnBrk="0" fontAlgn="base" hangingPunct="0">
              <a:spcBef>
                <a:spcPct val="0"/>
              </a:spcBef>
              <a:spcAft>
                <a:spcPct val="0"/>
              </a:spcAft>
              <a:defRPr sz="2400">
                <a:solidFill>
                  <a:srgbClr val="44002E"/>
                </a:solidFill>
                <a:latin typeface="Arial" charset="0"/>
                <a:ea typeface="ＭＳ Ｐゴシック"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51BDA16A-50CF-6B48-B0DC-9C84CF91EE9A}"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95772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rgbClr val="44002E"/>
                </a:solidFill>
                <a:latin typeface="Arial" charset="0"/>
                <a:ea typeface="ＭＳ Ｐゴシック" charset="-128"/>
              </a:defRPr>
            </a:lvl1pPr>
            <a:lvl2pPr marL="742950" indent="-285750" defTabSz="930275" eaLnBrk="0" hangingPunct="0">
              <a:defRPr sz="2400">
                <a:solidFill>
                  <a:srgbClr val="44002E"/>
                </a:solidFill>
                <a:latin typeface="Arial" charset="0"/>
                <a:ea typeface="ＭＳ Ｐゴシック" charset="-128"/>
              </a:defRPr>
            </a:lvl2pPr>
            <a:lvl3pPr marL="1143000" indent="-228600" defTabSz="930275" eaLnBrk="0" hangingPunct="0">
              <a:defRPr sz="2400">
                <a:solidFill>
                  <a:srgbClr val="44002E"/>
                </a:solidFill>
                <a:latin typeface="Arial" charset="0"/>
                <a:ea typeface="ＭＳ Ｐゴシック" charset="-128"/>
              </a:defRPr>
            </a:lvl3pPr>
            <a:lvl4pPr marL="1600200" indent="-228600" defTabSz="930275" eaLnBrk="0" hangingPunct="0">
              <a:defRPr sz="2400">
                <a:solidFill>
                  <a:srgbClr val="44002E"/>
                </a:solidFill>
                <a:latin typeface="Arial" charset="0"/>
                <a:ea typeface="ＭＳ Ｐゴシック" charset="-128"/>
              </a:defRPr>
            </a:lvl4pPr>
            <a:lvl5pPr marL="2057400" indent="-228600" defTabSz="930275" eaLnBrk="0" hangingPunct="0">
              <a:defRPr sz="2400">
                <a:solidFill>
                  <a:srgbClr val="44002E"/>
                </a:solidFill>
                <a:latin typeface="Arial" charset="0"/>
                <a:ea typeface="ＭＳ Ｐゴシック" charset="-128"/>
              </a:defRPr>
            </a:lvl5pPr>
            <a:lvl6pPr marL="2514600" indent="-228600" defTabSz="930275"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930275"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930275"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930275" eaLnBrk="0" fontAlgn="base" hangingPunct="0">
              <a:spcBef>
                <a:spcPct val="0"/>
              </a:spcBef>
              <a:spcAft>
                <a:spcPct val="0"/>
              </a:spcAft>
              <a:defRPr sz="2400">
                <a:solidFill>
                  <a:srgbClr val="44002E"/>
                </a:solidFill>
                <a:latin typeface="Arial" charset="0"/>
                <a:ea typeface="ＭＳ Ｐゴシック"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ED0D9D9E-3834-CA46-BFA3-4B35A6E722FA}"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70438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ln/>
        </p:spPr>
      </p:sp>
      <p:sp>
        <p:nvSpPr>
          <p:cNvPr id="191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Here  is an example of patient education materials from the Preeclampsia Foundation.</a:t>
            </a:r>
          </a:p>
        </p:txBody>
      </p:sp>
      <p:sp>
        <p:nvSpPr>
          <p:cNvPr id="191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rgbClr val="44002E"/>
                </a:solidFill>
                <a:latin typeface="Arial" charset="0"/>
                <a:ea typeface="ＭＳ Ｐゴシック" charset="-128"/>
              </a:defRPr>
            </a:lvl1pPr>
            <a:lvl2pPr marL="742950" indent="-285750" defTabSz="930275" eaLnBrk="0" hangingPunct="0">
              <a:defRPr sz="2400">
                <a:solidFill>
                  <a:srgbClr val="44002E"/>
                </a:solidFill>
                <a:latin typeface="Arial" charset="0"/>
                <a:ea typeface="ＭＳ Ｐゴシック" charset="-128"/>
              </a:defRPr>
            </a:lvl2pPr>
            <a:lvl3pPr marL="1143000" indent="-228600" defTabSz="930275" eaLnBrk="0" hangingPunct="0">
              <a:defRPr sz="2400">
                <a:solidFill>
                  <a:srgbClr val="44002E"/>
                </a:solidFill>
                <a:latin typeface="Arial" charset="0"/>
                <a:ea typeface="ＭＳ Ｐゴシック" charset="-128"/>
              </a:defRPr>
            </a:lvl3pPr>
            <a:lvl4pPr marL="1600200" indent="-228600" defTabSz="930275" eaLnBrk="0" hangingPunct="0">
              <a:defRPr sz="2400">
                <a:solidFill>
                  <a:srgbClr val="44002E"/>
                </a:solidFill>
                <a:latin typeface="Arial" charset="0"/>
                <a:ea typeface="ＭＳ Ｐゴシック" charset="-128"/>
              </a:defRPr>
            </a:lvl4pPr>
            <a:lvl5pPr marL="2057400" indent="-228600" defTabSz="930275" eaLnBrk="0" hangingPunct="0">
              <a:defRPr sz="2400">
                <a:solidFill>
                  <a:srgbClr val="44002E"/>
                </a:solidFill>
                <a:latin typeface="Arial" charset="0"/>
                <a:ea typeface="ＭＳ Ｐゴシック" charset="-128"/>
              </a:defRPr>
            </a:lvl5pPr>
            <a:lvl6pPr marL="2514600" indent="-228600" defTabSz="930275"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930275"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930275"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930275" eaLnBrk="0" fontAlgn="base" hangingPunct="0">
              <a:spcBef>
                <a:spcPct val="0"/>
              </a:spcBef>
              <a:spcAft>
                <a:spcPct val="0"/>
              </a:spcAft>
              <a:defRPr sz="2400">
                <a:solidFill>
                  <a:srgbClr val="44002E"/>
                </a:solidFill>
                <a:latin typeface="Arial" charset="0"/>
                <a:ea typeface="ＭＳ Ｐゴシック"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D56E44F0-E5F7-8A4F-8D12-74B7A65E4B9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53702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next 4 slides show improvement in our process measures across the initiative from baseline in 2015 to October 2017. All 4 slides have a similar format.  The blue line represents the percentage of women with severe HTN meeting the specific process measure each month across all participating hospitals.   The green bars reflect the proportion of  hospitals that achieved the accompanying project AIM goal each month.  </a:t>
            </a:r>
          </a:p>
          <a:p>
            <a:endParaRPr lang="en-US" baseline="0" dirty="0"/>
          </a:p>
          <a:p>
            <a:r>
              <a:rPr lang="en-US" b="0" baseline="0" dirty="0"/>
              <a:t>This graph shows THAT </a:t>
            </a:r>
            <a:r>
              <a:rPr lang="en-US" baseline="0" dirty="0"/>
              <a:t>the percentage of women with severe maternal hypertension treated within 60 minutes </a:t>
            </a:r>
            <a:r>
              <a:rPr lang="en-US" b="1" baseline="0" dirty="0"/>
              <a:t>increased from 41% at baseline to 82% by October 2017</a:t>
            </a:r>
            <a:r>
              <a:rPr lang="en-US" baseline="0" dirty="0"/>
              <a:t>. A trend analysis adjusted for hospital characteristics showed significant improvement across the initiative with an OR of 1.11, representing an 11% improvement per month. The green bars show that by October 2017, </a:t>
            </a:r>
            <a:r>
              <a:rPr lang="en-US" b="1" baseline="0" dirty="0"/>
              <a:t>71%</a:t>
            </a:r>
            <a:r>
              <a:rPr lang="en-US" baseline="0" dirty="0"/>
              <a:t> of participating hospitals achieved the time to treatment goal of 80% or more of women treated within 60 minutes, </a:t>
            </a:r>
            <a:r>
              <a:rPr lang="en-US" b="1" baseline="0" dirty="0"/>
              <a:t>up from 13% at baseline. </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Given our goal to help all hospitals succeed, we compared the proportion of hospitals achieving time to treatment goals by hospital characteristics and found no significant differences by urban vs rural location, birth volume or patient race/ethnicity or Medicaid mix.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544297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6"/>
            <a:ext cx="12192000" cy="6857974"/>
            <a:chOff x="-111" y="-21"/>
            <a:chExt cx="5871" cy="4029"/>
          </a:xfrm>
        </p:grpSpPr>
        <p:sp>
          <p:nvSpPr>
            <p:cNvPr id="5" name="Rectangle 3"/>
            <p:cNvSpPr>
              <a:spLocks noChangeArrowheads="1"/>
            </p:cNvSpPr>
            <p:nvPr/>
          </p:nvSpPr>
          <p:spPr bwMode="hidden">
            <a:xfrm>
              <a:off x="-111" y="-21"/>
              <a:ext cx="2208" cy="4029"/>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400">
                <a:latin typeface="Times New Roman"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grpSp>
      </p:grpSp>
      <p:pic>
        <p:nvPicPr>
          <p:cNvPr id="18" name="Picture 30" descr="CMQCC_logo_forWord.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72400" y="228600"/>
            <a:ext cx="4114801"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5" name="Rectangle 19"/>
          <p:cNvSpPr>
            <a:spLocks noGrp="1" noChangeArrowheads="1"/>
          </p:cNvSpPr>
          <p:nvPr>
            <p:ph type="ctrTitle"/>
          </p:nvPr>
        </p:nvSpPr>
        <p:spPr>
          <a:xfrm>
            <a:off x="3962400" y="1828800"/>
            <a:ext cx="8026400" cy="2209800"/>
          </a:xfrm>
        </p:spPr>
        <p:txBody>
          <a:bodyPr/>
          <a:lstStyle>
            <a:lvl1pPr>
              <a:defRPr sz="4600">
                <a:solidFill>
                  <a:schemeClr val="tx1"/>
                </a:solidFill>
              </a:defRPr>
            </a:lvl1pPr>
          </a:lstStyle>
          <a:p>
            <a:r>
              <a:rPr lang="en-US" dirty="0"/>
              <a:t>Click to edit Master title style</a:t>
            </a:r>
          </a:p>
        </p:txBody>
      </p:sp>
      <p:sp>
        <p:nvSpPr>
          <p:cNvPr id="29716" name="Rectangle 20"/>
          <p:cNvSpPr>
            <a:spLocks noGrp="1" noChangeArrowheads="1"/>
          </p:cNvSpPr>
          <p:nvPr>
            <p:ph type="subTitle" idx="1"/>
          </p:nvPr>
        </p:nvSpPr>
        <p:spPr>
          <a:xfrm>
            <a:off x="6172200" y="4724400"/>
            <a:ext cx="5334000" cy="1524000"/>
          </a:xfrm>
        </p:spPr>
        <p:txBody>
          <a:bodyPr/>
          <a:lstStyle>
            <a:lvl1pPr marL="0" indent="0">
              <a:buFont typeface="Wingdings" pitchFamily="4" charset="2"/>
              <a:buNone/>
              <a:defRPr sz="2000"/>
            </a:lvl1pPr>
          </a:lstStyle>
          <a:p>
            <a:r>
              <a:rPr lang="en-US"/>
              <a:t>Click to edit Master subtitle style</a:t>
            </a:r>
          </a:p>
        </p:txBody>
      </p:sp>
    </p:spTree>
    <p:extLst>
      <p:ext uri="{BB962C8B-B14F-4D97-AF65-F5344CB8AC3E}">
        <p14:creationId xmlns:p14="http://schemas.microsoft.com/office/powerpoint/2010/main" val="208088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132A0B94-3516-415B-A2A7-C910E625610A}"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5"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6"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AF135F8C-BF8E-411F-AF7C-A4BD27C0A5E0}"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23A5E0B5-3A1E-4613-A0D1-5BCF931D9491}"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6"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7"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4B3BBEDF-E5D7-4DA9-B158-427AE06145EE}"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34DBB18C-38F9-43B6-B460-5F378DD82705}"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8"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9"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9E92F737-EAC9-436E-A863-77B83019B1A3}"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2AFA79EE-BCDA-4406-B8A6-8384A7D9A0B0}"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4"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5"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562C392C-088D-4782-AF48-A60BBC5DB1A1}"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D8040EAB-5103-4586-959C-78C2AB128F57}"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3"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4"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0FE7207D-6DE2-4E6D-91DD-EDC7A3674FCB}"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791BA4D6-5AAF-4CEE-A66A-353D4D5929E0}"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6"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7"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46936C43-31EA-4F24-8BF6-FA29DC07CB99}"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E346EAAE-9A9D-4E07-B595-FB8F10907B11}"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6"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7"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B324D32C-0607-4CD1-8766-67CDD3013182}"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1A565468-8A70-47C0-BEA4-0F5121AD9931}"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5"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6"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76CAE447-D7BC-4099-8E7E-94F1CF6C397E}"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CE4E0D9C-F4FF-4E4E-B15B-03ED9487FB98}"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5"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6"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5D938803-71E0-43EC-90A7-5AC0648CC867}"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4" name="Group 4"/>
          <p:cNvGrpSpPr>
            <a:grpSpLocks/>
          </p:cNvGrpSpPr>
          <p:nvPr/>
        </p:nvGrpSpPr>
        <p:grpSpPr bwMode="auto">
          <a:xfrm>
            <a:off x="0" y="0"/>
            <a:ext cx="12192000" cy="546100"/>
            <a:chOff x="0" y="0"/>
            <a:chExt cx="5760" cy="344"/>
          </a:xfrm>
        </p:grpSpPr>
        <p:sp>
          <p:nvSpPr>
            <p:cNvPr id="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400">
                <a:latin typeface="Times New Roman" charset="0"/>
              </a:endParaRPr>
            </a:p>
          </p:txBody>
        </p:sp>
        <p:sp>
          <p:nvSpPr>
            <p:cNvPr id="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7"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8"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9"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0"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1"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2"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3"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68195"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 name="Rectangle 29"/>
          <p:cNvSpPr>
            <a:spLocks noChangeArrowheads="1"/>
          </p:cNvSpPr>
          <p:nvPr userDrawn="1"/>
        </p:nvSpPr>
        <p:spPr bwMode="auto">
          <a:xfrm>
            <a:off x="8839200" y="457200"/>
            <a:ext cx="33528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87000" y="66159"/>
            <a:ext cx="1871922" cy="414528"/>
          </a:xfrm>
          <a:prstGeom prst="rect">
            <a:avLst/>
          </a:prstGeom>
        </p:spPr>
      </p:pic>
      <p:sp>
        <p:nvSpPr>
          <p:cNvPr id="19" name="Slide Number Placeholder 1"/>
          <p:cNvSpPr>
            <a:spLocks noGrp="1"/>
          </p:cNvSpPr>
          <p:nvPr>
            <p:ph type="sldNum" sz="quarter" idx="4294967295"/>
          </p:nvPr>
        </p:nvSpPr>
        <p:spPr>
          <a:xfrm>
            <a:off x="10972801" y="6492876"/>
            <a:ext cx="1079500" cy="365125"/>
          </a:xfrm>
          <a:prstGeom prst="rect">
            <a:avLst/>
          </a:prstGeom>
        </p:spPr>
        <p:txBody>
          <a:bodyPr/>
          <a:lstStyle/>
          <a:p>
            <a:pPr algn="r">
              <a:defRPr/>
            </a:pPr>
            <a:fld id="{32A9CC3D-BF26-4852-9113-3874BBB39C24}" type="slidenum">
              <a:rPr lang="en-US" sz="1600" smtClean="0">
                <a:solidFill>
                  <a:srgbClr val="000000">
                    <a:tint val="75000"/>
                  </a:srgbClr>
                </a:solidFill>
              </a:rPr>
              <a:pPr algn="r">
                <a:defRPr/>
              </a:pPr>
              <a:t>‹#›</a:t>
            </a:fld>
            <a:endParaRPr lang="en-US" sz="1600" dirty="0">
              <a:solidFill>
                <a:srgbClr val="000000">
                  <a:tint val="75000"/>
                </a:srgbClr>
              </a:solidFill>
            </a:endParaRPr>
          </a:p>
        </p:txBody>
      </p:sp>
    </p:spTree>
    <p:extLst>
      <p:ext uri="{BB962C8B-B14F-4D97-AF65-F5344CB8AC3E}">
        <p14:creationId xmlns:p14="http://schemas.microsoft.com/office/powerpoint/2010/main" val="1652516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6C2052D0-81EB-475E-916C-C0E561BE04B1}"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5"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6"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215CF478-53AD-4470-B08D-767064F7EBFF}"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DC9F591-6122-4EA1-949A-1187E0732492}" type="datetime1">
              <a:rPr lang="en-US" altLang="ja-JP"/>
              <a:pPr>
                <a:defRPr/>
              </a:pPr>
              <a:t>1/23/2019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2A8615-D2A0-4FC7-AB5B-78DB095C6790}" type="slidenum">
              <a:rPr lang="en-US" altLang="en-US"/>
              <a:pPr>
                <a:defRPr/>
              </a:pPr>
              <a:t>‹#›</a:t>
            </a:fld>
            <a:endParaRPr lang="en-US" altLang="en-US"/>
          </a:p>
        </p:txBody>
      </p:sp>
    </p:spTree>
    <p:extLst>
      <p:ext uri="{BB962C8B-B14F-4D97-AF65-F5344CB8AC3E}">
        <p14:creationId xmlns:p14="http://schemas.microsoft.com/office/powerpoint/2010/main" val="4267701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462398-9FCC-475C-9B12-00C75947BE6B}" type="datetime1">
              <a:rPr lang="en-US" altLang="ja-JP"/>
              <a:pPr>
                <a:defRPr/>
              </a:pPr>
              <a:t>1/23/2019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3A795C-50BE-462B-8B70-BD2F9F6A8888}" type="slidenum">
              <a:rPr lang="en-US" altLang="en-US"/>
              <a:pPr>
                <a:defRPr/>
              </a:pPr>
              <a:t>‹#›</a:t>
            </a:fld>
            <a:endParaRPr lang="en-US" altLang="en-US"/>
          </a:p>
        </p:txBody>
      </p:sp>
    </p:spTree>
    <p:extLst>
      <p:ext uri="{BB962C8B-B14F-4D97-AF65-F5344CB8AC3E}">
        <p14:creationId xmlns:p14="http://schemas.microsoft.com/office/powerpoint/2010/main" val="2734779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E7880EF-BFE5-4007-BAE1-BF8861D6F0EF}" type="datetime1">
              <a:rPr lang="en-US" altLang="ja-JP"/>
              <a:pPr>
                <a:defRPr/>
              </a:pPr>
              <a:t>1/23/2019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B60BB1-7648-402F-9AD9-9270A63B4845}" type="slidenum">
              <a:rPr lang="en-US" altLang="en-US"/>
              <a:pPr>
                <a:defRPr/>
              </a:pPr>
              <a:t>‹#›</a:t>
            </a:fld>
            <a:endParaRPr lang="en-US" altLang="en-US"/>
          </a:p>
        </p:txBody>
      </p:sp>
    </p:spTree>
    <p:extLst>
      <p:ext uri="{BB962C8B-B14F-4D97-AF65-F5344CB8AC3E}">
        <p14:creationId xmlns:p14="http://schemas.microsoft.com/office/powerpoint/2010/main" val="3603496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E62867E-83ED-4745-9902-0438176F9396}" type="datetime1">
              <a:rPr lang="en-US" altLang="ja-JP"/>
              <a:pPr>
                <a:defRPr/>
              </a:pPr>
              <a:t>1/23/2019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DDB540-B391-44C7-A734-6CE808E0C3EB}" type="slidenum">
              <a:rPr lang="en-US" altLang="en-US"/>
              <a:pPr>
                <a:defRPr/>
              </a:pPr>
              <a:t>‹#›</a:t>
            </a:fld>
            <a:endParaRPr lang="en-US" altLang="en-US"/>
          </a:p>
        </p:txBody>
      </p:sp>
    </p:spTree>
    <p:extLst>
      <p:ext uri="{BB962C8B-B14F-4D97-AF65-F5344CB8AC3E}">
        <p14:creationId xmlns:p14="http://schemas.microsoft.com/office/powerpoint/2010/main" val="1917685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595ADBF-39E0-48E8-A1DC-2C364BBB8CD1}" type="datetime1">
              <a:rPr lang="en-US" altLang="ja-JP"/>
              <a:pPr>
                <a:defRPr/>
              </a:pPr>
              <a:t>1/23/2019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5580254-038B-486E-AF30-9175E3A215BB}" type="slidenum">
              <a:rPr lang="en-US" altLang="en-US"/>
              <a:pPr>
                <a:defRPr/>
              </a:pPr>
              <a:t>‹#›</a:t>
            </a:fld>
            <a:endParaRPr lang="en-US" altLang="en-US"/>
          </a:p>
        </p:txBody>
      </p:sp>
    </p:spTree>
    <p:extLst>
      <p:ext uri="{BB962C8B-B14F-4D97-AF65-F5344CB8AC3E}">
        <p14:creationId xmlns:p14="http://schemas.microsoft.com/office/powerpoint/2010/main" val="45667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77072C4-646E-48BC-96B6-BE6752A0F620}" type="datetime1">
              <a:rPr lang="en-US" altLang="ja-JP"/>
              <a:pPr>
                <a:defRPr/>
              </a:pPr>
              <a:t>1/23/2019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68C70F-59ED-472B-9BE4-AA89383D07E4}" type="slidenum">
              <a:rPr lang="en-US" altLang="en-US"/>
              <a:pPr>
                <a:defRPr/>
              </a:pPr>
              <a:t>‹#›</a:t>
            </a:fld>
            <a:endParaRPr lang="en-US" altLang="en-US"/>
          </a:p>
        </p:txBody>
      </p:sp>
    </p:spTree>
    <p:extLst>
      <p:ext uri="{BB962C8B-B14F-4D97-AF65-F5344CB8AC3E}">
        <p14:creationId xmlns:p14="http://schemas.microsoft.com/office/powerpoint/2010/main" val="3389568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608A43-5BC5-4444-90AC-94FD7A8BE00E}" type="datetime1">
              <a:rPr lang="en-US" altLang="ja-JP"/>
              <a:pPr>
                <a:defRPr/>
              </a:pPr>
              <a:t>1/23/2019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0569D82-D690-4055-BA0B-71459BE6AA19}" type="slidenum">
              <a:rPr lang="en-US" altLang="en-US"/>
              <a:pPr>
                <a:defRPr/>
              </a:pPr>
              <a:t>‹#›</a:t>
            </a:fld>
            <a:endParaRPr lang="en-US" altLang="en-US"/>
          </a:p>
        </p:txBody>
      </p:sp>
    </p:spTree>
    <p:extLst>
      <p:ext uri="{BB962C8B-B14F-4D97-AF65-F5344CB8AC3E}">
        <p14:creationId xmlns:p14="http://schemas.microsoft.com/office/powerpoint/2010/main" val="1106157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B04104-03DD-463C-A5BC-F9BB3F942A0D}" type="datetime1">
              <a:rPr lang="en-US" altLang="ja-JP"/>
              <a:pPr>
                <a:defRPr/>
              </a:pPr>
              <a:t>1/23/2019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6C452B-F44C-423F-BF02-7F5547AD72EB}" type="slidenum">
              <a:rPr lang="en-US" altLang="en-US"/>
              <a:pPr>
                <a:defRPr/>
              </a:pPr>
              <a:t>‹#›</a:t>
            </a:fld>
            <a:endParaRPr lang="en-US" altLang="en-US"/>
          </a:p>
        </p:txBody>
      </p:sp>
    </p:spTree>
    <p:extLst>
      <p:ext uri="{BB962C8B-B14F-4D97-AF65-F5344CB8AC3E}">
        <p14:creationId xmlns:p14="http://schemas.microsoft.com/office/powerpoint/2010/main" val="144728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E57AAF-E488-4351-8EE3-49229EE79E25}" type="datetime1">
              <a:rPr lang="en-US" altLang="ja-JP"/>
              <a:pPr>
                <a:defRPr/>
              </a:pPr>
              <a:t>1/23/2019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8DC007-BCD9-479C-AB52-441C638E9827}" type="slidenum">
              <a:rPr lang="en-US" altLang="en-US"/>
              <a:pPr>
                <a:defRPr/>
              </a:pPr>
              <a:t>‹#›</a:t>
            </a:fld>
            <a:endParaRPr lang="en-US" altLang="en-US"/>
          </a:p>
        </p:txBody>
      </p:sp>
    </p:spTree>
    <p:extLst>
      <p:ext uri="{BB962C8B-B14F-4D97-AF65-F5344CB8AC3E}">
        <p14:creationId xmlns:p14="http://schemas.microsoft.com/office/powerpoint/2010/main" val="83698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0" y="0"/>
            <a:ext cx="12192000" cy="546100"/>
            <a:chOff x="0" y="0"/>
            <a:chExt cx="5760" cy="344"/>
          </a:xfrm>
        </p:grpSpPr>
        <p:sp>
          <p:nvSpPr>
            <p:cNvPr id="6" name="Rectangle 17"/>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400">
                <a:solidFill>
                  <a:prstClr val="black"/>
                </a:solidFill>
                <a:latin typeface="Times New Roman" charset="0"/>
              </a:endParaRPr>
            </a:p>
          </p:txBody>
        </p:sp>
        <p:sp>
          <p:nvSpPr>
            <p:cNvPr id="7" name="Rectangle 18"/>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solidFill>
                  <a:prstClr val="black"/>
                </a:solidFill>
                <a:latin typeface="Times New Roman" charset="0"/>
              </a:endParaRPr>
            </a:p>
          </p:txBody>
        </p:sp>
        <p:sp>
          <p:nvSpPr>
            <p:cNvPr id="8" name="Rectangle 19"/>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0000FF"/>
                </a:solidFill>
              </a:endParaRPr>
            </a:p>
          </p:txBody>
        </p:sp>
        <p:sp>
          <p:nvSpPr>
            <p:cNvPr id="9" name="Rectangle 20"/>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0000FF"/>
                </a:solidFill>
              </a:endParaRPr>
            </a:p>
          </p:txBody>
        </p:sp>
        <p:sp>
          <p:nvSpPr>
            <p:cNvPr id="10" name="Rectangle 21"/>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C0504D"/>
                </a:solidFill>
              </a:endParaRPr>
            </a:p>
          </p:txBody>
        </p:sp>
        <p:sp>
          <p:nvSpPr>
            <p:cNvPr id="11" name="Rectangle 22"/>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0000FF"/>
                </a:solidFill>
              </a:endParaRPr>
            </a:p>
          </p:txBody>
        </p:sp>
        <p:sp>
          <p:nvSpPr>
            <p:cNvPr id="12" name="Rectangle 23"/>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solidFill>
                  <a:prstClr val="black"/>
                </a:solidFill>
                <a:latin typeface="Times New Roman" charset="0"/>
              </a:endParaRPr>
            </a:p>
          </p:txBody>
        </p:sp>
        <p:sp>
          <p:nvSpPr>
            <p:cNvPr id="13" name="Rectangle 24"/>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C0504D"/>
                </a:solidFill>
              </a:endParaRPr>
            </a:p>
          </p:txBody>
        </p:sp>
        <p:sp>
          <p:nvSpPr>
            <p:cNvPr id="14" name="Rectangle 25"/>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C0504D"/>
                </a:solidFill>
              </a:endParaRPr>
            </a:p>
          </p:txBody>
        </p:sp>
      </p:grpSp>
      <p:sp>
        <p:nvSpPr>
          <p:cNvPr id="15" name="Text Box 28"/>
          <p:cNvSpPr txBox="1">
            <a:spLocks noChangeArrowheads="1"/>
          </p:cNvSpPr>
          <p:nvPr userDrawn="1"/>
        </p:nvSpPr>
        <p:spPr bwMode="auto">
          <a:xfrm>
            <a:off x="3454400" y="6324600"/>
            <a:ext cx="5384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a:solidFill>
                  <a:srgbClr val="E86A02"/>
                </a:solidFill>
                <a:latin typeface="PT Sans"/>
                <a:cs typeface="PT Sans"/>
              </a:rPr>
              <a:t>Transforming Maternity Care</a:t>
            </a:r>
          </a:p>
        </p:txBody>
      </p:sp>
      <p:graphicFrame>
        <p:nvGraphicFramePr>
          <p:cNvPr id="16"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231505" r:id="rId3" imgW="0" imgH="0" progId="PowerPoint.Show.8">
                  <p:embed/>
                </p:oleObj>
              </mc:Choice>
              <mc:Fallback>
                <p:oleObj r:id="rId3" imgW="0" imgH="0" progId="PowerPoint.Show.8">
                  <p:embed/>
                  <p:pic>
                    <p:nvPicPr>
                      <p:cNvPr id="16"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Rectangle 29"/>
          <p:cNvSpPr>
            <a:spLocks noChangeArrowheads="1"/>
          </p:cNvSpPr>
          <p:nvPr userDrawn="1"/>
        </p:nvSpPr>
        <p:spPr bwMode="auto">
          <a:xfrm>
            <a:off x="8839200" y="457200"/>
            <a:ext cx="33528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solidFill>
                <a:prstClr val="black"/>
              </a:solidFill>
            </a:endParaRPr>
          </a:p>
        </p:txBody>
      </p:sp>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
          <p:cNvSpPr>
            <a:spLocks noGrp="1" noChangeArrowheads="1"/>
          </p:cNvSpPr>
          <p:nvPr>
            <p:ph type="ftr" sz="quarter" idx="10"/>
          </p:nvPr>
        </p:nvSpPr>
        <p:spPr>
          <a:xfrm>
            <a:off x="508000" y="6248400"/>
            <a:ext cx="7518400" cy="457200"/>
          </a:xfrm>
          <a:prstGeom prst="rect">
            <a:avLst/>
          </a:prstGeom>
        </p:spPr>
        <p:txBody>
          <a:bodyPr/>
          <a:lstStyle>
            <a:lvl1pPr>
              <a:defRPr>
                <a:ea typeface="ＭＳ Ｐゴシック" charset="0"/>
                <a:cs typeface="ＭＳ Ｐゴシック" charset="0"/>
              </a:defRPr>
            </a:lvl1pPr>
          </a:lstStyle>
          <a:p>
            <a:pPr>
              <a:defRPr/>
            </a:pPr>
            <a:endParaRPr lang="en-US"/>
          </a:p>
        </p:txBody>
      </p:sp>
      <p:pic>
        <p:nvPicPr>
          <p:cNvPr id="21" name="Picture 20">
            <a:extLst>
              <a:ext uri="{FF2B5EF4-FFF2-40B4-BE49-F238E27FC236}">
                <a16:creationId xmlns:a16="http://schemas.microsoft.com/office/drawing/2014/main" xmlns="" id="{89607340-3C0F-3145-B82E-51D452CB0A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10800" y="66159"/>
            <a:ext cx="1948122" cy="414528"/>
          </a:xfrm>
          <a:prstGeom prst="rect">
            <a:avLst/>
          </a:prstGeom>
        </p:spPr>
      </p:pic>
    </p:spTree>
    <p:extLst>
      <p:ext uri="{BB962C8B-B14F-4D97-AF65-F5344CB8AC3E}">
        <p14:creationId xmlns:p14="http://schemas.microsoft.com/office/powerpoint/2010/main" val="2709541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AFC25C-D351-49AA-AB67-6DE4DD2C95FF}" type="datetime1">
              <a:rPr lang="en-US" altLang="ja-JP"/>
              <a:pPr>
                <a:defRPr/>
              </a:pPr>
              <a:t>1/23/2019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F38FE9-5EAC-494F-B62E-CE2625C67730}" type="slidenum">
              <a:rPr lang="en-US" altLang="en-US"/>
              <a:pPr>
                <a:defRPr/>
              </a:pPr>
              <a:t>‹#›</a:t>
            </a:fld>
            <a:endParaRPr lang="en-US" altLang="en-US"/>
          </a:p>
        </p:txBody>
      </p:sp>
    </p:spTree>
    <p:extLst>
      <p:ext uri="{BB962C8B-B14F-4D97-AF65-F5344CB8AC3E}">
        <p14:creationId xmlns:p14="http://schemas.microsoft.com/office/powerpoint/2010/main" val="862967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8480-0D42-4806-9EE4-E37328AF53C1}" type="datetime1">
              <a:rPr lang="en-US" altLang="ja-JP"/>
              <a:pPr>
                <a:defRPr/>
              </a:pPr>
              <a:t>1/23/2019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78027E-39EB-4A12-80BE-E76A310E969E}" type="slidenum">
              <a:rPr lang="en-US" altLang="en-US"/>
              <a:pPr>
                <a:defRPr/>
              </a:pPr>
              <a:t>‹#›</a:t>
            </a:fld>
            <a:endParaRPr lang="en-US" altLang="en-US"/>
          </a:p>
        </p:txBody>
      </p:sp>
    </p:spTree>
    <p:extLst>
      <p:ext uri="{BB962C8B-B14F-4D97-AF65-F5344CB8AC3E}">
        <p14:creationId xmlns:p14="http://schemas.microsoft.com/office/powerpoint/2010/main" val="106818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0" y="0"/>
            <a:ext cx="12192000" cy="546100"/>
            <a:chOff x="0" y="0"/>
            <a:chExt cx="5760" cy="344"/>
          </a:xfrm>
        </p:grpSpPr>
        <p:sp>
          <p:nvSpPr>
            <p:cNvPr id="6" name="Rectangle 17"/>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400">
                <a:solidFill>
                  <a:prstClr val="black"/>
                </a:solidFill>
                <a:latin typeface="Times New Roman" charset="0"/>
              </a:endParaRPr>
            </a:p>
          </p:txBody>
        </p:sp>
        <p:sp>
          <p:nvSpPr>
            <p:cNvPr id="7" name="Rectangle 18"/>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solidFill>
                  <a:prstClr val="black"/>
                </a:solidFill>
                <a:latin typeface="Times New Roman" charset="0"/>
              </a:endParaRPr>
            </a:p>
          </p:txBody>
        </p:sp>
        <p:sp>
          <p:nvSpPr>
            <p:cNvPr id="8" name="Rectangle 19"/>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0000FF"/>
                </a:solidFill>
              </a:endParaRPr>
            </a:p>
          </p:txBody>
        </p:sp>
        <p:sp>
          <p:nvSpPr>
            <p:cNvPr id="9" name="Rectangle 20"/>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0000FF"/>
                </a:solidFill>
              </a:endParaRPr>
            </a:p>
          </p:txBody>
        </p:sp>
        <p:sp>
          <p:nvSpPr>
            <p:cNvPr id="10" name="Rectangle 21"/>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C0504D"/>
                </a:solidFill>
              </a:endParaRPr>
            </a:p>
          </p:txBody>
        </p:sp>
        <p:sp>
          <p:nvSpPr>
            <p:cNvPr id="11" name="Rectangle 22"/>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0000FF"/>
                </a:solidFill>
              </a:endParaRPr>
            </a:p>
          </p:txBody>
        </p:sp>
        <p:sp>
          <p:nvSpPr>
            <p:cNvPr id="12" name="Rectangle 23"/>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solidFill>
                  <a:prstClr val="black"/>
                </a:solidFill>
                <a:latin typeface="Times New Roman" charset="0"/>
              </a:endParaRPr>
            </a:p>
          </p:txBody>
        </p:sp>
        <p:sp>
          <p:nvSpPr>
            <p:cNvPr id="13" name="Rectangle 24"/>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C0504D"/>
                </a:solidFill>
              </a:endParaRPr>
            </a:p>
          </p:txBody>
        </p:sp>
        <p:sp>
          <p:nvSpPr>
            <p:cNvPr id="14" name="Rectangle 25"/>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rgbClr val="C0504D"/>
                </a:solidFill>
              </a:endParaRPr>
            </a:p>
          </p:txBody>
        </p:sp>
      </p:grpSp>
      <p:sp>
        <p:nvSpPr>
          <p:cNvPr id="15" name="Text Box 28"/>
          <p:cNvSpPr txBox="1">
            <a:spLocks noChangeArrowheads="1"/>
          </p:cNvSpPr>
          <p:nvPr userDrawn="1"/>
        </p:nvSpPr>
        <p:spPr bwMode="auto">
          <a:xfrm>
            <a:off x="3454400" y="6324600"/>
            <a:ext cx="5384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a:solidFill>
                  <a:srgbClr val="E86A02"/>
                </a:solidFill>
                <a:latin typeface="PT Sans"/>
                <a:cs typeface="PT Sans"/>
              </a:rPr>
              <a:t>Transforming Maternity Care</a:t>
            </a:r>
          </a:p>
        </p:txBody>
      </p:sp>
      <p:graphicFrame>
        <p:nvGraphicFramePr>
          <p:cNvPr id="16"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232529" r:id="rId3" imgW="0" imgH="0" progId="PowerPoint.Show.8">
                  <p:embed/>
                </p:oleObj>
              </mc:Choice>
              <mc:Fallback>
                <p:oleObj r:id="rId3" imgW="0" imgH="0" progId="PowerPoint.Show.8">
                  <p:embed/>
                  <p:pic>
                    <p:nvPicPr>
                      <p:cNvPr id="16"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Rectangle 29"/>
          <p:cNvSpPr>
            <a:spLocks noChangeArrowheads="1"/>
          </p:cNvSpPr>
          <p:nvPr userDrawn="1"/>
        </p:nvSpPr>
        <p:spPr bwMode="auto">
          <a:xfrm>
            <a:off x="8839200" y="457200"/>
            <a:ext cx="33528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solidFill>
                <a:prstClr val="black"/>
              </a:solidFill>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
          <p:cNvSpPr>
            <a:spLocks noGrp="1" noChangeArrowheads="1"/>
          </p:cNvSpPr>
          <p:nvPr>
            <p:ph type="ftr" sz="quarter" idx="10"/>
          </p:nvPr>
        </p:nvSpPr>
        <p:spPr>
          <a:xfrm>
            <a:off x="508000" y="6248400"/>
            <a:ext cx="7518400" cy="457200"/>
          </a:xfrm>
          <a:prstGeom prst="rect">
            <a:avLst/>
          </a:prstGeom>
        </p:spPr>
        <p:txBody>
          <a:bodyPr/>
          <a:lstStyle>
            <a:lvl1pPr>
              <a:defRPr>
                <a:ea typeface="ＭＳ Ｐゴシック" charset="0"/>
                <a:cs typeface="ＭＳ Ｐゴシック" charset="0"/>
              </a:defRPr>
            </a:lvl1pPr>
          </a:lstStyle>
          <a:p>
            <a:pPr>
              <a:defRPr/>
            </a:pPr>
            <a:endParaRPr lang="en-US"/>
          </a:p>
        </p:txBody>
      </p:sp>
      <p:pic>
        <p:nvPicPr>
          <p:cNvPr id="21" name="Picture 20">
            <a:extLst>
              <a:ext uri="{FF2B5EF4-FFF2-40B4-BE49-F238E27FC236}">
                <a16:creationId xmlns:a16="http://schemas.microsoft.com/office/drawing/2014/main" xmlns="" id="{21842DDD-3BAB-F449-A049-6C2C7354CF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10800" y="66159"/>
            <a:ext cx="1948122" cy="414528"/>
          </a:xfrm>
          <a:prstGeom prst="rect">
            <a:avLst/>
          </a:prstGeom>
        </p:spPr>
      </p:pic>
    </p:spTree>
    <p:extLst>
      <p:ext uri="{BB962C8B-B14F-4D97-AF65-F5344CB8AC3E}">
        <p14:creationId xmlns:p14="http://schemas.microsoft.com/office/powerpoint/2010/main" val="131372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6">
            <a:extLst>
              <a:ext uri="{FF2B5EF4-FFF2-40B4-BE49-F238E27FC236}">
                <a16:creationId xmlns:a16="http://schemas.microsoft.com/office/drawing/2014/main" xmlns="" id="{6BC8F2E9-2477-334B-A057-B0A0D758A012}"/>
              </a:ext>
            </a:extLst>
          </p:cNvPr>
          <p:cNvSpPr>
            <a:spLocks noGrp="1"/>
          </p:cNvSpPr>
          <p:nvPr>
            <p:ph type="sldNum" sz="quarter" idx="11"/>
          </p:nvPr>
        </p:nvSpPr>
        <p:spPr/>
        <p:txBody>
          <a:bodyPr/>
          <a:lstStyle>
            <a:lvl1pPr>
              <a:defRPr/>
            </a:lvl1pPr>
          </a:lstStyle>
          <a:p>
            <a:fld id="{4443CD20-FCEC-134C-95EF-FB45E1F28091}" type="slidenum">
              <a:rPr lang="en-US" altLang="en-US"/>
              <a:pPr/>
              <a:t>‹#›</a:t>
            </a:fld>
            <a:endParaRPr lang="en-US" altLang="en-US"/>
          </a:p>
        </p:txBody>
      </p:sp>
    </p:spTree>
    <p:extLst>
      <p:ext uri="{BB962C8B-B14F-4D97-AF65-F5344CB8AC3E}">
        <p14:creationId xmlns:p14="http://schemas.microsoft.com/office/powerpoint/2010/main" val="114502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21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pSp>
        <p:nvGrpSpPr>
          <p:cNvPr id="4" name="Group 4"/>
          <p:cNvGrpSpPr>
            <a:grpSpLocks/>
          </p:cNvGrpSpPr>
          <p:nvPr/>
        </p:nvGrpSpPr>
        <p:grpSpPr bwMode="auto">
          <a:xfrm>
            <a:off x="0" y="0"/>
            <a:ext cx="12192000" cy="546100"/>
            <a:chOff x="0" y="0"/>
            <a:chExt cx="5760" cy="344"/>
          </a:xfrm>
        </p:grpSpPr>
        <p:sp>
          <p:nvSpPr>
            <p:cNvPr id="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algn="ctr" eaLnBrk="1" hangingPunct="1"/>
              <a:endParaRPr lang="en-US" altLang="en-US" sz="2400">
                <a:solidFill>
                  <a:srgbClr val="000000"/>
                </a:solidFill>
                <a:latin typeface="Times New Roman" charset="0"/>
              </a:endParaRPr>
            </a:p>
          </p:txBody>
        </p:sp>
        <p:sp>
          <p:nvSpPr>
            <p:cNvPr id="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2400">
                <a:solidFill>
                  <a:srgbClr val="000000"/>
                </a:solidFill>
                <a:latin typeface="Times New Roman" charset="0"/>
              </a:endParaRPr>
            </a:p>
          </p:txBody>
        </p:sp>
        <p:sp>
          <p:nvSpPr>
            <p:cNvPr id="7"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1800">
                <a:solidFill>
                  <a:srgbClr val="CC3300"/>
                </a:solidFill>
              </a:endParaRPr>
            </a:p>
          </p:txBody>
        </p:sp>
        <p:sp>
          <p:nvSpPr>
            <p:cNvPr id="8"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1800">
                <a:solidFill>
                  <a:srgbClr val="CC3300"/>
                </a:solidFill>
              </a:endParaRPr>
            </a:p>
          </p:txBody>
        </p:sp>
        <p:sp>
          <p:nvSpPr>
            <p:cNvPr id="9"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1800">
                <a:solidFill>
                  <a:srgbClr val="FBA313"/>
                </a:solidFill>
              </a:endParaRPr>
            </a:p>
          </p:txBody>
        </p:sp>
        <p:sp>
          <p:nvSpPr>
            <p:cNvPr id="10"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1800">
                <a:solidFill>
                  <a:srgbClr val="CC3300"/>
                </a:solidFill>
              </a:endParaRPr>
            </a:p>
          </p:txBody>
        </p:sp>
        <p:sp>
          <p:nvSpPr>
            <p:cNvPr id="11"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2400">
                <a:solidFill>
                  <a:srgbClr val="000000"/>
                </a:solidFill>
                <a:latin typeface="Times New Roman" charset="0"/>
              </a:endParaRPr>
            </a:p>
          </p:txBody>
        </p:sp>
        <p:sp>
          <p:nvSpPr>
            <p:cNvPr id="12"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1800">
                <a:solidFill>
                  <a:srgbClr val="FBA313"/>
                </a:solidFill>
              </a:endParaRPr>
            </a:p>
          </p:txBody>
        </p:sp>
        <p:sp>
          <p:nvSpPr>
            <p:cNvPr id="13"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endParaRPr lang="en-US" altLang="en-US" sz="1800">
                <a:solidFill>
                  <a:srgbClr val="FBA313"/>
                </a:solidFill>
              </a:endParaRPr>
            </a:p>
          </p:txBody>
        </p:sp>
      </p:grpSp>
      <p:graphicFrame>
        <p:nvGraphicFramePr>
          <p:cNvPr id="14"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238626" r:id="rId3" imgW="0" imgH="0" progId="PowerPoint.Show.8">
                  <p:embed/>
                </p:oleObj>
              </mc:Choice>
              <mc:Fallback>
                <p:oleObj r:id="rId3" imgW="0" imgH="0" progId="PowerPoint.Show.8">
                  <p:embed/>
                  <p:pic>
                    <p:nvPicPr>
                      <p:cNvPr id="14"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rgbClr val="FF9900">
                                  <a:alpha val="74997"/>
                                </a:srgbClr>
                              </a:outerShdw>
                            </a:effectLst>
                          </a14:hiddenEffects>
                        </a:ext>
                      </a:extLst>
                    </p:spPr>
                  </p:pic>
                </p:oleObj>
              </mc:Fallback>
            </mc:AlternateContent>
          </a:graphicData>
        </a:graphic>
      </p:graphicFrame>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
        <p:nvSpPr>
          <p:cNvPr id="15" name="Date Placeholder 3"/>
          <p:cNvSpPr>
            <a:spLocks noGrp="1"/>
          </p:cNvSpPr>
          <p:nvPr>
            <p:ph type="dt" sz="half" idx="10"/>
          </p:nvPr>
        </p:nvSpPr>
        <p:spPr>
          <a:xfrm>
            <a:off x="609600" y="6356351"/>
            <a:ext cx="2844800" cy="365125"/>
          </a:xfrm>
          <a:prstGeom prst="rect">
            <a:avLst/>
          </a:prstGeom>
        </p:spPr>
        <p:txBody>
          <a:bodyPr/>
          <a:lstStyle>
            <a:lvl1pPr algn="ctr" eaLnBrk="0" hangingPunct="0">
              <a:defRPr>
                <a:solidFill>
                  <a:srgbClr val="000000"/>
                </a:solidFill>
                <a:latin typeface="Arial" charset="0"/>
                <a:ea typeface="ＭＳ Ｐゴシック" charset="0"/>
                <a:cs typeface="ＭＳ Ｐゴシック" charset="0"/>
              </a:defRPr>
            </a:lvl1pPr>
          </a:lstStyle>
          <a:p>
            <a:pPr>
              <a:defRPr/>
            </a:pPr>
            <a:endParaRPr lang="en-US"/>
          </a:p>
        </p:txBody>
      </p:sp>
      <p:sp>
        <p:nvSpPr>
          <p:cNvPr id="16" name="Footer Placeholder 4"/>
          <p:cNvSpPr>
            <a:spLocks noGrp="1"/>
          </p:cNvSpPr>
          <p:nvPr>
            <p:ph type="ftr" sz="quarter" idx="11"/>
          </p:nvPr>
        </p:nvSpPr>
        <p:spPr>
          <a:xfrm>
            <a:off x="508000" y="6248400"/>
            <a:ext cx="7518400" cy="457200"/>
          </a:xfrm>
          <a:prstGeom prst="rect">
            <a:avLst/>
          </a:prstGeom>
        </p:spPr>
        <p:txBody>
          <a:bodyPr/>
          <a:lstStyle>
            <a:lvl1pPr algn="ctr" eaLnBrk="0" hangingPunct="0">
              <a:defRPr>
                <a:solidFill>
                  <a:srgbClr val="000000"/>
                </a:solidFill>
                <a:latin typeface="Arial" charset="0"/>
                <a:ea typeface="ＭＳ Ｐゴシック" charset="0"/>
                <a:cs typeface="ＭＳ Ｐゴシック" charset="0"/>
              </a:defRPr>
            </a:lvl1pPr>
          </a:lstStyle>
          <a:p>
            <a:pPr>
              <a:defRPr/>
            </a:pPr>
            <a:endParaRPr lang="en-US"/>
          </a:p>
        </p:txBody>
      </p:sp>
      <p:sp>
        <p:nvSpPr>
          <p:cNvPr id="1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ctr" eaLnBrk="0" hangingPunct="0">
              <a:defRPr>
                <a:solidFill>
                  <a:srgbClr val="000000"/>
                </a:solidFill>
              </a:defRPr>
            </a:lvl1pPr>
          </a:lstStyle>
          <a:p>
            <a:fld id="{81D3C0A1-5F81-2541-A21C-346D9F0E1704}" type="slidenum">
              <a:rPr lang="en-US" altLang="en-US"/>
              <a:pPr/>
              <a:t>‹#›</a:t>
            </a:fld>
            <a:endParaRPr lang="en-US" altLang="en-US"/>
          </a:p>
        </p:txBody>
      </p:sp>
    </p:spTree>
    <p:extLst>
      <p:ext uri="{BB962C8B-B14F-4D97-AF65-F5344CB8AC3E}">
        <p14:creationId xmlns:p14="http://schemas.microsoft.com/office/powerpoint/2010/main" val="183576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0" y="914400"/>
            <a:ext cx="10363200" cy="914400"/>
          </a:xfrm>
        </p:spPr>
        <p:txBody>
          <a:bodyPr/>
          <a:lstStyle/>
          <a:p>
            <a:r>
              <a:rPr lang="en-US"/>
              <a:t>Click to edit Master title style</a:t>
            </a:r>
          </a:p>
        </p:txBody>
      </p:sp>
      <p:sp>
        <p:nvSpPr>
          <p:cNvPr id="3" name="Chart Placeholder 2"/>
          <p:cNvSpPr>
            <a:spLocks noGrp="1"/>
          </p:cNvSpPr>
          <p:nvPr>
            <p:ph type="chart" idx="1"/>
          </p:nvPr>
        </p:nvSpPr>
        <p:spPr>
          <a:xfrm>
            <a:off x="609600" y="1981200"/>
            <a:ext cx="10972800" cy="3886200"/>
          </a:xfrm>
        </p:spPr>
        <p:txBody>
          <a:bodyPr/>
          <a:lstStyle/>
          <a:p>
            <a:pPr lvl="0"/>
            <a:endParaRPr lang="en-US" noProof="0"/>
          </a:p>
        </p:txBody>
      </p:sp>
      <p:sp>
        <p:nvSpPr>
          <p:cNvPr id="4" name="Rectangle 2"/>
          <p:cNvSpPr>
            <a:spLocks noGrp="1" noChangeArrowheads="1"/>
          </p:cNvSpPr>
          <p:nvPr>
            <p:ph type="ftr" sz="quarter" idx="10"/>
          </p:nvPr>
        </p:nvSpPr>
        <p:spPr>
          <a:xfrm>
            <a:off x="508000" y="6248400"/>
            <a:ext cx="7518400" cy="457200"/>
          </a:xfrm>
          <a:prstGeom prst="rect">
            <a:avLst/>
          </a:prstGeom>
          <a:ln/>
        </p:spPr>
        <p:txBody>
          <a:bodyPr/>
          <a:lstStyle>
            <a:lvl1pPr>
              <a:defRPr/>
            </a:lvl1pPr>
          </a:lstStyle>
          <a:p>
            <a:pPr algn="l" eaLnBrk="1" hangingPunct="1">
              <a:defRPr/>
            </a:pPr>
            <a:endParaRPr lang="en-US" sz="280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5271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CB303A12-1850-444A-A2F8-CF27A9AE8AC3}" type="datetime1">
              <a:rPr lang="en-US">
                <a:solidFill>
                  <a:prstClr val="black"/>
                </a:solidFill>
                <a:latin typeface="Arial" pitchFamily="34" charset="0"/>
                <a:ea typeface="ＭＳ Ｐゴシック"/>
                <a:cs typeface="Arial" pitchFamily="34" charset="0"/>
              </a:rPr>
              <a:pPr algn="l" eaLnBrk="1" hangingPunct="1">
                <a:defRPr/>
              </a:pPr>
              <a:t>1/23/2019</a:t>
            </a:fld>
            <a:endParaRPr lang="en-US">
              <a:solidFill>
                <a:prstClr val="black"/>
              </a:solidFill>
              <a:latin typeface="Arial" pitchFamily="34" charset="0"/>
              <a:ea typeface="ＭＳ Ｐゴシック"/>
              <a:cs typeface="Arial" pitchFamily="34" charset="0"/>
            </a:endParaRPr>
          </a:p>
        </p:txBody>
      </p:sp>
      <p:sp>
        <p:nvSpPr>
          <p:cNvPr id="5"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6"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498A99D4-0BD3-472B-9438-6F8BCD5E40F1}"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12192000" cy="546100"/>
            <a:chOff x="0" y="0"/>
            <a:chExt cx="5760" cy="344"/>
          </a:xfrm>
        </p:grpSpPr>
        <p:sp>
          <p:nvSpPr>
            <p:cNvPr id="103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400">
                <a:latin typeface="Times New Roman" charset="0"/>
              </a:endParaRPr>
            </a:p>
          </p:txBody>
        </p:sp>
        <p:sp>
          <p:nvSpPr>
            <p:cNvPr id="10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03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3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3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03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3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104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04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1027" name="Rectangle 14"/>
          <p:cNvSpPr>
            <a:spLocks noGrp="1" noChangeArrowheads="1"/>
          </p:cNvSpPr>
          <p:nvPr>
            <p:ph type="title"/>
          </p:nvPr>
        </p:nvSpPr>
        <p:spPr bwMode="auto">
          <a:xfrm>
            <a:off x="1066800" y="609600"/>
            <a:ext cx="10363200" cy="91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3" name="Picture 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210800" y="66159"/>
            <a:ext cx="1948122" cy="414528"/>
          </a:xfrm>
          <a:prstGeom prst="rect">
            <a:avLst/>
          </a:prstGeom>
        </p:spPr>
      </p:pic>
      <p:sp>
        <p:nvSpPr>
          <p:cNvPr id="16" name="Slide Number Placeholder 1"/>
          <p:cNvSpPr>
            <a:spLocks noGrp="1"/>
          </p:cNvSpPr>
          <p:nvPr>
            <p:ph type="sldNum" sz="quarter" idx="4"/>
          </p:nvPr>
        </p:nvSpPr>
        <p:spPr>
          <a:xfrm>
            <a:off x="10972801" y="6492876"/>
            <a:ext cx="1079500" cy="365125"/>
          </a:xfrm>
          <a:prstGeom prst="rect">
            <a:avLst/>
          </a:prstGeom>
        </p:spPr>
        <p:txBody>
          <a:bodyPr/>
          <a:lstStyle>
            <a:lvl1pPr>
              <a:defRPr/>
            </a:lvl1pPr>
          </a:lstStyle>
          <a:p>
            <a:pPr algn="r">
              <a:defRPr/>
            </a:pPr>
            <a:fld id="{BDF4B4EF-6933-BC49-8A04-6A3819D9629A}" type="slidenum">
              <a:rPr lang="en-US" sz="1600" smtClean="0">
                <a:solidFill>
                  <a:srgbClr val="000000">
                    <a:tint val="75000"/>
                  </a:srgbClr>
                </a:solidFill>
              </a:rPr>
              <a:pPr algn="r">
                <a:defRPr/>
              </a:pPr>
              <a:t>‹#›</a:t>
            </a:fld>
            <a:endParaRPr lang="en-US" sz="1600"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114" r:id="rId1"/>
    <p:sldLayoutId id="2147484115" r:id="rId2"/>
    <p:sldLayoutId id="2147484453" r:id="rId3"/>
    <p:sldLayoutId id="2147484454" r:id="rId4"/>
    <p:sldLayoutId id="2147484477" r:id="rId5"/>
    <p:sldLayoutId id="2147484479" r:id="rId6"/>
    <p:sldLayoutId id="2147484492" r:id="rId7"/>
    <p:sldLayoutId id="2147484493" r:id="rId8"/>
  </p:sldLayoutIdLst>
  <p:hf sldNum="0" hdr="0" ftr="0" dt="0"/>
  <p:txStyles>
    <p:titleStyle>
      <a:lvl1pPr algn="ctr" rtl="0" eaLnBrk="1" fontAlgn="base" hangingPunct="1">
        <a:spcBef>
          <a:spcPct val="0"/>
        </a:spcBef>
        <a:spcAft>
          <a:spcPct val="0"/>
        </a:spcAft>
        <a:defRPr sz="3600">
          <a:solidFill>
            <a:schemeClr val="tx1"/>
          </a:solidFill>
          <a:latin typeface="+mj-lt"/>
          <a:ea typeface="ＭＳ Ｐゴシック" pitchFamily="4" charset="-128"/>
          <a:cs typeface="ＭＳ Ｐゴシック" pitchFamily="4" charset="-128"/>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a:solidFill>
            <a:schemeClr val="tx1"/>
          </a:solidFill>
          <a:latin typeface="+mn-lt"/>
          <a:ea typeface="ＭＳ Ｐゴシック" pitchFamily="4" charset="-128"/>
          <a:cs typeface="ＭＳ Ｐゴシック" pitchFamily="4" charset="-128"/>
        </a:defRPr>
      </a:lvl1pPr>
      <a:lvl2pPr marL="742950" indent="-285750" algn="l" rtl="0" eaLnBrk="1" fontAlgn="base" hangingPunct="1">
        <a:spcBef>
          <a:spcPct val="20000"/>
        </a:spcBef>
        <a:spcAft>
          <a:spcPct val="0"/>
        </a:spcAft>
        <a:buClr>
          <a:schemeClr val="accent2"/>
        </a:buClr>
        <a:buSzPct val="80000"/>
        <a:buFont typeface="Wingdings" charset="2"/>
        <a:buChar char="¨"/>
        <a:defRPr sz="2800">
          <a:solidFill>
            <a:schemeClr val="tx1"/>
          </a:solidFill>
          <a:latin typeface="+mn-lt"/>
          <a:ea typeface="ＭＳ Ｐゴシック" pitchFamily="4" charset="-128"/>
        </a:defRPr>
      </a:lvl2pPr>
      <a:lvl3pPr marL="1143000" indent="-228600" algn="l" rtl="0" eaLnBrk="1" fontAlgn="base" hangingPunct="1">
        <a:spcBef>
          <a:spcPct val="20000"/>
        </a:spcBef>
        <a:spcAft>
          <a:spcPct val="0"/>
        </a:spcAft>
        <a:buClr>
          <a:schemeClr val="bg2"/>
        </a:buClr>
        <a:buSzPct val="65000"/>
        <a:buFont typeface="Wingdings" charset="2"/>
        <a:buChar char="n"/>
        <a:defRPr sz="2400">
          <a:solidFill>
            <a:schemeClr val="tx1"/>
          </a:solidFill>
          <a:latin typeface="+mn-lt"/>
          <a:ea typeface="ＭＳ Ｐゴシック" pitchFamily="4" charset="-128"/>
        </a:defRPr>
      </a:lvl3pPr>
      <a:lvl4pPr marL="1600200" indent="-228600" algn="l" rtl="0" eaLnBrk="1" fontAlgn="base" hangingPunct="1">
        <a:spcBef>
          <a:spcPct val="20000"/>
        </a:spcBef>
        <a:spcAft>
          <a:spcPct val="0"/>
        </a:spcAft>
        <a:buClr>
          <a:schemeClr val="accent2"/>
        </a:buClr>
        <a:buSzPct val="70000"/>
        <a:buFont typeface="Wingdings" charset="2"/>
        <a:buChar char="¨"/>
        <a:defRPr sz="2000">
          <a:solidFill>
            <a:schemeClr val="tx1"/>
          </a:solidFill>
          <a:latin typeface="+mn-lt"/>
          <a:ea typeface="ＭＳ Ｐゴシック" pitchFamily="4" charset="-128"/>
        </a:defRPr>
      </a:lvl4pPr>
      <a:lvl5pPr marL="2057400" indent="-228600" algn="l" rtl="0" eaLnBrk="1" fontAlgn="base" hangingPunct="1">
        <a:spcBef>
          <a:spcPct val="20000"/>
        </a:spcBef>
        <a:spcAft>
          <a:spcPct val="0"/>
        </a:spcAft>
        <a:buClr>
          <a:schemeClr val="bg2"/>
        </a:buClr>
        <a:buFont typeface="Wingdings" charset="2"/>
        <a:buChar char="§"/>
        <a:defRPr sz="2000">
          <a:solidFill>
            <a:schemeClr val="tx1"/>
          </a:solidFill>
          <a:latin typeface="+mn-lt"/>
          <a:ea typeface="ＭＳ Ｐゴシック" pitchFamily="4" charset="-128"/>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816289"/>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Lst>
  <p:hf sldNum="0" hdr="0" ftr="0" dt="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128"/>
          <a:cs typeface="ＭＳ Ｐゴシック"/>
        </a:defRPr>
      </a:lvl1pPr>
      <a:lvl2pPr algn="l" defTabSz="457200" rtl="0" eaLnBrk="0" fontAlgn="base" hangingPunct="0">
        <a:spcBef>
          <a:spcPct val="0"/>
        </a:spcBef>
        <a:spcAft>
          <a:spcPct val="0"/>
        </a:spcAft>
        <a:defRPr sz="3200">
          <a:solidFill>
            <a:schemeClr val="tx1"/>
          </a:solidFill>
          <a:latin typeface="Arial" pitchFamily="34" charset="0"/>
          <a:ea typeface="ＭＳ Ｐゴシック" charset="-128"/>
          <a:cs typeface="ＭＳ Ｐゴシック" charset="-128"/>
        </a:defRPr>
      </a:lvl2pPr>
      <a:lvl3pPr algn="l" defTabSz="457200" rtl="0" eaLnBrk="0" fontAlgn="base" hangingPunct="0">
        <a:spcBef>
          <a:spcPct val="0"/>
        </a:spcBef>
        <a:spcAft>
          <a:spcPct val="0"/>
        </a:spcAft>
        <a:defRPr sz="3200">
          <a:solidFill>
            <a:schemeClr val="tx1"/>
          </a:solidFill>
          <a:latin typeface="Arial" pitchFamily="34" charset="0"/>
          <a:ea typeface="ＭＳ Ｐゴシック" charset="-128"/>
          <a:cs typeface="ＭＳ Ｐゴシック" charset="-128"/>
        </a:defRPr>
      </a:lvl3pPr>
      <a:lvl4pPr algn="l" defTabSz="457200" rtl="0" eaLnBrk="0" fontAlgn="base" hangingPunct="0">
        <a:spcBef>
          <a:spcPct val="0"/>
        </a:spcBef>
        <a:spcAft>
          <a:spcPct val="0"/>
        </a:spcAft>
        <a:defRPr sz="3200">
          <a:solidFill>
            <a:schemeClr val="tx1"/>
          </a:solidFill>
          <a:latin typeface="Arial" pitchFamily="34" charset="0"/>
          <a:ea typeface="ＭＳ Ｐゴシック" charset="-128"/>
          <a:cs typeface="ＭＳ Ｐゴシック" charset="-128"/>
        </a:defRPr>
      </a:lvl4pPr>
      <a:lvl5pPr algn="l" defTabSz="457200" rtl="0" eaLnBrk="0" fontAlgn="base" hangingPunct="0">
        <a:spcBef>
          <a:spcPct val="0"/>
        </a:spcBef>
        <a:spcAft>
          <a:spcPct val="0"/>
        </a:spcAft>
        <a:defRPr sz="3200">
          <a:solidFill>
            <a:schemeClr val="tx1"/>
          </a:solidFill>
          <a:latin typeface="Arial"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128"/>
          <a:cs typeface="ＭＳ Ｐゴシック"/>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ABC6CC02-3564-465F-9E10-D4C20E045D31}" type="datetime1">
              <a:rPr lang="en-US" altLang="ja-JP"/>
              <a:pPr>
                <a:defRPr/>
              </a:pPr>
              <a:t>1/23/2019</a:t>
            </a:fld>
            <a:endParaRPr lang="en-US" alt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cs typeface="+mn-cs"/>
              </a:defRPr>
            </a:lvl1pPr>
          </a:lstStyle>
          <a:p>
            <a:pPr>
              <a:defRPr/>
            </a:pPr>
            <a:fld id="{1F8ED595-D36B-4668-AB73-A76764DC5E9A}" type="slidenum">
              <a:rPr lang="en-US" altLang="en-US"/>
              <a:pPr>
                <a:defRPr/>
              </a:pPr>
              <a:t>‹#›</a:t>
            </a:fld>
            <a:endParaRPr lang="en-US" altLang="en-US"/>
          </a:p>
        </p:txBody>
      </p:sp>
    </p:spTree>
    <p:extLst>
      <p:ext uri="{BB962C8B-B14F-4D97-AF65-F5344CB8AC3E}">
        <p14:creationId xmlns:p14="http://schemas.microsoft.com/office/powerpoint/2010/main" val="1551772345"/>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11.jpeg"/><Relationship Id="rId5" Type="http://schemas.openxmlformats.org/officeDocument/2006/relationships/image" Target="../media/image18.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mqcc.org/"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preeclampsia.org/market-pla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image" Target="../media/image11.jpeg"/><Relationship Id="rId5" Type="http://schemas.openxmlformats.org/officeDocument/2006/relationships/image" Target="../media/image18.emf"/><Relationship Id="rId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cmqcc.org/"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0" y="4876800"/>
            <a:ext cx="6324600" cy="1762760"/>
          </a:xfrm>
        </p:spPr>
        <p:txBody>
          <a:bodyPr/>
          <a:lstStyle/>
          <a:p>
            <a:r>
              <a:rPr lang="en-US" sz="2800" dirty="0"/>
              <a:t>Elliott K. Main, MD</a:t>
            </a:r>
          </a:p>
          <a:p>
            <a:r>
              <a:rPr lang="en-US" sz="2400" dirty="0"/>
              <a:t>Medical Director, CMQCC</a:t>
            </a:r>
          </a:p>
          <a:p>
            <a:r>
              <a:rPr lang="en-US" sz="2400" dirty="0"/>
              <a:t>Professor of Obstetrics and Gynecology, Stanford University</a:t>
            </a:r>
          </a:p>
        </p:txBody>
      </p:sp>
      <p:sp>
        <p:nvSpPr>
          <p:cNvPr id="4" name="Rectangle 19"/>
          <p:cNvSpPr>
            <a:spLocks noGrp="1" noChangeArrowheads="1"/>
          </p:cNvSpPr>
          <p:nvPr>
            <p:ph type="ctrTitle"/>
          </p:nvPr>
        </p:nvSpPr>
        <p:spPr>
          <a:xfrm>
            <a:off x="4430232" y="2080437"/>
            <a:ext cx="7315200" cy="2209800"/>
          </a:xfrm>
        </p:spPr>
        <p:txBody>
          <a:bodyPr/>
          <a:lstStyle>
            <a:lvl1pPr>
              <a:defRPr sz="4600">
                <a:solidFill>
                  <a:srgbClr val="FFFFFF"/>
                </a:solidFill>
              </a:defRPr>
            </a:lvl1pPr>
          </a:lstStyle>
          <a:p>
            <a:pPr algn="ctr"/>
            <a:r>
              <a:rPr lang="en-US" sz="4800" dirty="0">
                <a:solidFill>
                  <a:schemeClr val="tx1"/>
                </a:solidFill>
              </a:rPr>
              <a:t>Making an Impact on Maternal Mortality and Severe Morbidity</a:t>
            </a:r>
          </a:p>
        </p:txBody>
      </p:sp>
      <p:pic>
        <p:nvPicPr>
          <p:cNvPr id="2" name="Picture 1"/>
          <p:cNvPicPr>
            <a:picLocks noChangeAspect="1"/>
          </p:cNvPicPr>
          <p:nvPr/>
        </p:nvPicPr>
        <p:blipFill>
          <a:blip r:embed="rId3"/>
          <a:stretch>
            <a:fillRect/>
          </a:stretch>
        </p:blipFill>
        <p:spPr>
          <a:xfrm>
            <a:off x="-152400" y="228600"/>
            <a:ext cx="3581400" cy="1189949"/>
          </a:xfrm>
          <a:prstGeom prst="rect">
            <a:avLst/>
          </a:prstGeom>
        </p:spPr>
      </p:pic>
      <p:sp>
        <p:nvSpPr>
          <p:cNvPr id="6" name="TextBox 5">
            <a:extLst>
              <a:ext uri="{FF2B5EF4-FFF2-40B4-BE49-F238E27FC236}">
                <a16:creationId xmlns:a16="http://schemas.microsoft.com/office/drawing/2014/main" xmlns="" id="{02068C91-E520-DD48-8D5C-171E11CB524E}"/>
              </a:ext>
            </a:extLst>
          </p:cNvPr>
          <p:cNvSpPr txBox="1"/>
          <p:nvPr/>
        </p:nvSpPr>
        <p:spPr>
          <a:xfrm>
            <a:off x="440141" y="4644556"/>
            <a:ext cx="4724400" cy="2139047"/>
          </a:xfrm>
          <a:prstGeom prst="rect">
            <a:avLst/>
          </a:prstGeom>
          <a:noFill/>
        </p:spPr>
        <p:txBody>
          <a:bodyPr wrap="square" rtlCol="0">
            <a:spAutoFit/>
          </a:bodyPr>
          <a:lstStyle/>
          <a:p>
            <a:pPr algn="l">
              <a:spcBef>
                <a:spcPts val="600"/>
              </a:spcBef>
            </a:pPr>
            <a:r>
              <a:rPr lang="en-US" b="1" dirty="0"/>
              <a:t>Supported by:</a:t>
            </a:r>
          </a:p>
          <a:p>
            <a:pPr algn="l">
              <a:spcBef>
                <a:spcPts val="600"/>
              </a:spcBef>
            </a:pPr>
            <a:r>
              <a:rPr lang="en-US" dirty="0"/>
              <a:t>California Dept. of Public Health </a:t>
            </a:r>
          </a:p>
          <a:p>
            <a:pPr algn="l">
              <a:spcBef>
                <a:spcPts val="600"/>
              </a:spcBef>
            </a:pPr>
            <a:r>
              <a:rPr lang="en-US" dirty="0"/>
              <a:t>California Health Care Foundation</a:t>
            </a:r>
          </a:p>
          <a:p>
            <a:pPr algn="l">
              <a:spcBef>
                <a:spcPts val="600"/>
              </a:spcBef>
            </a:pPr>
            <a:r>
              <a:rPr lang="en-US" dirty="0"/>
              <a:t>Centers for Disease Control (CDC)</a:t>
            </a:r>
          </a:p>
          <a:p>
            <a:pPr algn="l">
              <a:spcBef>
                <a:spcPts val="600"/>
              </a:spcBef>
            </a:pPr>
            <a:r>
              <a:rPr lang="en-US" dirty="0"/>
              <a:t>Merck for Mothers Project</a:t>
            </a:r>
          </a:p>
          <a:p>
            <a:pPr algn="l">
              <a:spcBef>
                <a:spcPts val="600"/>
              </a:spcBef>
            </a:pPr>
            <a:r>
              <a:rPr lang="en-US" dirty="0"/>
              <a:t>Yellow Chair Foundation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363134" y="0"/>
            <a:ext cx="9152467"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pic>
        <p:nvPicPr>
          <p:cNvPr id="2" name="Picture 1" descr="Screen Shot 2015-02-13 at 12.10.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403" y="609600"/>
            <a:ext cx="10287026" cy="7467619"/>
          </a:xfrm>
          <a:prstGeom prst="rect">
            <a:avLst/>
          </a:prstGeom>
        </p:spPr>
      </p:pic>
      <p:sp>
        <p:nvSpPr>
          <p:cNvPr id="4" name="TextBox 3"/>
          <p:cNvSpPr txBox="1"/>
          <p:nvPr/>
        </p:nvSpPr>
        <p:spPr>
          <a:xfrm>
            <a:off x="8518618" y="5926772"/>
            <a:ext cx="3447586" cy="830997"/>
          </a:xfrm>
          <a:prstGeom prst="rect">
            <a:avLst/>
          </a:prstGeom>
          <a:noFill/>
        </p:spPr>
        <p:txBody>
          <a:bodyPr wrap="square" rtlCol="0">
            <a:spAutoFit/>
          </a:bodyPr>
          <a:lstStyle/>
          <a:p>
            <a:pPr algn="r"/>
            <a:r>
              <a:rPr lang="en-US" sz="1600" dirty="0">
                <a:solidFill>
                  <a:srgbClr val="000000"/>
                </a:solidFill>
              </a:rPr>
              <a:t>Main et al. Pregnancy-Related Mortality in California. </a:t>
            </a:r>
            <a:br>
              <a:rPr lang="en-US" sz="1600" dirty="0">
                <a:solidFill>
                  <a:srgbClr val="000000"/>
                </a:solidFill>
              </a:rPr>
            </a:br>
            <a:r>
              <a:rPr lang="en-US" sz="1600" dirty="0" err="1">
                <a:solidFill>
                  <a:srgbClr val="000000"/>
                </a:solidFill>
              </a:rPr>
              <a:t>Obstet</a:t>
            </a:r>
            <a:r>
              <a:rPr lang="en-US" sz="1600" dirty="0">
                <a:solidFill>
                  <a:srgbClr val="000000"/>
                </a:solidFill>
              </a:rPr>
              <a:t> </a:t>
            </a:r>
            <a:r>
              <a:rPr lang="en-US" sz="1600" dirty="0" err="1">
                <a:solidFill>
                  <a:srgbClr val="000000"/>
                </a:solidFill>
              </a:rPr>
              <a:t>Gynecol</a:t>
            </a:r>
            <a:r>
              <a:rPr lang="en-US" sz="1600" dirty="0">
                <a:solidFill>
                  <a:srgbClr val="000000"/>
                </a:solidFill>
              </a:rPr>
              <a:t> 2015</a:t>
            </a:r>
          </a:p>
        </p:txBody>
      </p:sp>
      <p:sp>
        <p:nvSpPr>
          <p:cNvPr id="5" name="TextBox 4"/>
          <p:cNvSpPr txBox="1"/>
          <p:nvPr/>
        </p:nvSpPr>
        <p:spPr>
          <a:xfrm>
            <a:off x="1691389" y="31211"/>
            <a:ext cx="8458200" cy="523220"/>
          </a:xfrm>
          <a:prstGeom prst="rect">
            <a:avLst/>
          </a:prstGeom>
          <a:solidFill>
            <a:schemeClr val="bg1"/>
          </a:solidFill>
        </p:spPr>
        <p:txBody>
          <a:bodyPr wrap="square" rtlCol="0">
            <a:spAutoFit/>
          </a:bodyPr>
          <a:lstStyle/>
          <a:p>
            <a:pPr algn="ctr"/>
            <a:r>
              <a:rPr lang="en-US" sz="2800" u="sng" dirty="0">
                <a:solidFill>
                  <a:srgbClr val="000000"/>
                </a:solidFill>
              </a:rPr>
              <a:t>Pre-pregnancy</a:t>
            </a:r>
            <a:r>
              <a:rPr lang="en-US" sz="2800" dirty="0">
                <a:solidFill>
                  <a:srgbClr val="000000"/>
                </a:solidFill>
              </a:rPr>
              <a:t> BMI Among Major Causes of Death</a:t>
            </a:r>
          </a:p>
        </p:txBody>
      </p:sp>
      <p:sp>
        <p:nvSpPr>
          <p:cNvPr id="6" name="Oval 5"/>
          <p:cNvSpPr/>
          <p:nvPr/>
        </p:nvSpPr>
        <p:spPr bwMode="auto">
          <a:xfrm>
            <a:off x="2209800" y="609600"/>
            <a:ext cx="1219200" cy="2514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7" name="Oval 6"/>
          <p:cNvSpPr/>
          <p:nvPr/>
        </p:nvSpPr>
        <p:spPr bwMode="auto">
          <a:xfrm>
            <a:off x="5029200" y="609600"/>
            <a:ext cx="1219200" cy="3276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8" name="TextBox 7"/>
          <p:cNvSpPr txBox="1"/>
          <p:nvPr/>
        </p:nvSpPr>
        <p:spPr>
          <a:xfrm>
            <a:off x="8077200" y="3962400"/>
            <a:ext cx="1905000" cy="1569660"/>
          </a:xfrm>
          <a:prstGeom prst="rect">
            <a:avLst/>
          </a:prstGeom>
          <a:solidFill>
            <a:srgbClr val="F7D4B4"/>
          </a:solidFill>
        </p:spPr>
        <p:txBody>
          <a:bodyPr wrap="square" rtlCol="0">
            <a:spAutoFit/>
          </a:bodyPr>
          <a:lstStyle/>
          <a:p>
            <a:pPr algn="ctr"/>
            <a:r>
              <a:rPr lang="en-US" sz="2400" dirty="0">
                <a:solidFill>
                  <a:srgbClr val="000000"/>
                </a:solidFill>
              </a:rPr>
              <a:t>Only two causes had high rates of obesity</a:t>
            </a:r>
          </a:p>
        </p:txBody>
      </p:sp>
      <p:sp>
        <p:nvSpPr>
          <p:cNvPr id="19" name="Rectangle 29">
            <a:extLst>
              <a:ext uri="{FF2B5EF4-FFF2-40B4-BE49-F238E27FC236}">
                <a16:creationId xmlns:a16="http://schemas.microsoft.com/office/drawing/2014/main" xmlns="" id="{7A019A9A-6C66-0741-99FD-57CB01387738}"/>
              </a:ext>
            </a:extLst>
          </p:cNvPr>
          <p:cNvSpPr>
            <a:spLocks noChangeArrowheads="1"/>
          </p:cNvSpPr>
          <p:nvPr/>
        </p:nvSpPr>
        <p:spPr bwMode="auto">
          <a:xfrm>
            <a:off x="8839200" y="457200"/>
            <a:ext cx="33528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pic>
        <p:nvPicPr>
          <p:cNvPr id="20" name="Picture 19">
            <a:extLst>
              <a:ext uri="{FF2B5EF4-FFF2-40B4-BE49-F238E27FC236}">
                <a16:creationId xmlns:a16="http://schemas.microsoft.com/office/drawing/2014/main" xmlns="" id="{2FDF91DE-72D2-AA4F-8067-A86921BE02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7000" y="66159"/>
            <a:ext cx="1871922" cy="414528"/>
          </a:xfrm>
          <a:prstGeom prst="rect">
            <a:avLst/>
          </a:prstGeom>
        </p:spPr>
      </p:pic>
    </p:spTree>
    <p:extLst>
      <p:ext uri="{BB962C8B-B14F-4D97-AF65-F5344CB8AC3E}">
        <p14:creationId xmlns:p14="http://schemas.microsoft.com/office/powerpoint/2010/main" val="341762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Content Placeholder 2"/>
          <p:cNvSpPr>
            <a:spLocks noGrp="1"/>
          </p:cNvSpPr>
          <p:nvPr>
            <p:ph idx="1"/>
          </p:nvPr>
        </p:nvSpPr>
        <p:spPr>
          <a:xfrm>
            <a:off x="2362200" y="1905000"/>
            <a:ext cx="8915399" cy="4451348"/>
          </a:xfrm>
        </p:spPr>
        <p:txBody>
          <a:bodyPr/>
          <a:lstStyle/>
          <a:p>
            <a:pPr marL="256032">
              <a:spcBef>
                <a:spcPts val="1272"/>
              </a:spcBef>
              <a:tabLst>
                <a:tab pos="863600" algn="l"/>
              </a:tabLst>
            </a:pPr>
            <a:r>
              <a:rPr lang="en-US" dirty="0">
                <a:latin typeface="Arial" charset="0"/>
                <a:ea typeface="ＭＳ Ｐゴシック" charset="0"/>
                <a:cs typeface="ＭＳ Ｐゴシック" charset="0"/>
              </a:rPr>
              <a:t>Most common </a:t>
            </a:r>
            <a:r>
              <a:rPr lang="en-US" b="1" dirty="0">
                <a:latin typeface="Arial" charset="0"/>
                <a:ea typeface="ＭＳ Ｐゴシック" charset="0"/>
                <a:cs typeface="ＭＳ Ｐゴシック" charset="0"/>
              </a:rPr>
              <a:t>preventable</a:t>
            </a:r>
            <a:r>
              <a:rPr lang="en-US" dirty="0">
                <a:latin typeface="Arial" charset="0"/>
                <a:ea typeface="ＭＳ Ｐゴシック" charset="0"/>
                <a:cs typeface="ＭＳ Ｐゴシック" charset="0"/>
              </a:rPr>
              <a:t> causes of maternal mortality</a:t>
            </a:r>
          </a:p>
          <a:p>
            <a:pPr marL="256032">
              <a:spcBef>
                <a:spcPts val="1272"/>
              </a:spcBef>
            </a:pPr>
            <a:r>
              <a:rPr lang="en-US" dirty="0">
                <a:latin typeface="Arial" charset="0"/>
                <a:ea typeface="ＭＳ Ｐゴシック" charset="0"/>
                <a:cs typeface="ＭＳ Ｐゴシック" charset="0"/>
              </a:rPr>
              <a:t>Far and away the most common causes of Severe Maternal Morbidity</a:t>
            </a:r>
          </a:p>
          <a:p>
            <a:pPr marL="256032">
              <a:spcBef>
                <a:spcPts val="1272"/>
              </a:spcBef>
            </a:pPr>
            <a:r>
              <a:rPr lang="en-US" dirty="0">
                <a:latin typeface="Arial" charset="0"/>
                <a:ea typeface="ＭＳ Ｐゴシック" charset="0"/>
                <a:cs typeface="ＭＳ Ｐゴシック" charset="0"/>
              </a:rPr>
              <a:t>High rates of provider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“quality improvement opportunities”</a:t>
            </a:r>
          </a:p>
        </p:txBody>
      </p:sp>
      <p:sp>
        <p:nvSpPr>
          <p:cNvPr id="6" name="Title 1"/>
          <p:cNvSpPr txBox="1">
            <a:spLocks/>
          </p:cNvSpPr>
          <p:nvPr/>
        </p:nvSpPr>
        <p:spPr bwMode="auto">
          <a:xfrm>
            <a:off x="2286000" y="654052"/>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1"/>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1"/>
                </a:solidFill>
                <a:latin typeface="Arial" pitchFamily="-6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1"/>
                </a:solidFill>
                <a:latin typeface="Arial" pitchFamily="-6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1"/>
                </a:solidFill>
                <a:latin typeface="Arial" pitchFamily="-6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1"/>
                </a:solidFill>
                <a:latin typeface="Arial" pitchFamily="-6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1"/>
                </a:solidFill>
                <a:latin typeface="Arial" pitchFamily="-65" charset="0"/>
              </a:defRPr>
            </a:lvl6pPr>
            <a:lvl7pPr marL="914400" algn="l" rtl="0" fontAlgn="base">
              <a:spcBef>
                <a:spcPct val="0"/>
              </a:spcBef>
              <a:spcAft>
                <a:spcPct val="0"/>
              </a:spcAft>
              <a:defRPr sz="4000">
                <a:solidFill>
                  <a:schemeClr val="tx1"/>
                </a:solidFill>
                <a:latin typeface="Arial" pitchFamily="-65" charset="0"/>
              </a:defRPr>
            </a:lvl7pPr>
            <a:lvl8pPr marL="1371600" algn="l" rtl="0" fontAlgn="base">
              <a:spcBef>
                <a:spcPct val="0"/>
              </a:spcBef>
              <a:spcAft>
                <a:spcPct val="0"/>
              </a:spcAft>
              <a:defRPr sz="4000">
                <a:solidFill>
                  <a:schemeClr val="tx1"/>
                </a:solidFill>
                <a:latin typeface="Arial" pitchFamily="-65" charset="0"/>
              </a:defRPr>
            </a:lvl8pPr>
            <a:lvl9pPr marL="1828800" algn="l" rtl="0" fontAlgn="base">
              <a:spcBef>
                <a:spcPct val="0"/>
              </a:spcBef>
              <a:spcAft>
                <a:spcPct val="0"/>
              </a:spcAft>
              <a:defRPr sz="4000">
                <a:solidFill>
                  <a:schemeClr val="tx1"/>
                </a:solidFill>
                <a:latin typeface="Arial" pitchFamily="-65" charset="0"/>
              </a:defRPr>
            </a:lvl9pPr>
          </a:lstStyle>
          <a:p>
            <a:pPr algn="ctr"/>
            <a:r>
              <a:rPr lang="en-US" dirty="0">
                <a:solidFill>
                  <a:srgbClr val="000000"/>
                </a:solidFill>
              </a:rPr>
              <a:t>Obstetric Hemorrhage and Preeclampsia: Summary</a:t>
            </a:r>
          </a:p>
        </p:txBody>
      </p:sp>
      <p:grpSp>
        <p:nvGrpSpPr>
          <p:cNvPr id="8" name="Group 4"/>
          <p:cNvGrpSpPr>
            <a:grpSpLocks/>
          </p:cNvGrpSpPr>
          <p:nvPr/>
        </p:nvGrpSpPr>
        <p:grpSpPr bwMode="auto">
          <a:xfrm>
            <a:off x="4724400" y="5410200"/>
            <a:ext cx="2946400" cy="1219200"/>
            <a:chOff x="4320" y="3687"/>
            <a:chExt cx="1392" cy="576"/>
          </a:xfrm>
        </p:grpSpPr>
        <p:grpSp>
          <p:nvGrpSpPr>
            <p:cNvPr id="9" name="Group 5"/>
            <p:cNvGrpSpPr>
              <a:grpSpLocks/>
            </p:cNvGrpSpPr>
            <p:nvPr/>
          </p:nvGrpSpPr>
          <p:grpSpPr bwMode="auto">
            <a:xfrm>
              <a:off x="4320" y="3692"/>
              <a:ext cx="672" cy="577"/>
              <a:chOff x="3072" y="3408"/>
              <a:chExt cx="912" cy="768"/>
            </a:xfrm>
          </p:grpSpPr>
          <p:sp>
            <p:nvSpPr>
              <p:cNvPr id="13" name="WordArt 6"/>
              <p:cNvSpPr>
                <a:spLocks noChangeArrowheads="1" noChangeShapeType="1" noTextEdit="1"/>
              </p:cNvSpPr>
              <p:nvPr/>
            </p:nvSpPr>
            <p:spPr bwMode="auto">
              <a:xfrm>
                <a:off x="3216" y="3648"/>
                <a:ext cx="660" cy="270"/>
              </a:xfrm>
              <a:prstGeom prst="rect">
                <a:avLst/>
              </a:prstGeom>
            </p:spPr>
            <p:txBody>
              <a:bodyPr wrap="none" fromWordArt="1">
                <a:prstTxWarp prst="textPlain">
                  <a:avLst>
                    <a:gd name="adj" fmla="val 50000"/>
                  </a:avLst>
                </a:prstTxWarp>
              </a:bodyPr>
              <a:lstStyle/>
              <a:p>
                <a:pPr eaLnBrk="1" hangingPunct="1"/>
                <a:r>
                  <a:rPr lang="en-US" sz="2800" kern="10" dirty="0">
                    <a:ln w="9525">
                      <a:solidFill>
                        <a:srgbClr val="000000"/>
                      </a:solidFill>
                      <a:round/>
                      <a:headEnd/>
                      <a:tailEnd/>
                    </a:ln>
                    <a:solidFill>
                      <a:srgbClr val="FFFF00"/>
                    </a:solidFill>
                    <a:latin typeface="Arial Black"/>
                    <a:ea typeface="Arial Black"/>
                    <a:cs typeface="Arial Black"/>
                  </a:rPr>
                  <a:t>Denial</a:t>
                </a:r>
              </a:p>
            </p:txBody>
          </p:sp>
          <p:sp>
            <p:nvSpPr>
              <p:cNvPr id="14" name="AutoShape 7"/>
              <p:cNvSpPr>
                <a:spLocks noChangeArrowheads="1"/>
              </p:cNvSpPr>
              <p:nvPr/>
            </p:nvSpPr>
            <p:spPr bwMode="auto">
              <a:xfrm>
                <a:off x="3072" y="3408"/>
                <a:ext cx="912" cy="7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50 h 21600"/>
                  <a:gd name="T26" fmla="*/ 18426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2" y="16988"/>
                    </a:moveTo>
                    <a:cubicBezTo>
                      <a:pt x="19430" y="15270"/>
                      <a:pt x="20250" y="13073"/>
                      <a:pt x="20250" y="10800"/>
                    </a:cubicBezTo>
                    <a:cubicBezTo>
                      <a:pt x="20250" y="5580"/>
                      <a:pt x="16019" y="1350"/>
                      <a:pt x="10800" y="1350"/>
                    </a:cubicBezTo>
                    <a:cubicBezTo>
                      <a:pt x="8526" y="1349"/>
                      <a:pt x="6329" y="2169"/>
                      <a:pt x="4611" y="3657"/>
                    </a:cubicBezTo>
                    <a:close/>
                    <a:moveTo>
                      <a:pt x="3657" y="4611"/>
                    </a:moveTo>
                    <a:cubicBezTo>
                      <a:pt x="2169" y="6329"/>
                      <a:pt x="1350" y="8526"/>
                      <a:pt x="1350" y="10799"/>
                    </a:cubicBezTo>
                    <a:cubicBezTo>
                      <a:pt x="1350" y="16019"/>
                      <a:pt x="5580" y="20250"/>
                      <a:pt x="10800" y="20250"/>
                    </a:cubicBezTo>
                    <a:cubicBezTo>
                      <a:pt x="13073" y="20250"/>
                      <a:pt x="15270" y="19430"/>
                      <a:pt x="16988" y="17942"/>
                    </a:cubicBezTo>
                    <a:close/>
                  </a:path>
                </a:pathLst>
              </a:custGeom>
              <a:solidFill>
                <a:srgbClr val="FF0000"/>
              </a:solidFill>
              <a:ln w="9525">
                <a:solidFill>
                  <a:schemeClr val="tx1"/>
                </a:solidFill>
                <a:miter lim="800000"/>
                <a:headEnd/>
                <a:tailEnd/>
              </a:ln>
            </p:spPr>
            <p:txBody>
              <a:bodyPr wrap="none" anchor="ctr"/>
              <a:lstStyle/>
              <a:p>
                <a:pPr algn="l" eaLnBrk="1" hangingPunct="1"/>
                <a:endParaRPr lang="en-US" sz="2800">
                  <a:solidFill>
                    <a:srgbClr val="000000"/>
                  </a:solidFill>
                  <a:latin typeface="Arial"/>
                  <a:ea typeface="ＭＳ Ｐゴシック"/>
                  <a:cs typeface="ＭＳ Ｐゴシック"/>
                </a:endParaRPr>
              </a:p>
            </p:txBody>
          </p:sp>
        </p:grpSp>
        <p:grpSp>
          <p:nvGrpSpPr>
            <p:cNvPr id="10" name="Group 8"/>
            <p:cNvGrpSpPr>
              <a:grpSpLocks/>
            </p:cNvGrpSpPr>
            <p:nvPr/>
          </p:nvGrpSpPr>
          <p:grpSpPr bwMode="auto">
            <a:xfrm>
              <a:off x="5040" y="3700"/>
              <a:ext cx="672" cy="567"/>
              <a:chOff x="4032" y="3408"/>
              <a:chExt cx="912" cy="768"/>
            </a:xfrm>
          </p:grpSpPr>
          <p:sp>
            <p:nvSpPr>
              <p:cNvPr id="11" name="WordArt 9"/>
              <p:cNvSpPr>
                <a:spLocks noChangeArrowheads="1" noChangeShapeType="1" noTextEdit="1"/>
              </p:cNvSpPr>
              <p:nvPr/>
            </p:nvSpPr>
            <p:spPr bwMode="auto">
              <a:xfrm>
                <a:off x="4176" y="3648"/>
                <a:ext cx="660" cy="336"/>
              </a:xfrm>
              <a:prstGeom prst="rect">
                <a:avLst/>
              </a:prstGeom>
            </p:spPr>
            <p:txBody>
              <a:bodyPr wrap="none" fromWordArt="1">
                <a:prstTxWarp prst="textPlain">
                  <a:avLst>
                    <a:gd name="adj" fmla="val 50000"/>
                  </a:avLst>
                </a:prstTxWarp>
              </a:bodyPr>
              <a:lstStyle/>
              <a:p>
                <a:pPr eaLnBrk="1" hangingPunct="1"/>
                <a:r>
                  <a:rPr lang="en-US" sz="2800" kern="10">
                    <a:ln w="9525">
                      <a:solidFill>
                        <a:srgbClr val="000000"/>
                      </a:solidFill>
                      <a:round/>
                      <a:headEnd/>
                      <a:tailEnd/>
                    </a:ln>
                    <a:solidFill>
                      <a:srgbClr val="FFFF00"/>
                    </a:solidFill>
                    <a:latin typeface="Arial Black"/>
                    <a:ea typeface="Arial Black"/>
                    <a:cs typeface="Arial Black"/>
                  </a:rPr>
                  <a:t>Delay</a:t>
                </a:r>
              </a:p>
            </p:txBody>
          </p:sp>
          <p:sp>
            <p:nvSpPr>
              <p:cNvPr id="12" name="AutoShape 10"/>
              <p:cNvSpPr>
                <a:spLocks noChangeArrowheads="1"/>
              </p:cNvSpPr>
              <p:nvPr/>
            </p:nvSpPr>
            <p:spPr bwMode="auto">
              <a:xfrm>
                <a:off x="4032" y="3408"/>
                <a:ext cx="912" cy="7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50 h 21600"/>
                  <a:gd name="T26" fmla="*/ 18426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2" y="16988"/>
                    </a:moveTo>
                    <a:cubicBezTo>
                      <a:pt x="19430" y="15270"/>
                      <a:pt x="20250" y="13073"/>
                      <a:pt x="20250" y="10800"/>
                    </a:cubicBezTo>
                    <a:cubicBezTo>
                      <a:pt x="20250" y="5580"/>
                      <a:pt x="16019" y="1350"/>
                      <a:pt x="10800" y="1350"/>
                    </a:cubicBezTo>
                    <a:cubicBezTo>
                      <a:pt x="8526" y="1349"/>
                      <a:pt x="6329" y="2169"/>
                      <a:pt x="4611" y="3657"/>
                    </a:cubicBezTo>
                    <a:close/>
                    <a:moveTo>
                      <a:pt x="3657" y="4611"/>
                    </a:moveTo>
                    <a:cubicBezTo>
                      <a:pt x="2169" y="6329"/>
                      <a:pt x="1350" y="8526"/>
                      <a:pt x="1350" y="10799"/>
                    </a:cubicBezTo>
                    <a:cubicBezTo>
                      <a:pt x="1350" y="16019"/>
                      <a:pt x="5580" y="20250"/>
                      <a:pt x="10800" y="20250"/>
                    </a:cubicBezTo>
                    <a:cubicBezTo>
                      <a:pt x="13073" y="20250"/>
                      <a:pt x="15270" y="19430"/>
                      <a:pt x="16988" y="17942"/>
                    </a:cubicBezTo>
                    <a:close/>
                  </a:path>
                </a:pathLst>
              </a:custGeom>
              <a:solidFill>
                <a:srgbClr val="FF0000"/>
              </a:solidFill>
              <a:ln w="9525">
                <a:solidFill>
                  <a:schemeClr val="tx1"/>
                </a:solidFill>
                <a:miter lim="800000"/>
                <a:headEnd/>
                <a:tailEnd/>
              </a:ln>
            </p:spPr>
            <p:txBody>
              <a:bodyPr wrap="none" anchor="ctr"/>
              <a:lstStyle/>
              <a:p>
                <a:pPr algn="l" eaLnBrk="1" hangingPunct="1"/>
                <a:endParaRPr lang="en-US" sz="2800">
                  <a:solidFill>
                    <a:srgbClr val="000000"/>
                  </a:solidFill>
                  <a:latin typeface="Arial"/>
                  <a:ea typeface="ＭＳ Ｐゴシック"/>
                  <a:cs typeface="ＭＳ Ｐゴシック"/>
                </a:endParaRPr>
              </a:p>
            </p:txBody>
          </p:sp>
        </p:grpSp>
      </p:grpSp>
    </p:spTree>
    <p:extLst>
      <p:ext uri="{BB962C8B-B14F-4D97-AF65-F5344CB8AC3E}">
        <p14:creationId xmlns:p14="http://schemas.microsoft.com/office/powerpoint/2010/main" val="285427781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8CDF4C0-BB07-AD41-ACF4-9C8D8BFB6780}"/>
              </a:ext>
            </a:extLst>
          </p:cNvPr>
          <p:cNvSpPr/>
          <p:nvPr/>
        </p:nvSpPr>
        <p:spPr>
          <a:xfrm>
            <a:off x="0" y="0"/>
            <a:ext cx="12192000" cy="6858000"/>
          </a:xfrm>
          <a:prstGeom prst="rect">
            <a:avLst/>
          </a:prstGeom>
          <a:solidFill>
            <a:srgbClr val="000B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55D9C724-1CFF-F04F-A22E-79ACD4D2D3EF}"/>
              </a:ext>
            </a:extLst>
          </p:cNvPr>
          <p:cNvPicPr>
            <a:picLocks noChangeAspect="1"/>
          </p:cNvPicPr>
          <p:nvPr/>
        </p:nvPicPr>
        <p:blipFill>
          <a:blip r:embed="rId2"/>
          <a:stretch>
            <a:fillRect/>
          </a:stretch>
        </p:blipFill>
        <p:spPr>
          <a:xfrm>
            <a:off x="918141" y="0"/>
            <a:ext cx="10355717" cy="6858000"/>
          </a:xfrm>
          <a:prstGeom prst="rect">
            <a:avLst/>
          </a:prstGeom>
        </p:spPr>
      </p:pic>
    </p:spTree>
    <p:extLst>
      <p:ext uri="{BB962C8B-B14F-4D97-AF65-F5344CB8AC3E}">
        <p14:creationId xmlns:p14="http://schemas.microsoft.com/office/powerpoint/2010/main" val="383918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3" name="Object 1"/>
          <p:cNvGraphicFramePr>
            <a:graphicFrameLocks noChangeAspect="1"/>
          </p:cNvGraphicFramePr>
          <p:nvPr>
            <p:extLst>
              <p:ext uri="{D42A27DB-BD31-4B8C-83A1-F6EECF244321}">
                <p14:modId xmlns:p14="http://schemas.microsoft.com/office/powerpoint/2010/main" val="2341918063"/>
              </p:ext>
            </p:extLst>
          </p:nvPr>
        </p:nvGraphicFramePr>
        <p:xfrm>
          <a:off x="457200" y="1219200"/>
          <a:ext cx="11526949" cy="5791200"/>
        </p:xfrm>
        <a:graphic>
          <a:graphicData uri="http://schemas.openxmlformats.org/presentationml/2006/ole">
            <mc:AlternateContent xmlns:mc="http://schemas.openxmlformats.org/markup-compatibility/2006">
              <mc:Choice xmlns:v="urn:schemas-microsoft-com:vml" Requires="v">
                <p:oleObj spid="_x0000_s235574" name="Chart" r:id="rId4" imgW="7937500" imgH="4000500" progId="MSGraph.Chart.8">
                  <p:embed followColorScheme="full"/>
                </p:oleObj>
              </mc:Choice>
              <mc:Fallback>
                <p:oleObj name="Chart" r:id="rId4" imgW="7937500" imgH="4000500" progId="MSGraph.Chart.8">
                  <p:embed followColorScheme="full"/>
                  <p:pic>
                    <p:nvPicPr>
                      <p:cNvPr id="177153" name="Object 1"/>
                      <p:cNvPicPr>
                        <a:picLocks noChangeAspect="1" noChangeArrowheads="1"/>
                      </p:cNvPicPr>
                      <p:nvPr/>
                    </p:nvPicPr>
                    <p:blipFill>
                      <a:blip r:embed="rId5"/>
                      <a:srcRect/>
                      <a:stretch>
                        <a:fillRect/>
                      </a:stretch>
                    </p:blipFill>
                    <p:spPr bwMode="auto">
                      <a:xfrm>
                        <a:off x="457200" y="1219200"/>
                        <a:ext cx="11526949"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 name="Group 2"/>
          <p:cNvGrpSpPr>
            <a:grpSpLocks/>
          </p:cNvGrpSpPr>
          <p:nvPr/>
        </p:nvGrpSpPr>
        <p:grpSpPr bwMode="auto">
          <a:xfrm>
            <a:off x="7848600" y="2667000"/>
            <a:ext cx="1851777" cy="1981200"/>
            <a:chOff x="5651500" y="2438400"/>
            <a:chExt cx="1600952" cy="1219200"/>
          </a:xfrm>
        </p:grpSpPr>
        <p:sp>
          <p:nvSpPr>
            <p:cNvPr id="10" name="Rectangle 9"/>
            <p:cNvSpPr/>
            <p:nvPr/>
          </p:nvSpPr>
          <p:spPr>
            <a:xfrm flipV="1">
              <a:off x="5651500" y="2612592"/>
              <a:ext cx="381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2" name="Rectangle 11"/>
            <p:cNvSpPr/>
            <p:nvPr/>
          </p:nvSpPr>
          <p:spPr>
            <a:xfrm>
              <a:off x="5664642" y="2899352"/>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3" name="Rectangle 12"/>
            <p:cNvSpPr/>
            <p:nvPr/>
          </p:nvSpPr>
          <p:spPr>
            <a:xfrm>
              <a:off x="5791200" y="2438400"/>
              <a:ext cx="1461252"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grpSp>
      <p:sp>
        <p:nvSpPr>
          <p:cNvPr id="143369" name="Rectangle 25"/>
          <p:cNvSpPr>
            <a:spLocks noChangeArrowheads="1"/>
          </p:cNvSpPr>
          <p:nvPr/>
        </p:nvSpPr>
        <p:spPr bwMode="auto">
          <a:xfrm>
            <a:off x="2719395" y="152400"/>
            <a:ext cx="708342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chemeClr val="tx1"/>
                </a:solidFill>
                <a:latin typeface="Arial" charset="0"/>
                <a:ea typeface="ＭＳ Ｐゴシック" pitchFamily="34" charset="-128"/>
              </a:defRPr>
            </a:lvl1pPr>
            <a:lvl2pPr marL="742950" indent="-285750" eaLnBrk="0" hangingPunct="0">
              <a:spcBef>
                <a:spcPct val="20000"/>
              </a:spcBef>
              <a:buFont typeface="Arial" charset="0"/>
              <a:buChar char="–"/>
              <a:defRPr sz="2400">
                <a:solidFill>
                  <a:schemeClr val="tx1"/>
                </a:solidFill>
                <a:latin typeface="Arial"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Arial" charset="0"/>
                <a:ea typeface="ＭＳ Ｐゴシック" pitchFamily="34" charset="-128"/>
              </a:defRPr>
            </a:lvl3pPr>
            <a:lvl4pPr marL="1600200" indent="-228600" eaLnBrk="0" hangingPunct="0">
              <a:spcBef>
                <a:spcPct val="20000"/>
              </a:spcBef>
              <a:buFont typeface="Arial" charset="0"/>
              <a:buChar char="–"/>
              <a:defRPr sz="2400">
                <a:solidFill>
                  <a:schemeClr val="tx1"/>
                </a:solidFill>
                <a:latin typeface="Arial" charset="0"/>
                <a:ea typeface="ＭＳ Ｐゴシック" pitchFamily="34" charset="-128"/>
              </a:defRPr>
            </a:lvl4pPr>
            <a:lvl5pPr marL="2057400" indent="-228600" eaLnBrk="0" hangingPunct="0">
              <a:spcBef>
                <a:spcPct val="20000"/>
              </a:spcBef>
              <a:buFont typeface="Arial" charset="0"/>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9pPr>
          </a:lstStyle>
          <a:p>
            <a:pPr algn="l">
              <a:spcBef>
                <a:spcPct val="0"/>
              </a:spcBef>
              <a:buFontTx/>
              <a:buNone/>
              <a:defRPr/>
            </a:pPr>
            <a:r>
              <a:rPr lang="en-US" sz="2800" b="1" kern="0" dirty="0">
                <a:solidFill>
                  <a:srgbClr val="000000"/>
                </a:solidFill>
                <a:latin typeface="Arial"/>
                <a:cs typeface="ＭＳ Ｐゴシック" charset="0"/>
              </a:rPr>
              <a:t>Maternal Mortality Rate, </a:t>
            </a:r>
            <a:br>
              <a:rPr lang="en-US" sz="2800" b="1" kern="0" dirty="0">
                <a:solidFill>
                  <a:srgbClr val="000000"/>
                </a:solidFill>
                <a:latin typeface="Arial"/>
                <a:cs typeface="ＭＳ Ｐゴシック" charset="0"/>
              </a:rPr>
            </a:br>
            <a:r>
              <a:rPr lang="en-US" sz="2800" b="1" kern="0" dirty="0">
                <a:solidFill>
                  <a:srgbClr val="000000"/>
                </a:solidFill>
                <a:latin typeface="Arial"/>
                <a:cs typeface="ＭＳ Ｐゴシック" charset="0"/>
              </a:rPr>
              <a:t>California and United States; </a:t>
            </a:r>
            <a:r>
              <a:rPr lang="en-US" sz="2800" b="1" dirty="0">
                <a:solidFill>
                  <a:srgbClr val="000000"/>
                </a:solidFill>
                <a:latin typeface="Arial"/>
                <a:cs typeface="ＭＳ Ｐゴシック" charset="0"/>
              </a:rPr>
              <a:t>1999-2013</a:t>
            </a:r>
            <a:endParaRPr lang="en-US" altLang="en-US" sz="2800" dirty="0">
              <a:solidFill>
                <a:srgbClr val="000000"/>
              </a:solidFill>
              <a:cs typeface="Arial" charset="0"/>
            </a:endParaRPr>
          </a:p>
        </p:txBody>
      </p:sp>
      <p:cxnSp>
        <p:nvCxnSpPr>
          <p:cNvPr id="27" name="Straight Connector 26"/>
          <p:cNvCxnSpPr/>
          <p:nvPr/>
        </p:nvCxnSpPr>
        <p:spPr>
          <a:xfrm flipV="1">
            <a:off x="1828800" y="1143000"/>
            <a:ext cx="9342679" cy="36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77157" name="Picture 5" descr="http://cdphintranet/PublishingImages/logo_CDPH_v%5b1%5d.1_color%20copy.jpg"/>
          <p:cNvPicPr>
            <a:picLocks noChangeAspect="1" noChangeArrowheads="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93288" y="53897"/>
            <a:ext cx="127047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0" name="Text Box 27"/>
          <p:cNvSpPr txBox="1">
            <a:spLocks noChangeArrowheads="1"/>
          </p:cNvSpPr>
          <p:nvPr/>
        </p:nvSpPr>
        <p:spPr bwMode="auto">
          <a:xfrm rot="16200000">
            <a:off x="-2157330" y="3239213"/>
            <a:ext cx="5464937" cy="373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Aft>
                <a:spcPct val="0"/>
              </a:spcAft>
              <a:buFont typeface="Arial" charset="0"/>
              <a:buChar char="»"/>
              <a:defRPr sz="2400">
                <a:solidFill>
                  <a:schemeClr val="tx1"/>
                </a:solidFill>
                <a:latin typeface="Arial" charset="0"/>
                <a:ea typeface="ＭＳ Ｐゴシック" charset="0"/>
              </a:defRPr>
            </a:lvl6pPr>
            <a:lvl7pPr eaLnBrk="0" fontAlgn="base" hangingPunct="0">
              <a:spcAft>
                <a:spcPct val="0"/>
              </a:spcAft>
              <a:buFont typeface="Arial" charset="0"/>
              <a:buChar char="»"/>
              <a:defRPr sz="2400">
                <a:solidFill>
                  <a:schemeClr val="tx1"/>
                </a:solidFill>
                <a:latin typeface="Arial" charset="0"/>
                <a:ea typeface="ＭＳ Ｐゴシック" charset="0"/>
              </a:defRPr>
            </a:lvl7pPr>
            <a:lvl8pPr eaLnBrk="0" fontAlgn="base" hangingPunct="0">
              <a:spcAft>
                <a:spcPct val="0"/>
              </a:spcAft>
              <a:buFont typeface="Arial" charset="0"/>
              <a:buChar char="»"/>
              <a:defRPr sz="2400">
                <a:solidFill>
                  <a:schemeClr val="tx1"/>
                </a:solidFill>
                <a:latin typeface="Arial" charset="0"/>
                <a:ea typeface="ＭＳ Ｐゴシック" charset="0"/>
              </a:defRPr>
            </a:lvl8pPr>
            <a:lvl9pPr eaLnBrk="0" fontAlgn="base" hangingPunct="0">
              <a:spcAft>
                <a:spcPct val="0"/>
              </a:spcAft>
              <a:buFont typeface="Arial" charset="0"/>
              <a:buChar char="»"/>
              <a:defRPr sz="2400">
                <a:solidFill>
                  <a:schemeClr val="tx1"/>
                </a:solidFill>
                <a:latin typeface="Arial" charset="0"/>
                <a:ea typeface="ＭＳ Ｐゴシック" charset="0"/>
              </a:defRPr>
            </a:lvl9pPr>
          </a:lstStyle>
          <a:p>
            <a:pPr algn="l" eaLnBrk="1" hangingPunct="1">
              <a:spcBef>
                <a:spcPct val="50000"/>
              </a:spcBef>
              <a:defRPr/>
            </a:pPr>
            <a:r>
              <a:rPr lang="en-US" sz="1800" b="1" dirty="0">
                <a:solidFill>
                  <a:srgbClr val="000000"/>
                </a:solidFill>
              </a:rPr>
              <a:t>Maternal Deaths per 100,000 Live Births</a:t>
            </a:r>
          </a:p>
        </p:txBody>
      </p:sp>
      <p:grpSp>
        <p:nvGrpSpPr>
          <p:cNvPr id="4" name="Group 3"/>
          <p:cNvGrpSpPr>
            <a:grpSpLocks/>
          </p:cNvGrpSpPr>
          <p:nvPr/>
        </p:nvGrpSpPr>
        <p:grpSpPr bwMode="auto">
          <a:xfrm>
            <a:off x="8802072" y="1600200"/>
            <a:ext cx="2780327" cy="3771853"/>
            <a:chOff x="6591301" y="1761066"/>
            <a:chExt cx="1714499" cy="2531532"/>
          </a:xfrm>
        </p:grpSpPr>
        <p:sp>
          <p:nvSpPr>
            <p:cNvPr id="2" name="Rectangle 1"/>
            <p:cNvSpPr/>
            <p:nvPr/>
          </p:nvSpPr>
          <p:spPr>
            <a:xfrm>
              <a:off x="6591301" y="2362602"/>
              <a:ext cx="46038" cy="228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6" name="Rectangle 15"/>
            <p:cNvSpPr/>
            <p:nvPr/>
          </p:nvSpPr>
          <p:spPr>
            <a:xfrm>
              <a:off x="6629401" y="1761066"/>
              <a:ext cx="1676399" cy="787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7" name="Rectangle 16"/>
            <p:cNvSpPr/>
            <p:nvPr/>
          </p:nvSpPr>
          <p:spPr>
            <a:xfrm>
              <a:off x="6599239" y="3505363"/>
              <a:ext cx="1676399" cy="787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grpSp>
      <p:sp>
        <p:nvSpPr>
          <p:cNvPr id="18" name="TextBox 17"/>
          <p:cNvSpPr txBox="1"/>
          <p:nvPr/>
        </p:nvSpPr>
        <p:spPr>
          <a:xfrm>
            <a:off x="2743200" y="1219200"/>
            <a:ext cx="8285018" cy="400110"/>
          </a:xfrm>
          <a:prstGeom prst="rect">
            <a:avLst/>
          </a:prstGeom>
          <a:noFill/>
        </p:spPr>
        <p:txBody>
          <a:bodyPr wrap="square" rtlCol="0">
            <a:spAutoFit/>
          </a:bodyPr>
          <a:lstStyle/>
          <a:p>
            <a:pPr algn="l" eaLnBrk="1" hangingPunct="1"/>
            <a:r>
              <a:rPr lang="en-US" sz="2000" dirty="0">
                <a:solidFill>
                  <a:prstClr val="black"/>
                </a:solidFill>
                <a:ea typeface="ＭＳ Ｐゴシック"/>
                <a:cs typeface="ＭＳ Ｐゴシック"/>
              </a:rPr>
              <a:t>California: ~500,000 annual births, 1/8 of all US births</a:t>
            </a:r>
          </a:p>
        </p:txBody>
      </p:sp>
      <p:sp>
        <p:nvSpPr>
          <p:cNvPr id="24" name="Right Arrow 23">
            <a:extLst>
              <a:ext uri="{FF2B5EF4-FFF2-40B4-BE49-F238E27FC236}">
                <a16:creationId xmlns:a16="http://schemas.microsoft.com/office/drawing/2014/main" xmlns="" id="{04ACD43B-893C-3241-B8B0-2583EC4BC0D6}"/>
              </a:ext>
            </a:extLst>
          </p:cNvPr>
          <p:cNvSpPr/>
          <p:nvPr/>
        </p:nvSpPr>
        <p:spPr>
          <a:xfrm>
            <a:off x="6705600" y="5410200"/>
            <a:ext cx="4648200" cy="59675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48E575A6-204B-104E-AFE4-4E272C21FC4E}"/>
              </a:ext>
            </a:extLst>
          </p:cNvPr>
          <p:cNvSpPr/>
          <p:nvPr/>
        </p:nvSpPr>
        <p:spPr>
          <a:xfrm>
            <a:off x="6824387" y="5501005"/>
            <a:ext cx="3743374" cy="338554"/>
          </a:xfrm>
          <a:prstGeom prst="rect">
            <a:avLst/>
          </a:prstGeom>
        </p:spPr>
        <p:txBody>
          <a:bodyPr wrap="square">
            <a:spAutoFit/>
          </a:bodyPr>
          <a:lstStyle/>
          <a:p>
            <a:r>
              <a:rPr lang="en-US" sz="1600" dirty="0"/>
              <a:t>CA Mortality Review Committee</a:t>
            </a:r>
          </a:p>
        </p:txBody>
      </p:sp>
      <p:pic>
        <p:nvPicPr>
          <p:cNvPr id="28" name="Picture 27">
            <a:extLst>
              <a:ext uri="{FF2B5EF4-FFF2-40B4-BE49-F238E27FC236}">
                <a16:creationId xmlns:a16="http://schemas.microsoft.com/office/drawing/2014/main" xmlns="" id="{975A31F9-BC06-8B47-BA4C-5D7A64ADFF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34600" y="304800"/>
            <a:ext cx="1948122" cy="414528"/>
          </a:xfrm>
          <a:prstGeom prst="rect">
            <a:avLst/>
          </a:prstGeom>
        </p:spPr>
      </p:pic>
    </p:spTree>
    <p:extLst>
      <p:ext uri="{BB962C8B-B14F-4D97-AF65-F5344CB8AC3E}">
        <p14:creationId xmlns:p14="http://schemas.microsoft.com/office/powerpoint/2010/main" val="181874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C732D-0B87-8243-B3EC-5601676B4ACD}"/>
              </a:ext>
            </a:extLst>
          </p:cNvPr>
          <p:cNvSpPr>
            <a:spLocks noGrp="1"/>
          </p:cNvSpPr>
          <p:nvPr>
            <p:ph type="title" idx="4294967295"/>
          </p:nvPr>
        </p:nvSpPr>
        <p:spPr>
          <a:xfrm>
            <a:off x="1295400" y="533400"/>
            <a:ext cx="9601200" cy="914400"/>
          </a:xfrm>
        </p:spPr>
        <p:txBody>
          <a:bodyPr/>
          <a:lstStyle/>
          <a:p>
            <a:pPr algn="ctr"/>
            <a:r>
              <a:rPr lang="en-US" sz="4000" dirty="0"/>
              <a:t>Key Steps for Improving Care “At Scale”</a:t>
            </a:r>
          </a:p>
        </p:txBody>
      </p:sp>
      <p:sp>
        <p:nvSpPr>
          <p:cNvPr id="3" name="Content Placeholder 2">
            <a:extLst>
              <a:ext uri="{FF2B5EF4-FFF2-40B4-BE49-F238E27FC236}">
                <a16:creationId xmlns:a16="http://schemas.microsoft.com/office/drawing/2014/main" xmlns="" id="{11D0C315-3786-9240-8558-E571AB75DB8C}"/>
              </a:ext>
            </a:extLst>
          </p:cNvPr>
          <p:cNvSpPr>
            <a:spLocks noGrp="1"/>
          </p:cNvSpPr>
          <p:nvPr>
            <p:ph idx="4294967295"/>
          </p:nvPr>
        </p:nvSpPr>
        <p:spPr>
          <a:xfrm>
            <a:off x="1524000" y="1905000"/>
            <a:ext cx="9144000" cy="4267200"/>
          </a:xfrm>
        </p:spPr>
        <p:txBody>
          <a:bodyPr/>
          <a:lstStyle/>
          <a:p>
            <a:pPr>
              <a:spcBef>
                <a:spcPts val="1368"/>
              </a:spcBef>
            </a:pPr>
            <a:r>
              <a:rPr lang="en-US" dirty="0"/>
              <a:t>Linking public health surveillance to actions</a:t>
            </a:r>
          </a:p>
          <a:p>
            <a:pPr>
              <a:spcBef>
                <a:spcPts val="1368"/>
              </a:spcBef>
            </a:pPr>
            <a:r>
              <a:rPr lang="en-US" dirty="0"/>
              <a:t>Mobilizing a broad range of public and private partners </a:t>
            </a:r>
          </a:p>
          <a:p>
            <a:pPr>
              <a:spcBef>
                <a:spcPts val="1368"/>
              </a:spcBef>
            </a:pPr>
            <a:r>
              <a:rPr lang="en-US" dirty="0"/>
              <a:t>Developing a rapid-cycle Maternal Data Center to support and sustain QI projects</a:t>
            </a:r>
          </a:p>
          <a:p>
            <a:pPr>
              <a:spcBef>
                <a:spcPts val="1368"/>
              </a:spcBef>
            </a:pPr>
            <a:r>
              <a:rPr lang="en-US" dirty="0"/>
              <a:t>Implementing a series of data-driven large-scale quality improvement projects</a:t>
            </a:r>
          </a:p>
        </p:txBody>
      </p:sp>
      <p:sp>
        <p:nvSpPr>
          <p:cNvPr id="4" name="TextBox 3">
            <a:extLst>
              <a:ext uri="{FF2B5EF4-FFF2-40B4-BE49-F238E27FC236}">
                <a16:creationId xmlns:a16="http://schemas.microsoft.com/office/drawing/2014/main" xmlns="" id="{28BA20AD-07ED-6F44-B239-48E8D50B5BBF}"/>
              </a:ext>
            </a:extLst>
          </p:cNvPr>
          <p:cNvSpPr txBox="1"/>
          <p:nvPr/>
        </p:nvSpPr>
        <p:spPr>
          <a:xfrm>
            <a:off x="7391400" y="6328410"/>
            <a:ext cx="4572000" cy="369332"/>
          </a:xfrm>
          <a:prstGeom prst="rect">
            <a:avLst/>
          </a:prstGeom>
          <a:noFill/>
        </p:spPr>
        <p:txBody>
          <a:bodyPr wrap="square" rtlCol="0">
            <a:spAutoFit/>
          </a:bodyPr>
          <a:lstStyle/>
          <a:p>
            <a:r>
              <a:rPr lang="en-US" dirty="0"/>
              <a:t>Main </a:t>
            </a:r>
            <a:r>
              <a:rPr lang="en-US" dirty="0" err="1"/>
              <a:t>etal</a:t>
            </a:r>
            <a:r>
              <a:rPr lang="en-US" dirty="0"/>
              <a:t>: Health Affairs 2018; 37:1484-93</a:t>
            </a:r>
          </a:p>
        </p:txBody>
      </p:sp>
    </p:spTree>
    <p:extLst>
      <p:ext uri="{BB962C8B-B14F-4D97-AF65-F5344CB8AC3E}">
        <p14:creationId xmlns:p14="http://schemas.microsoft.com/office/powerpoint/2010/main" val="9498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1828800" y="533400"/>
            <a:ext cx="8429625" cy="565150"/>
          </a:xfrm>
          <a:noFill/>
        </p:spPr>
        <p:txBody>
          <a:bodyPr>
            <a:noAutofit/>
          </a:bodyPr>
          <a:lstStyle/>
          <a:p>
            <a:pPr algn="ctr"/>
            <a:r>
              <a:rPr lang="en-US" altLang="en-US" dirty="0"/>
              <a:t>CMQCC’s Key Stakeholders/ Partners</a:t>
            </a:r>
          </a:p>
        </p:txBody>
      </p:sp>
      <p:sp>
        <p:nvSpPr>
          <p:cNvPr id="68611" name="Rectangle 4"/>
          <p:cNvSpPr>
            <a:spLocks noGrp="1" noChangeArrowheads="1"/>
          </p:cNvSpPr>
          <p:nvPr>
            <p:ph idx="4294967295"/>
          </p:nvPr>
        </p:nvSpPr>
        <p:spPr>
          <a:xfrm>
            <a:off x="609600" y="1295400"/>
            <a:ext cx="5105400" cy="4591050"/>
          </a:xfrm>
        </p:spPr>
        <p:txBody>
          <a:bodyPr>
            <a:noAutofit/>
          </a:bodyPr>
          <a:lstStyle/>
          <a:p>
            <a:pPr>
              <a:lnSpc>
                <a:spcPct val="80000"/>
              </a:lnSpc>
              <a:buClr>
                <a:schemeClr val="tx1"/>
              </a:buClr>
              <a:buFont typeface="Wingdings" charset="2"/>
              <a:buNone/>
            </a:pPr>
            <a:r>
              <a:rPr lang="en-US" altLang="en-US" sz="1800" b="1" dirty="0"/>
              <a:t>State Agencies</a:t>
            </a:r>
          </a:p>
          <a:p>
            <a:pPr marL="236538" indent="-236538">
              <a:lnSpc>
                <a:spcPct val="80000"/>
              </a:lnSpc>
            </a:pPr>
            <a:r>
              <a:rPr lang="en-US" altLang="en-US" sz="1800" dirty="0"/>
              <a:t>CA Department of Public Health, MCAH</a:t>
            </a:r>
          </a:p>
          <a:p>
            <a:pPr marL="236538" indent="-236538">
              <a:lnSpc>
                <a:spcPct val="80000"/>
              </a:lnSpc>
            </a:pPr>
            <a:r>
              <a:rPr lang="en-US" altLang="en-US" sz="1800" dirty="0"/>
              <a:t>Regional Perinatal Programs of California (RPPC)</a:t>
            </a:r>
          </a:p>
          <a:p>
            <a:pPr marL="236538" indent="-236538">
              <a:lnSpc>
                <a:spcPct val="80000"/>
              </a:lnSpc>
            </a:pPr>
            <a:r>
              <a:rPr lang="en-US" altLang="en-US" sz="1800" dirty="0"/>
              <a:t>DHCS: </a:t>
            </a:r>
            <a:r>
              <a:rPr lang="en-US" altLang="en-US" sz="1800" dirty="0" err="1"/>
              <a:t>Medi</a:t>
            </a:r>
            <a:r>
              <a:rPr lang="en-US" altLang="en-US" sz="1800" dirty="0"/>
              <a:t>-Cal</a:t>
            </a:r>
          </a:p>
          <a:p>
            <a:pPr marL="236538" indent="-236538">
              <a:lnSpc>
                <a:spcPct val="80000"/>
              </a:lnSpc>
            </a:pPr>
            <a:r>
              <a:rPr lang="en-US" altLang="en-US" sz="1800" dirty="0"/>
              <a:t>Office of Vital Records </a:t>
            </a:r>
          </a:p>
          <a:p>
            <a:pPr marL="236538" indent="-236538">
              <a:lnSpc>
                <a:spcPct val="80000"/>
              </a:lnSpc>
            </a:pPr>
            <a:r>
              <a:rPr lang="en-US" altLang="en-US" sz="1800" dirty="0"/>
              <a:t>Office of Statewide Health Planning and Development (OSHPD)</a:t>
            </a:r>
          </a:p>
          <a:p>
            <a:pPr marL="236538" indent="-236538">
              <a:lnSpc>
                <a:spcPct val="80000"/>
              </a:lnSpc>
            </a:pPr>
            <a:r>
              <a:rPr lang="en-US" altLang="en-US" sz="1800" dirty="0"/>
              <a:t>Covered California</a:t>
            </a:r>
            <a:br>
              <a:rPr lang="en-US" altLang="en-US" sz="1800" dirty="0"/>
            </a:br>
            <a:endParaRPr lang="en-US" altLang="en-US" sz="1800" dirty="0"/>
          </a:p>
          <a:p>
            <a:pPr marL="236538" indent="-236538">
              <a:lnSpc>
                <a:spcPct val="80000"/>
              </a:lnSpc>
              <a:buClr>
                <a:schemeClr val="tx1"/>
              </a:buClr>
              <a:buFont typeface="Wingdings" charset="2"/>
              <a:buNone/>
            </a:pPr>
            <a:r>
              <a:rPr lang="en-US" altLang="en-US" sz="1800" b="1" dirty="0"/>
              <a:t>Membership Associations</a:t>
            </a:r>
          </a:p>
          <a:p>
            <a:pPr marL="236538" indent="-236538">
              <a:lnSpc>
                <a:spcPct val="80000"/>
              </a:lnSpc>
            </a:pPr>
            <a:r>
              <a:rPr lang="en-US" altLang="en-US" sz="1800" dirty="0"/>
              <a:t>Hospital Quality Institute (HQI)/</a:t>
            </a:r>
            <a:br>
              <a:rPr lang="en-US" altLang="en-US" sz="1800" dirty="0"/>
            </a:br>
            <a:r>
              <a:rPr lang="en-US" altLang="en-US" sz="1800" dirty="0"/>
              <a:t>California Hospital Association (CHA)</a:t>
            </a:r>
          </a:p>
          <a:p>
            <a:pPr marL="236538" indent="-236538">
              <a:lnSpc>
                <a:spcPct val="80000"/>
              </a:lnSpc>
            </a:pPr>
            <a:r>
              <a:rPr lang="en-US" altLang="en-US" sz="1800" dirty="0"/>
              <a:t>Pacific Business Group on Health (PBGH)</a:t>
            </a:r>
          </a:p>
          <a:p>
            <a:pPr marL="236538" indent="-236538">
              <a:lnSpc>
                <a:spcPct val="80000"/>
              </a:lnSpc>
            </a:pPr>
            <a:r>
              <a:rPr lang="en-US" altLang="en-US" sz="1800" dirty="0"/>
              <a:t>Integrated Healthcare Association (IHA)</a:t>
            </a:r>
            <a:br>
              <a:rPr lang="en-US" altLang="en-US" sz="1800" dirty="0"/>
            </a:br>
            <a:endParaRPr lang="en-US" altLang="en-US" sz="1800" dirty="0"/>
          </a:p>
          <a:p>
            <a:pPr marL="236538" indent="-236538">
              <a:lnSpc>
                <a:spcPct val="80000"/>
              </a:lnSpc>
              <a:buClr>
                <a:schemeClr val="tx1"/>
              </a:buClr>
              <a:buNone/>
            </a:pPr>
            <a:r>
              <a:rPr lang="en-US" altLang="en-US" sz="1800" b="1" dirty="0"/>
              <a:t>Key Medical and Nursing Leaders</a:t>
            </a:r>
          </a:p>
          <a:p>
            <a:pPr marL="236538" indent="-236538">
              <a:lnSpc>
                <a:spcPct val="80000"/>
              </a:lnSpc>
            </a:pPr>
            <a:r>
              <a:rPr lang="en-US" altLang="en-US" sz="1800" dirty="0"/>
              <a:t>UC, Kaiser (N&amp;S), Sutter, Sharp, Dignity Health, Scripps, Providence, Public hospitals </a:t>
            </a:r>
          </a:p>
          <a:p>
            <a:pPr marL="0" indent="0">
              <a:lnSpc>
                <a:spcPct val="80000"/>
              </a:lnSpc>
              <a:buNone/>
            </a:pPr>
            <a:endParaRPr lang="en-US" altLang="en-US" sz="1800" dirty="0"/>
          </a:p>
        </p:txBody>
      </p:sp>
      <p:sp>
        <p:nvSpPr>
          <p:cNvPr id="8" name="Slide Number Placeholder 2"/>
          <p:cNvSpPr txBox="1">
            <a:spLocks/>
          </p:cNvSpPr>
          <p:nvPr/>
        </p:nvSpPr>
        <p:spPr>
          <a:xfrm>
            <a:off x="9639300" y="6454776"/>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a:solidFill>
                  <a:srgbClr val="7C7C7C"/>
                </a:solidFill>
              </a:rPr>
              <a:pPr algn="r"/>
              <a:t>15</a:t>
            </a:fld>
            <a:endParaRPr lang="en-US" sz="1600" dirty="0">
              <a:solidFill>
                <a:srgbClr val="7C7C7C"/>
              </a:solidFill>
            </a:endParaRPr>
          </a:p>
        </p:txBody>
      </p:sp>
      <p:sp>
        <p:nvSpPr>
          <p:cNvPr id="9" name="Rectangle 4">
            <a:extLst>
              <a:ext uri="{FF2B5EF4-FFF2-40B4-BE49-F238E27FC236}">
                <a16:creationId xmlns:a16="http://schemas.microsoft.com/office/drawing/2014/main" xmlns="" id="{2C7F3CC9-C9D5-E943-9D6C-F90653412F73}"/>
              </a:ext>
            </a:extLst>
          </p:cNvPr>
          <p:cNvSpPr txBox="1">
            <a:spLocks noChangeArrowheads="1"/>
          </p:cNvSpPr>
          <p:nvPr/>
        </p:nvSpPr>
        <p:spPr bwMode="auto">
          <a:xfrm>
            <a:off x="6248400" y="1295400"/>
            <a:ext cx="5105400" cy="45910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bg2"/>
              </a:buClr>
              <a:buSzPct val="75000"/>
              <a:buFont typeface="Wingdings" charset="2"/>
              <a:buChar char="n"/>
              <a:defRPr sz="3200">
                <a:solidFill>
                  <a:schemeClr val="tx1"/>
                </a:solidFill>
                <a:latin typeface="+mn-lt"/>
                <a:ea typeface="ＭＳ Ｐゴシック" pitchFamily="4" charset="-128"/>
                <a:cs typeface="ＭＳ Ｐゴシック" pitchFamily="4" charset="-128"/>
              </a:defRPr>
            </a:lvl1pPr>
            <a:lvl2pPr marL="742950" indent="-285750" algn="l" rtl="0" eaLnBrk="1" fontAlgn="base" hangingPunct="1">
              <a:spcBef>
                <a:spcPct val="20000"/>
              </a:spcBef>
              <a:spcAft>
                <a:spcPct val="0"/>
              </a:spcAft>
              <a:buClr>
                <a:schemeClr val="accent2"/>
              </a:buClr>
              <a:buSzPct val="80000"/>
              <a:buFont typeface="Wingdings" charset="2"/>
              <a:buChar char="¨"/>
              <a:defRPr sz="2800">
                <a:solidFill>
                  <a:schemeClr val="tx1"/>
                </a:solidFill>
                <a:latin typeface="+mn-lt"/>
                <a:ea typeface="ＭＳ Ｐゴシック" pitchFamily="4" charset="-128"/>
              </a:defRPr>
            </a:lvl2pPr>
            <a:lvl3pPr marL="1143000" indent="-228600" algn="l" rtl="0" eaLnBrk="1" fontAlgn="base" hangingPunct="1">
              <a:spcBef>
                <a:spcPct val="20000"/>
              </a:spcBef>
              <a:spcAft>
                <a:spcPct val="0"/>
              </a:spcAft>
              <a:buClr>
                <a:schemeClr val="bg2"/>
              </a:buClr>
              <a:buSzPct val="65000"/>
              <a:buFont typeface="Wingdings" charset="2"/>
              <a:buChar char="n"/>
              <a:defRPr sz="2400">
                <a:solidFill>
                  <a:schemeClr val="tx1"/>
                </a:solidFill>
                <a:latin typeface="+mn-lt"/>
                <a:ea typeface="ＭＳ Ｐゴシック" pitchFamily="4" charset="-128"/>
              </a:defRPr>
            </a:lvl3pPr>
            <a:lvl4pPr marL="1600200" indent="-228600" algn="l" rtl="0" eaLnBrk="1" fontAlgn="base" hangingPunct="1">
              <a:spcBef>
                <a:spcPct val="20000"/>
              </a:spcBef>
              <a:spcAft>
                <a:spcPct val="0"/>
              </a:spcAft>
              <a:buClr>
                <a:schemeClr val="accent2"/>
              </a:buClr>
              <a:buSzPct val="70000"/>
              <a:buFont typeface="Wingdings" charset="2"/>
              <a:buChar char="¨"/>
              <a:defRPr sz="2000">
                <a:solidFill>
                  <a:schemeClr val="tx1"/>
                </a:solidFill>
                <a:latin typeface="+mn-lt"/>
                <a:ea typeface="ＭＳ Ｐゴシック" pitchFamily="4" charset="-128"/>
              </a:defRPr>
            </a:lvl4pPr>
            <a:lvl5pPr marL="2057400" indent="-228600" algn="l" rtl="0" eaLnBrk="1" fontAlgn="base" hangingPunct="1">
              <a:spcBef>
                <a:spcPct val="20000"/>
              </a:spcBef>
              <a:spcAft>
                <a:spcPct val="0"/>
              </a:spcAft>
              <a:buClr>
                <a:schemeClr val="bg2"/>
              </a:buClr>
              <a:buFont typeface="Wingdings" charset="2"/>
              <a:buChar char="§"/>
              <a:defRPr sz="2000">
                <a:solidFill>
                  <a:schemeClr val="tx1"/>
                </a:solidFill>
                <a:latin typeface="+mn-lt"/>
                <a:ea typeface="ＭＳ Ｐゴシック" pitchFamily="4" charset="-128"/>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a:lnSpc>
                <a:spcPct val="80000"/>
              </a:lnSpc>
              <a:spcBef>
                <a:spcPts val="432"/>
              </a:spcBef>
              <a:buClr>
                <a:schemeClr val="tx1"/>
              </a:buClr>
              <a:buNone/>
            </a:pPr>
            <a:r>
              <a:rPr lang="en-US" altLang="en-US" sz="1800" b="1" dirty="0"/>
              <a:t>Professional Groups (California sections of national organizations)</a:t>
            </a:r>
          </a:p>
          <a:p>
            <a:pPr marL="236538" indent="-236538">
              <a:lnSpc>
                <a:spcPct val="80000"/>
              </a:lnSpc>
            </a:pPr>
            <a:r>
              <a:rPr lang="en-US" altLang="en-US" sz="1800" kern="0" dirty="0"/>
              <a:t>American </a:t>
            </a:r>
            <a:r>
              <a:rPr lang="en-US" altLang="en-US" sz="1800" dirty="0"/>
              <a:t>College of Obstetrics and Gynecology (ACOG)</a:t>
            </a:r>
            <a:endParaRPr lang="en-US" altLang="en-US" sz="1800" kern="0" dirty="0"/>
          </a:p>
          <a:p>
            <a:pPr marL="236538" indent="-236538">
              <a:lnSpc>
                <a:spcPct val="80000"/>
              </a:lnSpc>
            </a:pPr>
            <a:r>
              <a:rPr lang="en-US" altLang="en-US" sz="1800" dirty="0"/>
              <a:t>Association of Women’s Health, Obstetric and Neonatal Nurses (AWHONN)</a:t>
            </a:r>
          </a:p>
          <a:p>
            <a:pPr marL="236538" indent="-236538">
              <a:lnSpc>
                <a:spcPct val="80000"/>
              </a:lnSpc>
            </a:pPr>
            <a:r>
              <a:rPr lang="en-US" altLang="en-US" sz="1800" kern="0" dirty="0"/>
              <a:t>American </a:t>
            </a:r>
            <a:r>
              <a:rPr lang="en-US" altLang="en-US" sz="1800" dirty="0"/>
              <a:t>College of Nurse Midwives (ACNM)</a:t>
            </a:r>
          </a:p>
          <a:p>
            <a:pPr marL="236538" indent="-236538">
              <a:lnSpc>
                <a:spcPct val="80000"/>
              </a:lnSpc>
            </a:pPr>
            <a:r>
              <a:rPr lang="en-US" altLang="en-US" sz="1800" kern="0" dirty="0"/>
              <a:t>American </a:t>
            </a:r>
            <a:r>
              <a:rPr lang="en-US" altLang="en-US" sz="1800" dirty="0"/>
              <a:t>Academy of Family Physicians (AAFP)</a:t>
            </a:r>
            <a:r>
              <a:rPr lang="en-US" altLang="en-US" sz="1800" kern="0" dirty="0"/>
              <a:t/>
            </a:r>
            <a:br>
              <a:rPr lang="en-US" altLang="en-US" sz="1800" kern="0" dirty="0"/>
            </a:br>
            <a:endParaRPr lang="en-US" altLang="en-US" sz="1800" kern="0" dirty="0"/>
          </a:p>
          <a:p>
            <a:pPr marL="0" indent="0">
              <a:lnSpc>
                <a:spcPct val="80000"/>
              </a:lnSpc>
              <a:spcBef>
                <a:spcPts val="432"/>
              </a:spcBef>
              <a:buClr>
                <a:schemeClr val="bg2"/>
              </a:buClr>
              <a:buSzPct val="150000"/>
              <a:buNone/>
            </a:pPr>
            <a:r>
              <a:rPr lang="en-US" altLang="en-US" sz="1800" b="1" dirty="0"/>
              <a:t>Public and Consumer Groups</a:t>
            </a:r>
          </a:p>
          <a:p>
            <a:pPr marL="236538" indent="-236538">
              <a:lnSpc>
                <a:spcPct val="80000"/>
              </a:lnSpc>
            </a:pPr>
            <a:r>
              <a:rPr lang="en-US" altLang="en-US" sz="1800" kern="0" dirty="0"/>
              <a:t>C</a:t>
            </a:r>
            <a:r>
              <a:rPr lang="en-US" altLang="en-US" sz="1800" dirty="0"/>
              <a:t>onsumers’ Union</a:t>
            </a:r>
          </a:p>
          <a:p>
            <a:pPr marL="236538" indent="-236538">
              <a:lnSpc>
                <a:spcPct val="80000"/>
              </a:lnSpc>
            </a:pPr>
            <a:r>
              <a:rPr lang="en-US" altLang="en-US" sz="1800" kern="0" dirty="0"/>
              <a:t>M</a:t>
            </a:r>
            <a:r>
              <a:rPr lang="en-US" altLang="en-US" sz="1800" dirty="0"/>
              <a:t>arch of Dimes (MOD)</a:t>
            </a:r>
          </a:p>
          <a:p>
            <a:pPr marL="236538" indent="-236538">
              <a:lnSpc>
                <a:spcPct val="80000"/>
              </a:lnSpc>
            </a:pPr>
            <a:r>
              <a:rPr lang="en-US" altLang="en-US" sz="1800" kern="0" dirty="0"/>
              <a:t>California </a:t>
            </a:r>
            <a:r>
              <a:rPr lang="en-US" altLang="en-US" sz="1800" dirty="0"/>
              <a:t>HealthCare Foundation (CHCF)</a:t>
            </a:r>
          </a:p>
          <a:p>
            <a:pPr marL="236538" indent="-236538">
              <a:lnSpc>
                <a:spcPct val="80000"/>
              </a:lnSpc>
            </a:pPr>
            <a:r>
              <a:rPr lang="en-US" altLang="en-US" sz="1800" kern="0" dirty="0"/>
              <a:t>Cal </a:t>
            </a:r>
            <a:r>
              <a:rPr lang="en-US" altLang="en-US" sz="1800" dirty="0"/>
              <a:t>Hospital Compare</a:t>
            </a:r>
          </a:p>
          <a:p>
            <a:pPr marL="236538" indent="-236538">
              <a:lnSpc>
                <a:spcPct val="80000"/>
              </a:lnSpc>
            </a:pPr>
            <a:r>
              <a:rPr lang="en-US" altLang="en-US" sz="1800" kern="0" dirty="0"/>
              <a:t>A</a:t>
            </a:r>
            <a:r>
              <a:rPr lang="en-US" altLang="en-US" sz="1800" dirty="0"/>
              <a:t>mniotic Fluid Embolism Foundation</a:t>
            </a:r>
            <a:r>
              <a:rPr lang="en-US" altLang="en-US" sz="1800" kern="0" dirty="0"/>
              <a:t/>
            </a:r>
            <a:br>
              <a:rPr lang="en-US" altLang="en-US" sz="1800" kern="0" dirty="0"/>
            </a:br>
            <a:endParaRPr lang="en-US" altLang="en-US" sz="1800" kern="0" dirty="0"/>
          </a:p>
          <a:p>
            <a:pPr marL="236538" indent="-236538">
              <a:lnSpc>
                <a:spcPct val="80000"/>
              </a:lnSpc>
              <a:buClr>
                <a:schemeClr val="tx1"/>
              </a:buClr>
              <a:buFont typeface="Wingdings" charset="2"/>
              <a:buNone/>
            </a:pPr>
            <a:r>
              <a:rPr lang="en-US" altLang="en-US" sz="1800" b="1" kern="0" dirty="0"/>
              <a:t>Health Plans</a:t>
            </a:r>
          </a:p>
          <a:p>
            <a:pPr marL="236538" indent="-236538">
              <a:lnSpc>
                <a:spcPct val="80000"/>
              </a:lnSpc>
            </a:pPr>
            <a:r>
              <a:rPr lang="en-US" altLang="en-US" sz="1800" kern="0" dirty="0"/>
              <a:t>Commercial and Managed </a:t>
            </a:r>
            <a:r>
              <a:rPr lang="en-US" altLang="en-US" sz="1800" kern="0" dirty="0" err="1"/>
              <a:t>Medi</a:t>
            </a:r>
            <a:r>
              <a:rPr lang="en-US" altLang="en-US" sz="1800" kern="0" dirty="0"/>
              <a:t>-Cal Plans</a:t>
            </a:r>
          </a:p>
          <a:p>
            <a:pPr marL="0" indent="0">
              <a:lnSpc>
                <a:spcPct val="80000"/>
              </a:lnSpc>
              <a:buFont typeface="Wingdings" charset="2"/>
              <a:buNone/>
            </a:pPr>
            <a:endParaRPr lang="en-US" altLang="en-US" sz="1800" kern="0" dirty="0"/>
          </a:p>
        </p:txBody>
      </p:sp>
    </p:spTree>
    <p:extLst>
      <p:ext uri="{BB962C8B-B14F-4D97-AF65-F5344CB8AC3E}">
        <p14:creationId xmlns:p14="http://schemas.microsoft.com/office/powerpoint/2010/main" val="17120132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E60BB4E6-C6BC-FB4D-8087-E21E7DA79A93}" type="slidenum">
              <a:rPr lang="en-US">
                <a:solidFill>
                  <a:prstClr val="white">
                    <a:lumMod val="50000"/>
                  </a:prstClr>
                </a:solidFill>
              </a:rPr>
              <a:pPr>
                <a:defRPr/>
              </a:pPr>
              <a:t>16</a:t>
            </a:fld>
            <a:endParaRPr lang="en-US">
              <a:solidFill>
                <a:prstClr val="white">
                  <a:lumMod val="50000"/>
                </a:prstClr>
              </a:solidFill>
            </a:endParaRPr>
          </a:p>
        </p:txBody>
      </p:sp>
      <p:sp>
        <p:nvSpPr>
          <p:cNvPr id="6" name="Title 1"/>
          <p:cNvSpPr txBox="1">
            <a:spLocks/>
          </p:cNvSpPr>
          <p:nvPr/>
        </p:nvSpPr>
        <p:spPr bwMode="auto">
          <a:xfrm>
            <a:off x="1524000" y="45720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0">
                <a:solidFill>
                  <a:srgbClr val="000000"/>
                </a:solidFill>
                <a:latin typeface="Arial"/>
                <a:ea typeface="ＭＳ Ｐゴシック" charset="-128"/>
                <a:cs typeface="Arial"/>
              </a:defRPr>
            </a:lvl1pPr>
            <a:lvl2pPr algn="l" rtl="0" eaLnBrk="0" fontAlgn="base" hangingPunct="0">
              <a:spcBef>
                <a:spcPct val="0"/>
              </a:spcBef>
              <a:spcAft>
                <a:spcPct val="0"/>
              </a:spcAft>
              <a:defRPr sz="2200" b="1">
                <a:solidFill>
                  <a:schemeClr val="bg1"/>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2200" b="1">
                <a:solidFill>
                  <a:schemeClr val="bg1"/>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2200" b="1">
                <a:solidFill>
                  <a:schemeClr val="bg1"/>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2200" b="1">
                <a:solidFill>
                  <a:schemeClr val="bg1"/>
                </a:solidFill>
                <a:latin typeface="Century Gothic" charset="0"/>
                <a:ea typeface="ＭＳ Ｐゴシック" charset="-128"/>
                <a:cs typeface="ＭＳ Ｐゴシック" charset="-128"/>
              </a:defRPr>
            </a:lvl5pPr>
            <a:lvl6pPr marL="457200" algn="l" rtl="0" fontAlgn="base">
              <a:spcBef>
                <a:spcPct val="0"/>
              </a:spcBef>
              <a:spcAft>
                <a:spcPct val="0"/>
              </a:spcAft>
              <a:defRPr sz="2200" b="1">
                <a:solidFill>
                  <a:schemeClr val="bg1"/>
                </a:solidFill>
                <a:latin typeface="Century Gothic" charset="0"/>
              </a:defRPr>
            </a:lvl6pPr>
            <a:lvl7pPr marL="914400" algn="l" rtl="0" fontAlgn="base">
              <a:spcBef>
                <a:spcPct val="0"/>
              </a:spcBef>
              <a:spcAft>
                <a:spcPct val="0"/>
              </a:spcAft>
              <a:defRPr sz="2200" b="1">
                <a:solidFill>
                  <a:schemeClr val="bg1"/>
                </a:solidFill>
                <a:latin typeface="Century Gothic" charset="0"/>
              </a:defRPr>
            </a:lvl7pPr>
            <a:lvl8pPr marL="1371600" algn="l" rtl="0" fontAlgn="base">
              <a:spcBef>
                <a:spcPct val="0"/>
              </a:spcBef>
              <a:spcAft>
                <a:spcPct val="0"/>
              </a:spcAft>
              <a:defRPr sz="2200" b="1">
                <a:solidFill>
                  <a:schemeClr val="bg1"/>
                </a:solidFill>
                <a:latin typeface="Century Gothic" charset="0"/>
              </a:defRPr>
            </a:lvl8pPr>
            <a:lvl9pPr marL="1828800" algn="l" rtl="0" fontAlgn="base">
              <a:spcBef>
                <a:spcPct val="0"/>
              </a:spcBef>
              <a:spcAft>
                <a:spcPct val="0"/>
              </a:spcAft>
              <a:defRPr sz="2200" b="1">
                <a:solidFill>
                  <a:schemeClr val="bg1"/>
                </a:solidFill>
                <a:latin typeface="Century Gothic" charset="0"/>
              </a:defRPr>
            </a:lvl9pPr>
          </a:lstStyle>
          <a:p>
            <a:pPr algn="ctr" defTabSz="457200">
              <a:defRPr/>
            </a:pPr>
            <a:r>
              <a:rPr lang="en-US" sz="3600" dirty="0">
                <a:solidFill>
                  <a:schemeClr val="tx1"/>
                </a:solidFill>
                <a:latin typeface="+mj-lt"/>
                <a:cs typeface="Arial Hebrew"/>
              </a:rPr>
              <a:t>CMQCC Maternal Data Center</a:t>
            </a:r>
          </a:p>
        </p:txBody>
      </p:sp>
      <p:sp>
        <p:nvSpPr>
          <p:cNvPr id="28" name="TextBox 27"/>
          <p:cNvSpPr txBox="1"/>
          <p:nvPr/>
        </p:nvSpPr>
        <p:spPr>
          <a:xfrm>
            <a:off x="3657600" y="6324600"/>
            <a:ext cx="5194242" cy="369332"/>
          </a:xfrm>
          <a:prstGeom prst="rect">
            <a:avLst/>
          </a:prstGeom>
          <a:noFill/>
        </p:spPr>
        <p:txBody>
          <a:bodyPr wrap="none" rtlCol="0">
            <a:spAutoFit/>
          </a:bodyPr>
          <a:lstStyle/>
          <a:p>
            <a:pPr algn="l" defTabSz="457200" eaLnBrk="1" hangingPunct="1">
              <a:defRPr/>
            </a:pPr>
            <a:r>
              <a:rPr lang="en-US" dirty="0">
                <a:solidFill>
                  <a:prstClr val="black"/>
                </a:solidFill>
                <a:latin typeface="Calibri" charset="0"/>
                <a:ea typeface="ＭＳ Ｐゴシック" pitchFamily="34" charset="-128"/>
                <a:cs typeface="ＭＳ Ｐゴシック" charset="0"/>
              </a:rPr>
              <a:t>Links over 1,000,000 mother/baby records each year!</a:t>
            </a:r>
          </a:p>
        </p:txBody>
      </p:sp>
      <p:pic>
        <p:nvPicPr>
          <p:cNvPr id="2" name="Picture 1">
            <a:extLst>
              <a:ext uri="{FF2B5EF4-FFF2-40B4-BE49-F238E27FC236}">
                <a16:creationId xmlns:a16="http://schemas.microsoft.com/office/drawing/2014/main" xmlns="" id="{0CBEE2C5-E590-FB43-B913-1EAE15C04518}"/>
              </a:ext>
            </a:extLst>
          </p:cNvPr>
          <p:cNvPicPr>
            <a:picLocks noChangeAspect="1"/>
          </p:cNvPicPr>
          <p:nvPr/>
        </p:nvPicPr>
        <p:blipFill>
          <a:blip r:embed="rId2"/>
          <a:stretch>
            <a:fillRect/>
          </a:stretch>
        </p:blipFill>
        <p:spPr>
          <a:xfrm>
            <a:off x="1828800" y="1121672"/>
            <a:ext cx="8903840" cy="5736328"/>
          </a:xfrm>
          <a:prstGeom prst="rect">
            <a:avLst/>
          </a:prstGeom>
        </p:spPr>
      </p:pic>
    </p:spTree>
    <p:extLst>
      <p:ext uri="{BB962C8B-B14F-4D97-AF65-F5344CB8AC3E}">
        <p14:creationId xmlns:p14="http://schemas.microsoft.com/office/powerpoint/2010/main" val="663261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477" y="281561"/>
            <a:ext cx="8045109" cy="690871"/>
          </a:xfrm>
        </p:spPr>
        <p:txBody>
          <a:bodyPr>
            <a:noAutofit/>
          </a:bodyPr>
          <a:lstStyle/>
          <a:p>
            <a:pPr algn="ctr"/>
            <a:r>
              <a:rPr lang="en-US" b="1" dirty="0">
                <a:solidFill>
                  <a:srgbClr val="7030A0"/>
                </a:solidFill>
                <a:latin typeface="+mn-lt"/>
              </a:rPr>
              <a:t>Maternal Safety Bundles</a:t>
            </a:r>
          </a:p>
        </p:txBody>
      </p:sp>
      <p:sp>
        <p:nvSpPr>
          <p:cNvPr id="3" name="Content Placeholder 2"/>
          <p:cNvSpPr>
            <a:spLocks noGrp="1"/>
          </p:cNvSpPr>
          <p:nvPr>
            <p:ph idx="1"/>
          </p:nvPr>
        </p:nvSpPr>
        <p:spPr>
          <a:xfrm>
            <a:off x="838198" y="3822508"/>
            <a:ext cx="4724401" cy="2273492"/>
          </a:xfrm>
        </p:spPr>
        <p:txBody>
          <a:bodyPr>
            <a:noAutofit/>
          </a:bodyPr>
          <a:lstStyle/>
          <a:p>
            <a:pPr>
              <a:spcBef>
                <a:spcPts val="0"/>
              </a:spcBef>
            </a:pPr>
            <a:r>
              <a:rPr lang="en-US" sz="2400" b="1" dirty="0"/>
              <a:t>R</a:t>
            </a:r>
            <a:r>
              <a:rPr lang="en-US" sz="2400" dirty="0"/>
              <a:t>eadiness</a:t>
            </a:r>
          </a:p>
          <a:p>
            <a:pPr marL="471476" lvl="1" indent="-128585">
              <a:spcBef>
                <a:spcPts val="0"/>
              </a:spcBef>
              <a:buClr>
                <a:srgbClr val="7CBE32"/>
              </a:buClr>
              <a:buSzPct val="100000"/>
              <a:buFont typeface="Wingdings" charset="2"/>
              <a:buChar char="●"/>
            </a:pPr>
            <a:r>
              <a:rPr lang="en-US" sz="2000" dirty="0"/>
              <a:t>Every unit—prepare and educate</a:t>
            </a:r>
          </a:p>
          <a:p>
            <a:pPr>
              <a:spcBef>
                <a:spcPts val="0"/>
              </a:spcBef>
            </a:pPr>
            <a:r>
              <a:rPr lang="en-US" sz="2400" b="1" dirty="0"/>
              <a:t>R</a:t>
            </a:r>
            <a:r>
              <a:rPr lang="en-US" sz="2400" dirty="0"/>
              <a:t>ecognition &amp; Prevention</a:t>
            </a:r>
          </a:p>
          <a:p>
            <a:pPr marL="513147" lvl="1" indent="-170256">
              <a:spcBef>
                <a:spcPts val="0"/>
              </a:spcBef>
              <a:buClr>
                <a:srgbClr val="7CBE32"/>
              </a:buClr>
              <a:buFont typeface="Wingdings 3" charset="2"/>
              <a:buChar char="●"/>
            </a:pPr>
            <a:r>
              <a:rPr lang="en-US" sz="2000" dirty="0"/>
              <a:t>Every patient—before event</a:t>
            </a:r>
          </a:p>
          <a:p>
            <a:pPr>
              <a:spcBef>
                <a:spcPts val="0"/>
              </a:spcBef>
            </a:pPr>
            <a:r>
              <a:rPr lang="en-US" sz="2400" b="1" dirty="0"/>
              <a:t>R</a:t>
            </a:r>
            <a:r>
              <a:rPr lang="en-US" sz="2400" dirty="0"/>
              <a:t>esponse</a:t>
            </a:r>
          </a:p>
          <a:p>
            <a:pPr marL="513147" lvl="1" indent="-170256">
              <a:spcBef>
                <a:spcPts val="0"/>
              </a:spcBef>
              <a:buClr>
                <a:srgbClr val="7CBE32"/>
              </a:buClr>
              <a:buFont typeface="Wingdings 3" charset="2"/>
              <a:buChar char="●"/>
            </a:pPr>
            <a:r>
              <a:rPr lang="en-US" sz="2000" dirty="0"/>
              <a:t>Every Event—team approach</a:t>
            </a:r>
          </a:p>
          <a:p>
            <a:pPr>
              <a:spcBef>
                <a:spcPts val="0"/>
              </a:spcBef>
            </a:pPr>
            <a:r>
              <a:rPr lang="en-US" sz="2400" b="1" dirty="0"/>
              <a:t>R</a:t>
            </a:r>
            <a:r>
              <a:rPr lang="en-US" sz="2400" dirty="0"/>
              <a:t>eporting/Systems Learning</a:t>
            </a:r>
          </a:p>
          <a:p>
            <a:pPr marL="513147" lvl="1" indent="-170256">
              <a:spcBef>
                <a:spcPts val="0"/>
              </a:spcBef>
              <a:buClr>
                <a:srgbClr val="7CBE32"/>
              </a:buClr>
              <a:buFont typeface="Wingdings 3" charset="2"/>
              <a:buChar char="●"/>
            </a:pPr>
            <a:r>
              <a:rPr lang="en-US" sz="2000" dirty="0"/>
              <a:t>Every unit—systems improvement</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781800" y="1143384"/>
            <a:ext cx="4021976" cy="4474060"/>
          </a:xfrm>
          <a:prstGeom prst="rect">
            <a:avLst/>
          </a:prstGeom>
          <a:ln w="3175">
            <a:solidFill>
              <a:schemeClr val="bg1">
                <a:lumMod val="75000"/>
              </a:schemeClr>
            </a:solidFill>
          </a:ln>
          <a:effectLst>
            <a:outerShdw blurRad="50800" dist="38100" dir="2700000" algn="tl" rotWithShape="0">
              <a:prstClr val="black">
                <a:alpha val="40000"/>
              </a:prstClr>
            </a:outerShdw>
          </a:effectLst>
        </p:spPr>
      </p:pic>
      <p:sp>
        <p:nvSpPr>
          <p:cNvPr id="9" name="TextBox 8"/>
          <p:cNvSpPr txBox="1"/>
          <p:nvPr/>
        </p:nvSpPr>
        <p:spPr>
          <a:xfrm>
            <a:off x="6477000" y="5867400"/>
            <a:ext cx="5921368" cy="830997"/>
          </a:xfrm>
          <a:prstGeom prst="rect">
            <a:avLst/>
          </a:prstGeom>
          <a:noFill/>
        </p:spPr>
        <p:txBody>
          <a:bodyPr wrap="square" rtlCol="0">
            <a:spAutoFit/>
          </a:bodyPr>
          <a:lstStyle/>
          <a:p>
            <a:pPr algn="l" eaLnBrk="1" fontAlgn="auto" hangingPunct="1">
              <a:spcBef>
                <a:spcPts val="0"/>
              </a:spcBef>
              <a:spcAft>
                <a:spcPts val="0"/>
              </a:spcAft>
            </a:pPr>
            <a:r>
              <a:rPr lang="en-US" sz="2400" dirty="0">
                <a:solidFill>
                  <a:srgbClr val="000000"/>
                </a:solidFill>
                <a:latin typeface="Arial"/>
                <a:ea typeface=""/>
              </a:rPr>
              <a:t>Available (with resource links) at: </a:t>
            </a:r>
            <a:r>
              <a:rPr lang="en-US" sz="2400" u="sng" dirty="0" err="1">
                <a:solidFill>
                  <a:srgbClr val="0070C0"/>
                </a:solidFill>
                <a:latin typeface="Calibri" panose="020F0502020204030204"/>
                <a:ea typeface=""/>
              </a:rPr>
              <a:t>safehealthcareforeverywoman.org</a:t>
            </a:r>
            <a:r>
              <a:rPr lang="en-US" sz="2400" u="sng" dirty="0">
                <a:solidFill>
                  <a:srgbClr val="0070C0"/>
                </a:solidFill>
                <a:latin typeface="Calibri" panose="020F0502020204030204"/>
                <a:ea typeface=""/>
              </a:rPr>
              <a:t> </a:t>
            </a:r>
            <a:r>
              <a:rPr lang="en-US" sz="2400" u="sng" dirty="0">
                <a:solidFill>
                  <a:prstClr val="black"/>
                </a:solidFill>
                <a:latin typeface="Calibri" panose="020F0502020204030204"/>
                <a:ea typeface=""/>
              </a:rPr>
              <a:t> </a:t>
            </a:r>
            <a:r>
              <a:rPr lang="en-US" sz="2400" dirty="0">
                <a:solidFill>
                  <a:prstClr val="black"/>
                </a:solidFill>
                <a:latin typeface="Calibri" panose="020F0502020204030204"/>
                <a:ea typeface=""/>
              </a:rPr>
              <a:t>  </a:t>
            </a:r>
            <a:endParaRPr lang="en-US" sz="2400" dirty="0">
              <a:solidFill>
                <a:srgbClr val="000000"/>
              </a:solidFill>
              <a:latin typeface="Arial"/>
              <a:ea typeface=""/>
            </a:endParaRPr>
          </a:p>
        </p:txBody>
      </p:sp>
      <p:sp>
        <p:nvSpPr>
          <p:cNvPr id="4" name="TextBox 3"/>
          <p:cNvSpPr txBox="1"/>
          <p:nvPr/>
        </p:nvSpPr>
        <p:spPr>
          <a:xfrm>
            <a:off x="838200" y="3362980"/>
            <a:ext cx="3612337" cy="523220"/>
          </a:xfrm>
          <a:prstGeom prst="rect">
            <a:avLst/>
          </a:prstGeom>
          <a:noFill/>
        </p:spPr>
        <p:txBody>
          <a:bodyPr wrap="square" rtlCol="0">
            <a:spAutoFit/>
          </a:bodyPr>
          <a:lstStyle/>
          <a:p>
            <a:pPr algn="l" eaLnBrk="1" fontAlgn="auto" hangingPunct="1">
              <a:spcBef>
                <a:spcPts val="0"/>
              </a:spcBef>
              <a:spcAft>
                <a:spcPts val="0"/>
              </a:spcAft>
            </a:pPr>
            <a:r>
              <a:rPr lang="en-US" sz="2800" b="1" dirty="0">
                <a:solidFill>
                  <a:prstClr val="black"/>
                </a:solidFill>
                <a:latin typeface="Calibri" panose="020F0502020204030204"/>
                <a:ea typeface=""/>
              </a:rPr>
              <a:t>Uniform Structure:</a:t>
            </a:r>
          </a:p>
        </p:txBody>
      </p:sp>
      <p:sp>
        <p:nvSpPr>
          <p:cNvPr id="7" name="Content Placeholder 2"/>
          <p:cNvSpPr txBox="1">
            <a:spLocks/>
          </p:cNvSpPr>
          <p:nvPr/>
        </p:nvSpPr>
        <p:spPr>
          <a:xfrm>
            <a:off x="838198" y="1290439"/>
            <a:ext cx="4800601" cy="2273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2400" dirty="0">
                <a:solidFill>
                  <a:prstClr val="black"/>
                </a:solidFill>
              </a:rPr>
              <a:t>“Checklist” of items and practices for every birthing site</a:t>
            </a:r>
          </a:p>
          <a:p>
            <a:pPr fontAlgn="auto">
              <a:lnSpc>
                <a:spcPct val="100000"/>
              </a:lnSpc>
              <a:spcBef>
                <a:spcPts val="0"/>
              </a:spcBef>
              <a:spcAft>
                <a:spcPts val="0"/>
              </a:spcAft>
            </a:pPr>
            <a:r>
              <a:rPr lang="en-US" sz="2400" dirty="0">
                <a:solidFill>
                  <a:prstClr val="black"/>
                </a:solidFill>
              </a:rPr>
              <a:t>Not a national protocol !!</a:t>
            </a:r>
          </a:p>
          <a:p>
            <a:pPr fontAlgn="auto">
              <a:lnSpc>
                <a:spcPct val="100000"/>
              </a:lnSpc>
              <a:spcBef>
                <a:spcPts val="0"/>
              </a:spcBef>
              <a:spcAft>
                <a:spcPts val="0"/>
              </a:spcAft>
            </a:pPr>
            <a:r>
              <a:rPr lang="en-US" sz="2400" dirty="0">
                <a:solidFill>
                  <a:prstClr val="black"/>
                </a:solidFill>
              </a:rPr>
              <a:t>Facilities will modify content based on local resources</a:t>
            </a:r>
          </a:p>
        </p:txBody>
      </p:sp>
      <p:sp>
        <p:nvSpPr>
          <p:cNvPr id="8" name="TextBox 7"/>
          <p:cNvSpPr txBox="1"/>
          <p:nvPr/>
        </p:nvSpPr>
        <p:spPr>
          <a:xfrm>
            <a:off x="838200" y="869734"/>
            <a:ext cx="3612337" cy="523220"/>
          </a:xfrm>
          <a:prstGeom prst="rect">
            <a:avLst/>
          </a:prstGeom>
          <a:noFill/>
        </p:spPr>
        <p:txBody>
          <a:bodyPr wrap="square" rtlCol="0">
            <a:spAutoFit/>
          </a:bodyPr>
          <a:lstStyle/>
          <a:p>
            <a:pPr algn="l" eaLnBrk="1" fontAlgn="auto" hangingPunct="1">
              <a:spcBef>
                <a:spcPts val="0"/>
              </a:spcBef>
              <a:spcAft>
                <a:spcPts val="0"/>
              </a:spcAft>
            </a:pPr>
            <a:r>
              <a:rPr lang="en-US" sz="2800" b="1" dirty="0">
                <a:solidFill>
                  <a:prstClr val="black"/>
                </a:solidFill>
                <a:latin typeface="Calibri" panose="020F0502020204030204"/>
                <a:ea typeface=""/>
              </a:rPr>
              <a:t>What are they?</a:t>
            </a:r>
          </a:p>
        </p:txBody>
      </p:sp>
    </p:spTree>
    <p:extLst>
      <p:ext uri="{BB962C8B-B14F-4D97-AF65-F5344CB8AC3E}">
        <p14:creationId xmlns:p14="http://schemas.microsoft.com/office/powerpoint/2010/main" val="264606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9"/>
            <a:ext cx="7924800" cy="1143000"/>
          </a:xfrm>
          <a:solidFill>
            <a:srgbClr val="E86A02"/>
          </a:solidFill>
        </p:spPr>
        <p:txBody>
          <a:bodyPr/>
          <a:lstStyle/>
          <a:p>
            <a:r>
              <a:rPr lang="en-US" dirty="0"/>
              <a:t>OB Hemorrhage - </a:t>
            </a:r>
            <a:r>
              <a:rPr lang="en-US" u="sng" dirty="0"/>
              <a:t>Readiness</a:t>
            </a:r>
          </a:p>
        </p:txBody>
      </p:sp>
      <p:sp>
        <p:nvSpPr>
          <p:cNvPr id="5" name="Content Placeholder 4"/>
          <p:cNvSpPr>
            <a:spLocks noGrp="1"/>
          </p:cNvSpPr>
          <p:nvPr>
            <p:ph idx="1"/>
          </p:nvPr>
        </p:nvSpPr>
        <p:spPr>
          <a:xfrm>
            <a:off x="2209800" y="1676401"/>
            <a:ext cx="8077200" cy="4525963"/>
          </a:xfrm>
        </p:spPr>
        <p:txBody>
          <a:bodyPr>
            <a:normAutofit fontScale="92500" lnSpcReduction="10000"/>
          </a:bodyPr>
          <a:lstStyle/>
          <a:p>
            <a:pPr marL="460375" indent="-460375">
              <a:buClr>
                <a:schemeClr val="tx1"/>
              </a:buClr>
              <a:buFont typeface="Wingdings" charset="2"/>
              <a:buChar char="q"/>
            </a:pPr>
            <a:r>
              <a:rPr lang="en-US" dirty="0"/>
              <a:t>Hemorrhage cart with supplies, checklist, instruction cards and posters</a:t>
            </a:r>
          </a:p>
          <a:p>
            <a:pPr marL="460375" indent="-460375">
              <a:buClr>
                <a:schemeClr val="tx1"/>
              </a:buClr>
              <a:buFont typeface="Wingdings" charset="2"/>
              <a:buChar char="q"/>
            </a:pPr>
            <a:r>
              <a:rPr lang="en-US" dirty="0"/>
              <a:t>Immediate access to hemorrhage medications</a:t>
            </a:r>
          </a:p>
          <a:p>
            <a:pPr marL="460375" indent="-460375">
              <a:buClr>
                <a:schemeClr val="tx1"/>
              </a:buClr>
              <a:buFont typeface="Wingdings" charset="2"/>
              <a:buChar char="q"/>
            </a:pPr>
            <a:r>
              <a:rPr lang="en-US" dirty="0"/>
              <a:t>Establish a response team – who to call when help is needed</a:t>
            </a:r>
          </a:p>
          <a:p>
            <a:pPr marL="460375" indent="-460375">
              <a:buClr>
                <a:schemeClr val="tx1"/>
              </a:buClr>
              <a:buFont typeface="Wingdings" charset="2"/>
              <a:buChar char="q"/>
            </a:pPr>
            <a:r>
              <a:rPr lang="en-US" dirty="0"/>
              <a:t>Establish massive and emergency release transfusion protocol/policies</a:t>
            </a:r>
          </a:p>
          <a:p>
            <a:pPr marL="460375" indent="-460375">
              <a:buClr>
                <a:schemeClr val="tx1"/>
              </a:buClr>
              <a:buFont typeface="Wingdings" charset="2"/>
              <a:buChar char="q"/>
            </a:pPr>
            <a:r>
              <a:rPr lang="en-US" dirty="0"/>
              <a:t>Unit education on processes, unit-based drills (with debriefs)</a:t>
            </a:r>
          </a:p>
        </p:txBody>
      </p:sp>
      <p:sp>
        <p:nvSpPr>
          <p:cNvPr id="6" name="Oval 5"/>
          <p:cNvSpPr/>
          <p:nvPr/>
        </p:nvSpPr>
        <p:spPr>
          <a:xfrm>
            <a:off x="1524000" y="369684"/>
            <a:ext cx="1332008" cy="1154316"/>
          </a:xfrm>
          <a:prstGeom prst="ellipse">
            <a:avLst/>
          </a:prstGeom>
          <a:solidFill>
            <a:schemeClr val="bg1"/>
          </a:solidFill>
          <a:ln>
            <a:solidFill>
              <a:srgbClr val="4BAC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defRPr/>
            </a:pPr>
            <a:r>
              <a:rPr lang="en-US" sz="2400" dirty="0">
                <a:solidFill>
                  <a:srgbClr val="31859C"/>
                </a:solidFill>
                <a:latin typeface="Calibri"/>
              </a:rPr>
              <a:t>Every unit</a:t>
            </a:r>
          </a:p>
        </p:txBody>
      </p:sp>
      <p:pic>
        <p:nvPicPr>
          <p:cNvPr id="7" name="Picture 6"/>
          <p:cNvPicPr>
            <a:picLocks noChangeAspect="1"/>
          </p:cNvPicPr>
          <p:nvPr/>
        </p:nvPicPr>
        <p:blipFill>
          <a:blip r:embed="rId2"/>
          <a:stretch>
            <a:fillRect/>
          </a:stretch>
        </p:blipFill>
        <p:spPr>
          <a:xfrm>
            <a:off x="8001000" y="6126165"/>
            <a:ext cx="2353138" cy="629465"/>
          </a:xfrm>
          <a:prstGeom prst="rect">
            <a:avLst/>
          </a:prstGeom>
        </p:spPr>
      </p:pic>
      <p:sp>
        <p:nvSpPr>
          <p:cNvPr id="3" name="TextBox 2"/>
          <p:cNvSpPr txBox="1"/>
          <p:nvPr/>
        </p:nvSpPr>
        <p:spPr>
          <a:xfrm>
            <a:off x="4343400" y="2676942"/>
            <a:ext cx="3810000" cy="2123658"/>
          </a:xfrm>
          <a:prstGeom prst="rect">
            <a:avLst/>
          </a:prstGeom>
          <a:solidFill>
            <a:schemeClr val="bg1"/>
          </a:solidFill>
          <a:ln w="38100">
            <a:solidFill>
              <a:schemeClr val="accent6">
                <a:lumMod val="75000"/>
              </a:schemeClr>
            </a:solidFill>
          </a:ln>
        </p:spPr>
        <p:txBody>
          <a:bodyPr wrap="square" rtlCol="0">
            <a:spAutoFit/>
          </a:bodyPr>
          <a:lstStyle/>
          <a:p>
            <a:pPr eaLnBrk="1" hangingPunct="1">
              <a:defRPr/>
            </a:pPr>
            <a:r>
              <a:rPr lang="en-US" sz="4400" dirty="0">
                <a:solidFill>
                  <a:prstClr val="black"/>
                </a:solidFill>
                <a:ea typeface="ＭＳ Ｐゴシック"/>
              </a:rPr>
              <a:t>Easy Steps: Just </a:t>
            </a:r>
            <a:r>
              <a:rPr lang="en-US" sz="4400">
                <a:solidFill>
                  <a:prstClr val="black"/>
                </a:solidFill>
                <a:ea typeface="ＭＳ Ｐゴシック"/>
              </a:rPr>
              <a:t>the Beginning!</a:t>
            </a:r>
            <a:endParaRPr lang="en-US" sz="4400" dirty="0">
              <a:solidFill>
                <a:prstClr val="black"/>
              </a:solidFill>
              <a:ea typeface="ＭＳ Ｐゴシック"/>
            </a:endParaRPr>
          </a:p>
        </p:txBody>
      </p:sp>
    </p:spTree>
    <p:extLst>
      <p:ext uri="{BB962C8B-B14F-4D97-AF65-F5344CB8AC3E}">
        <p14:creationId xmlns:p14="http://schemas.microsoft.com/office/powerpoint/2010/main" val="9234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in Time” Education</a:t>
            </a:r>
          </a:p>
        </p:txBody>
      </p:sp>
      <p:sp>
        <p:nvSpPr>
          <p:cNvPr id="3" name="TextBox 2"/>
          <p:cNvSpPr txBox="1"/>
          <p:nvPr/>
        </p:nvSpPr>
        <p:spPr>
          <a:xfrm>
            <a:off x="1752600" y="1828801"/>
            <a:ext cx="8763000" cy="4001095"/>
          </a:xfrm>
          <a:prstGeom prst="rect">
            <a:avLst/>
          </a:prstGeom>
          <a:noFill/>
        </p:spPr>
        <p:txBody>
          <a:bodyPr wrap="square" rtlCol="0">
            <a:spAutoFit/>
          </a:bodyPr>
          <a:lstStyle/>
          <a:p>
            <a:pPr marL="292100" indent="-292100" algn="l" eaLnBrk="1" hangingPunct="1">
              <a:spcBef>
                <a:spcPts val="0"/>
              </a:spcBef>
              <a:spcAft>
                <a:spcPts val="600"/>
              </a:spcAft>
              <a:buFont typeface="Wingdings" charset="2"/>
              <a:buChar char="§"/>
              <a:defRPr/>
            </a:pPr>
            <a:r>
              <a:rPr lang="en-US" sz="2800" dirty="0">
                <a:solidFill>
                  <a:prstClr val="black"/>
                </a:solidFill>
                <a:ea typeface="ＭＳ Ｐゴシック"/>
              </a:rPr>
              <a:t>Put into the hands of doctors, midwives and nurses key information</a:t>
            </a:r>
            <a:r>
              <a:rPr lang="mr-IN" sz="2800" dirty="0">
                <a:solidFill>
                  <a:prstClr val="black"/>
                </a:solidFill>
                <a:ea typeface="ＭＳ Ｐゴシック"/>
              </a:rPr>
              <a:t>…</a:t>
            </a:r>
            <a:r>
              <a:rPr lang="en-US" sz="2800" dirty="0">
                <a:solidFill>
                  <a:prstClr val="black"/>
                </a:solidFill>
                <a:ea typeface="ＭＳ Ｐゴシック"/>
              </a:rPr>
              <a:t> </a:t>
            </a:r>
            <a:r>
              <a:rPr lang="en-US" sz="2800" i="1" dirty="0">
                <a:solidFill>
                  <a:prstClr val="black"/>
                </a:solidFill>
                <a:ea typeface="ＭＳ Ｐゴシック"/>
              </a:rPr>
              <a:t>at the moment of its use  (Cart)</a:t>
            </a:r>
          </a:p>
          <a:p>
            <a:pPr marL="292100" indent="-292100" algn="l" eaLnBrk="1" hangingPunct="1">
              <a:spcBef>
                <a:spcPts val="0"/>
              </a:spcBef>
              <a:spcAft>
                <a:spcPts val="600"/>
              </a:spcAft>
              <a:buFont typeface="Wingdings" charset="2"/>
              <a:buChar char="§"/>
              <a:defRPr/>
            </a:pPr>
            <a:r>
              <a:rPr lang="en-US" sz="2800" dirty="0">
                <a:solidFill>
                  <a:prstClr val="black"/>
                </a:solidFill>
                <a:ea typeface="ＭＳ Ｐゴシック"/>
              </a:rPr>
              <a:t>Response Education</a:t>
            </a:r>
          </a:p>
          <a:p>
            <a:pPr marL="752475" lvl="1" indent="-295275" algn="l" eaLnBrk="1" hangingPunct="1">
              <a:spcBef>
                <a:spcPts val="0"/>
              </a:spcBef>
              <a:spcAft>
                <a:spcPts val="600"/>
              </a:spcAft>
              <a:buFont typeface="Wingdings" charset="2"/>
              <a:buChar char="§"/>
              <a:defRPr/>
            </a:pPr>
            <a:r>
              <a:rPr lang="en-US" sz="2800" dirty="0">
                <a:solidFill>
                  <a:prstClr val="black"/>
                </a:solidFill>
                <a:ea typeface="ＭＳ Ｐゴシック"/>
              </a:rPr>
              <a:t>Management Plan with checklist (reminders)</a:t>
            </a:r>
          </a:p>
          <a:p>
            <a:pPr marL="752475" lvl="1" indent="-295275" algn="l" eaLnBrk="1" hangingPunct="1">
              <a:spcBef>
                <a:spcPts val="0"/>
              </a:spcBef>
              <a:spcAft>
                <a:spcPts val="600"/>
              </a:spcAft>
              <a:buFont typeface="Wingdings" charset="2"/>
              <a:buChar char="§"/>
              <a:defRPr/>
            </a:pPr>
            <a:r>
              <a:rPr lang="en-US" sz="2800" dirty="0" err="1">
                <a:solidFill>
                  <a:prstClr val="black"/>
                </a:solidFill>
                <a:ea typeface="ＭＳ Ｐゴシック"/>
              </a:rPr>
              <a:t>Uterotonic</a:t>
            </a:r>
            <a:r>
              <a:rPr lang="en-US" sz="2800" dirty="0">
                <a:solidFill>
                  <a:prstClr val="black"/>
                </a:solidFill>
                <a:ea typeface="ＭＳ Ｐゴシック"/>
              </a:rPr>
              <a:t> Medication Guide: pros and cons</a:t>
            </a:r>
          </a:p>
          <a:p>
            <a:pPr marL="752475" lvl="1" indent="-295275" algn="l" eaLnBrk="1" hangingPunct="1">
              <a:spcBef>
                <a:spcPts val="0"/>
              </a:spcBef>
              <a:spcAft>
                <a:spcPts val="600"/>
              </a:spcAft>
              <a:buFont typeface="Wingdings" charset="2"/>
              <a:buChar char="§"/>
              <a:defRPr/>
            </a:pPr>
            <a:r>
              <a:rPr lang="en-US" sz="2800" dirty="0">
                <a:solidFill>
                  <a:prstClr val="black"/>
                </a:solidFill>
                <a:ea typeface="ＭＳ Ｐゴシック"/>
              </a:rPr>
              <a:t>How To Do: Steps to place an intrauterine balloon</a:t>
            </a:r>
          </a:p>
          <a:p>
            <a:pPr marL="752475" lvl="1" indent="-295275" algn="l" eaLnBrk="1" hangingPunct="1">
              <a:spcBef>
                <a:spcPts val="0"/>
              </a:spcBef>
              <a:spcAft>
                <a:spcPts val="600"/>
              </a:spcAft>
              <a:buFont typeface="Wingdings" charset="2"/>
              <a:buChar char="§"/>
              <a:defRPr/>
            </a:pPr>
            <a:r>
              <a:rPr lang="en-US" sz="2800" dirty="0">
                <a:solidFill>
                  <a:prstClr val="black"/>
                </a:solidFill>
                <a:ea typeface="ＭＳ Ｐゴシック"/>
              </a:rPr>
              <a:t>How To Do: B-Lynch Suture</a:t>
            </a:r>
          </a:p>
          <a:p>
            <a:pPr marL="752475" lvl="1" indent="-295275" algn="l" eaLnBrk="1" hangingPunct="1">
              <a:spcBef>
                <a:spcPts val="0"/>
              </a:spcBef>
              <a:spcAft>
                <a:spcPts val="600"/>
              </a:spcAft>
              <a:buFont typeface="Wingdings" charset="2"/>
              <a:buChar char="§"/>
              <a:defRPr/>
            </a:pPr>
            <a:r>
              <a:rPr lang="en-US" sz="2800" dirty="0">
                <a:solidFill>
                  <a:prstClr val="black"/>
                </a:solidFill>
                <a:ea typeface="ＭＳ Ｐゴシック"/>
              </a:rPr>
              <a:t>Blood Product Information</a:t>
            </a:r>
          </a:p>
        </p:txBody>
      </p:sp>
      <p:pic>
        <p:nvPicPr>
          <p:cNvPr id="6" name="Picture 5"/>
          <p:cNvPicPr>
            <a:picLocks noChangeAspect="1"/>
          </p:cNvPicPr>
          <p:nvPr/>
        </p:nvPicPr>
        <p:blipFill>
          <a:blip r:embed="rId3"/>
          <a:stretch>
            <a:fillRect/>
          </a:stretch>
        </p:blipFill>
        <p:spPr>
          <a:xfrm>
            <a:off x="1524000" y="-53180"/>
            <a:ext cx="1676400" cy="1676400"/>
          </a:xfrm>
          <a:prstGeom prst="rect">
            <a:avLst/>
          </a:prstGeom>
        </p:spPr>
      </p:pic>
      <p:pic>
        <p:nvPicPr>
          <p:cNvPr id="7" name="Picture 6"/>
          <p:cNvPicPr>
            <a:picLocks noChangeAspect="1"/>
          </p:cNvPicPr>
          <p:nvPr/>
        </p:nvPicPr>
        <p:blipFill>
          <a:blip r:embed="rId4"/>
          <a:stretch>
            <a:fillRect/>
          </a:stretch>
        </p:blipFill>
        <p:spPr>
          <a:xfrm>
            <a:off x="8001000" y="6126165"/>
            <a:ext cx="2353138" cy="629465"/>
          </a:xfrm>
          <a:prstGeom prst="rect">
            <a:avLst/>
          </a:prstGeom>
        </p:spPr>
      </p:pic>
    </p:spTree>
    <p:extLst>
      <p:ext uri="{BB962C8B-B14F-4D97-AF65-F5344CB8AC3E}">
        <p14:creationId xmlns:p14="http://schemas.microsoft.com/office/powerpoint/2010/main" val="2359476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5600" y="1330062"/>
            <a:ext cx="6781800" cy="5500975"/>
          </a:xfrm>
          <a:prstGeom prst="rect">
            <a:avLst/>
          </a:prstGeom>
        </p:spPr>
      </p:pic>
      <p:sp>
        <p:nvSpPr>
          <p:cNvPr id="3" name="TextBox 2"/>
          <p:cNvSpPr txBox="1"/>
          <p:nvPr/>
        </p:nvSpPr>
        <p:spPr>
          <a:xfrm>
            <a:off x="888609" y="499406"/>
            <a:ext cx="10255348" cy="1015663"/>
          </a:xfrm>
          <a:prstGeom prst="rect">
            <a:avLst/>
          </a:prstGeom>
          <a:noFill/>
        </p:spPr>
        <p:txBody>
          <a:bodyPr wrap="square" rtlCol="0">
            <a:spAutoFit/>
          </a:bodyPr>
          <a:lstStyle/>
          <a:p>
            <a:pPr eaLnBrk="1" fontAlgn="auto" hangingPunct="1">
              <a:spcBef>
                <a:spcPts val="0"/>
              </a:spcBef>
              <a:spcAft>
                <a:spcPts val="0"/>
              </a:spcAft>
            </a:pPr>
            <a:r>
              <a:rPr lang="en-US" sz="3000" dirty="0">
                <a:solidFill>
                  <a:srgbClr val="000000"/>
                </a:solidFill>
                <a:latin typeface="Arial"/>
                <a:ea typeface=""/>
              </a:rPr>
              <a:t>Reduction of Maternal Mortality is one of the </a:t>
            </a:r>
            <a:br>
              <a:rPr lang="en-US" sz="3000" dirty="0">
                <a:solidFill>
                  <a:srgbClr val="000000"/>
                </a:solidFill>
                <a:latin typeface="Arial"/>
                <a:ea typeface=""/>
              </a:rPr>
            </a:br>
            <a:r>
              <a:rPr lang="en-US" sz="3000" dirty="0">
                <a:solidFill>
                  <a:srgbClr val="000000"/>
                </a:solidFill>
                <a:latin typeface="Arial"/>
                <a:ea typeface=""/>
              </a:rPr>
              <a:t>Greatest Public Health Success Stories of the Last Century </a:t>
            </a:r>
          </a:p>
        </p:txBody>
      </p:sp>
      <p:sp>
        <p:nvSpPr>
          <p:cNvPr id="6" name="Slide Number Placeholder 3"/>
          <p:cNvSpPr txBox="1">
            <a:spLocks/>
          </p:cNvSpPr>
          <p:nvPr/>
        </p:nvSpPr>
        <p:spPr>
          <a:xfrm>
            <a:off x="9448811" y="6413484"/>
            <a:ext cx="1066801" cy="368337"/>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8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8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8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800" kern="1200">
                <a:solidFill>
                  <a:schemeClr val="tx1"/>
                </a:solidFill>
                <a:latin typeface="Arial" charset="0"/>
                <a:ea typeface="ＭＳ Ｐゴシック"/>
                <a:cs typeface="ＭＳ Ｐゴシック"/>
              </a:defRPr>
            </a:lvl5pPr>
            <a:lvl6pPr marL="2286000" algn="l" defTabSz="914400" rtl="0" eaLnBrk="1" latinLnBrk="0" hangingPunct="1">
              <a:defRPr sz="2800" kern="1200">
                <a:solidFill>
                  <a:schemeClr val="tx1"/>
                </a:solidFill>
                <a:latin typeface="Arial" charset="0"/>
                <a:ea typeface="ＭＳ Ｐゴシック"/>
                <a:cs typeface="ＭＳ Ｐゴシック"/>
              </a:defRPr>
            </a:lvl6pPr>
            <a:lvl7pPr marL="2743200" algn="l" defTabSz="914400" rtl="0" eaLnBrk="1" latinLnBrk="0" hangingPunct="1">
              <a:defRPr sz="2800" kern="1200">
                <a:solidFill>
                  <a:schemeClr val="tx1"/>
                </a:solidFill>
                <a:latin typeface="Arial" charset="0"/>
                <a:ea typeface="ＭＳ Ｐゴシック"/>
                <a:cs typeface="ＭＳ Ｐゴシック"/>
              </a:defRPr>
            </a:lvl7pPr>
            <a:lvl8pPr marL="3200400" algn="l" defTabSz="914400" rtl="0" eaLnBrk="1" latinLnBrk="0" hangingPunct="1">
              <a:defRPr sz="2800" kern="1200">
                <a:solidFill>
                  <a:schemeClr val="tx1"/>
                </a:solidFill>
                <a:latin typeface="Arial" charset="0"/>
                <a:ea typeface="ＭＳ Ｐゴシック"/>
                <a:cs typeface="ＭＳ Ｐゴシック"/>
              </a:defRPr>
            </a:lvl8pPr>
            <a:lvl9pPr marL="3657600" algn="l" defTabSz="914400" rtl="0" eaLnBrk="1" latinLnBrk="0" hangingPunct="1">
              <a:defRPr sz="2800" kern="1200">
                <a:solidFill>
                  <a:schemeClr val="tx1"/>
                </a:solidFill>
                <a:latin typeface="Arial" charset="0"/>
                <a:ea typeface="ＭＳ Ｐゴシック"/>
                <a:cs typeface="ＭＳ Ｐゴシック"/>
              </a:defRPr>
            </a:lvl9pPr>
          </a:lstStyle>
          <a:p>
            <a:pPr algn="r" eaLnBrk="1" hangingPunct="1"/>
            <a:endParaRPr lang="en-US" sz="1800" dirty="0">
              <a:solidFill>
                <a:srgbClr val="000000"/>
              </a:solidFill>
            </a:endParaRPr>
          </a:p>
        </p:txBody>
      </p:sp>
    </p:spTree>
    <p:extLst>
      <p:ext uri="{BB962C8B-B14F-4D97-AF65-F5344CB8AC3E}">
        <p14:creationId xmlns:p14="http://schemas.microsoft.com/office/powerpoint/2010/main" val="2829112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How to Quantify Blood Loss</a:t>
            </a:r>
          </a:p>
        </p:txBody>
      </p:sp>
      <p:sp>
        <p:nvSpPr>
          <p:cNvPr id="3" name="Content Placeholder 2"/>
          <p:cNvSpPr>
            <a:spLocks noGrp="1"/>
          </p:cNvSpPr>
          <p:nvPr>
            <p:ph idx="1"/>
          </p:nvPr>
        </p:nvSpPr>
        <p:spPr/>
        <p:txBody>
          <a:bodyPr>
            <a:normAutofit fontScale="92500" lnSpcReduction="10000"/>
          </a:bodyPr>
          <a:lstStyle/>
          <a:p>
            <a:pPr>
              <a:buClr>
                <a:schemeClr val="tx1"/>
              </a:buClr>
              <a:buFont typeface="Wingdings" charset="2"/>
              <a:buChar char="§"/>
            </a:pPr>
            <a:r>
              <a:rPr lang="en-US" dirty="0"/>
              <a:t>Don</a:t>
            </a:r>
            <a:r>
              <a:rPr lang="mr-IN" dirty="0"/>
              <a:t>’</a:t>
            </a:r>
            <a:r>
              <a:rPr lang="en-US" dirty="0"/>
              <a:t>t get stuck arguing about weighing every pad and every clot (some folks have mastered this!)</a:t>
            </a:r>
          </a:p>
          <a:p>
            <a:pPr>
              <a:buClr>
                <a:schemeClr val="tx1"/>
              </a:buClr>
              <a:buFont typeface="Wingdings" charset="2"/>
              <a:buChar char="§"/>
            </a:pPr>
            <a:r>
              <a:rPr lang="en-US" dirty="0"/>
              <a:t>Stick with the principles: Intentional and Cumulative</a:t>
            </a:r>
          </a:p>
          <a:p>
            <a:pPr lvl="1">
              <a:buClr>
                <a:schemeClr val="tx1"/>
              </a:buClr>
              <a:buFont typeface="Wingdings" charset="2"/>
              <a:buChar char="§"/>
            </a:pPr>
            <a:r>
              <a:rPr lang="en-US" dirty="0"/>
              <a:t>Under-buttock drapes and suction canisters</a:t>
            </a:r>
          </a:p>
          <a:p>
            <a:pPr lvl="1">
              <a:buClr>
                <a:schemeClr val="tx1"/>
              </a:buClr>
              <a:buFont typeface="Wingdings" charset="2"/>
              <a:buChar char="§"/>
            </a:pPr>
            <a:r>
              <a:rPr lang="en-US" dirty="0"/>
              <a:t>Train to look and estimate pads and clots</a:t>
            </a:r>
          </a:p>
          <a:p>
            <a:pPr lvl="1">
              <a:buClr>
                <a:schemeClr val="tx1"/>
              </a:buClr>
              <a:buFont typeface="Wingdings" charset="2"/>
              <a:buChar char="§"/>
            </a:pPr>
            <a:r>
              <a:rPr lang="en-US" dirty="0"/>
              <a:t>Keep running EBL (cumulative), especially for recovery/PP</a:t>
            </a:r>
          </a:p>
          <a:p>
            <a:pPr>
              <a:buClr>
                <a:schemeClr val="tx1"/>
              </a:buClr>
              <a:buFont typeface="Wingdings" charset="2"/>
              <a:buChar char="§"/>
            </a:pPr>
            <a:r>
              <a:rPr lang="en-US" dirty="0"/>
              <a:t>Cumulative Blood Loss is a key component to the plan</a:t>
            </a:r>
          </a:p>
        </p:txBody>
      </p:sp>
      <p:sp>
        <p:nvSpPr>
          <p:cNvPr id="4" name="Footer Placeholder 3"/>
          <p:cNvSpPr>
            <a:spLocks noGrp="1"/>
          </p:cNvSpPr>
          <p:nvPr>
            <p:ph type="ftr" sz="quarter" idx="11"/>
          </p:nvPr>
        </p:nvSpPr>
        <p:spPr>
          <a:xfrm>
            <a:off x="2749131" y="6356351"/>
            <a:ext cx="355852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4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eaLnBrk="1" hangingPunct="1">
              <a:defRPr/>
            </a:pPr>
            <a:r>
              <a:rPr lang="en-US">
                <a:solidFill>
                  <a:prstClr val="black">
                    <a:tint val="75000"/>
                  </a:prstClr>
                </a:solidFill>
                <a:latin typeface="Calibri"/>
              </a:rPr>
              <a:t>California Partnership for Maternal Safety</a:t>
            </a:r>
            <a:endParaRPr lang="en-US" sz="1400" dirty="0">
              <a:solidFill>
                <a:prstClr val="black">
                  <a:tint val="75000"/>
                </a:prstClr>
              </a:solidFill>
              <a:latin typeface="Calibri"/>
              <a:ea typeface="ＭＳ Ｐゴシック"/>
            </a:endParaRPr>
          </a:p>
        </p:txBody>
      </p:sp>
      <p:pic>
        <p:nvPicPr>
          <p:cNvPr id="5" name="Picture 4"/>
          <p:cNvPicPr>
            <a:picLocks noChangeAspect="1"/>
          </p:cNvPicPr>
          <p:nvPr/>
        </p:nvPicPr>
        <p:blipFill>
          <a:blip r:embed="rId2"/>
          <a:stretch>
            <a:fillRect/>
          </a:stretch>
        </p:blipFill>
        <p:spPr>
          <a:xfrm>
            <a:off x="1492405" y="7939"/>
            <a:ext cx="1676400" cy="1676400"/>
          </a:xfrm>
          <a:prstGeom prst="rect">
            <a:avLst/>
          </a:prstGeom>
        </p:spPr>
      </p:pic>
      <p:pic>
        <p:nvPicPr>
          <p:cNvPr id="6" name="Picture 5"/>
          <p:cNvPicPr>
            <a:picLocks noChangeAspect="1"/>
          </p:cNvPicPr>
          <p:nvPr/>
        </p:nvPicPr>
        <p:blipFill>
          <a:blip r:embed="rId3"/>
          <a:stretch>
            <a:fillRect/>
          </a:stretch>
        </p:blipFill>
        <p:spPr>
          <a:xfrm>
            <a:off x="8001000" y="6126165"/>
            <a:ext cx="2353138" cy="629465"/>
          </a:xfrm>
          <a:prstGeom prst="rect">
            <a:avLst/>
          </a:prstGeom>
        </p:spPr>
      </p:pic>
    </p:spTree>
    <p:extLst>
      <p:ext uri="{BB962C8B-B14F-4D97-AF65-F5344CB8AC3E}">
        <p14:creationId xmlns:p14="http://schemas.microsoft.com/office/powerpoint/2010/main" val="1770982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325562"/>
          </a:xfrm>
        </p:spPr>
        <p:txBody>
          <a:bodyPr>
            <a:normAutofit fontScale="90000"/>
          </a:bodyPr>
          <a:lstStyle/>
          <a:p>
            <a:r>
              <a:rPr lang="en-US" dirty="0"/>
              <a:t>OB Hemorrhage</a:t>
            </a:r>
            <a:br>
              <a:rPr lang="en-US" dirty="0"/>
            </a:br>
            <a:r>
              <a:rPr lang="en-US" u="sng" dirty="0"/>
              <a:t>Response</a:t>
            </a:r>
          </a:p>
        </p:txBody>
      </p:sp>
      <p:sp>
        <p:nvSpPr>
          <p:cNvPr id="3" name="Content Placeholder 2"/>
          <p:cNvSpPr>
            <a:spLocks noGrp="1"/>
          </p:cNvSpPr>
          <p:nvPr>
            <p:ph idx="1"/>
          </p:nvPr>
        </p:nvSpPr>
        <p:spPr>
          <a:xfrm>
            <a:off x="1981200" y="1774205"/>
            <a:ext cx="8229600" cy="4297363"/>
          </a:xfrm>
        </p:spPr>
        <p:txBody>
          <a:bodyPr/>
          <a:lstStyle/>
          <a:p>
            <a:pPr marL="466725" indent="-455613">
              <a:buClr>
                <a:schemeClr val="tx1"/>
              </a:buClr>
              <a:buFont typeface="Wingdings" charset="2"/>
              <a:buChar char="q"/>
            </a:pPr>
            <a:r>
              <a:rPr lang="en-US" dirty="0"/>
              <a:t>Obstetric hemorrhage emergency management plan  </a:t>
            </a:r>
          </a:p>
          <a:p>
            <a:pPr lvl="1">
              <a:buClr>
                <a:schemeClr val="accent6">
                  <a:lumMod val="75000"/>
                </a:schemeClr>
              </a:buClr>
              <a:buFont typeface="Wingdings" charset="2"/>
              <a:buChar char="§"/>
            </a:pPr>
            <a:r>
              <a:rPr lang="en-US" dirty="0"/>
              <a:t>Unit-standard, </a:t>
            </a:r>
          </a:p>
          <a:p>
            <a:pPr lvl="1">
              <a:buClr>
                <a:schemeClr val="accent6">
                  <a:lumMod val="75000"/>
                </a:schemeClr>
              </a:buClr>
              <a:buFont typeface="Wingdings" charset="2"/>
              <a:buChar char="§"/>
            </a:pPr>
            <a:r>
              <a:rPr lang="en-US" dirty="0"/>
              <a:t>Includes Evaluation steps</a:t>
            </a:r>
          </a:p>
          <a:p>
            <a:pPr lvl="1">
              <a:buClr>
                <a:schemeClr val="accent6">
                  <a:lumMod val="75000"/>
                </a:schemeClr>
              </a:buClr>
              <a:buFont typeface="Wingdings" charset="2"/>
              <a:buChar char="§"/>
            </a:pPr>
            <a:r>
              <a:rPr lang="en-US" dirty="0"/>
              <a:t>Stage-based (dependent on QBL)</a:t>
            </a:r>
          </a:p>
          <a:p>
            <a:pPr lvl="1">
              <a:buClr>
                <a:schemeClr val="accent6">
                  <a:lumMod val="75000"/>
                </a:schemeClr>
              </a:buClr>
              <a:buFont typeface="Wingdings" charset="2"/>
              <a:buChar char="§"/>
            </a:pPr>
            <a:r>
              <a:rPr lang="en-US" dirty="0"/>
              <a:t>With checklists</a:t>
            </a:r>
          </a:p>
          <a:p>
            <a:pPr marL="466725" indent="-466725">
              <a:buClr>
                <a:schemeClr val="tx1"/>
              </a:buClr>
              <a:buFont typeface="Wingdings" charset="2"/>
              <a:buChar char="q"/>
            </a:pPr>
            <a:r>
              <a:rPr lang="en-US" dirty="0"/>
              <a:t>Support program for patients, families, and staff for all significant hemorrhages</a:t>
            </a:r>
          </a:p>
        </p:txBody>
      </p:sp>
      <p:sp>
        <p:nvSpPr>
          <p:cNvPr id="4" name="Footer Placeholder 3"/>
          <p:cNvSpPr>
            <a:spLocks noGrp="1"/>
          </p:cNvSpPr>
          <p:nvPr>
            <p:ph type="ftr" sz="quarter" idx="11"/>
          </p:nvPr>
        </p:nvSpPr>
        <p:spPr>
          <a:xfrm>
            <a:off x="2749131" y="6356351"/>
            <a:ext cx="355852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4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eaLnBrk="1" hangingPunct="1">
              <a:defRPr/>
            </a:pPr>
            <a:r>
              <a:rPr lang="en-US">
                <a:solidFill>
                  <a:prstClr val="black">
                    <a:tint val="75000"/>
                  </a:prstClr>
                </a:solidFill>
                <a:latin typeface="Calibri"/>
              </a:rPr>
              <a:t>California Partnership for Maternal Safety</a:t>
            </a:r>
            <a:endParaRPr lang="en-US" sz="1400" dirty="0">
              <a:solidFill>
                <a:prstClr val="black">
                  <a:tint val="75000"/>
                </a:prstClr>
              </a:solidFill>
              <a:latin typeface="Calibri"/>
              <a:ea typeface="ＭＳ Ｐゴシック"/>
            </a:endParaRPr>
          </a:p>
        </p:txBody>
      </p:sp>
      <p:sp>
        <p:nvSpPr>
          <p:cNvPr id="5" name="Oval 4"/>
          <p:cNvSpPr/>
          <p:nvPr/>
        </p:nvSpPr>
        <p:spPr>
          <a:xfrm>
            <a:off x="1632419" y="181700"/>
            <a:ext cx="2640713" cy="1154316"/>
          </a:xfrm>
          <a:prstGeom prst="ellipse">
            <a:avLst/>
          </a:prstGeom>
          <a:solidFill>
            <a:schemeClr val="bg1"/>
          </a:solidFill>
          <a:ln>
            <a:solidFill>
              <a:schemeClr val="accent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defRPr/>
            </a:pPr>
            <a:r>
              <a:rPr lang="en-US" sz="2400" dirty="0">
                <a:solidFill>
                  <a:srgbClr val="31859C"/>
                </a:solidFill>
                <a:latin typeface="Calibri"/>
              </a:rPr>
              <a:t>Every hemorrhage</a:t>
            </a:r>
          </a:p>
        </p:txBody>
      </p:sp>
      <p:sp>
        <p:nvSpPr>
          <p:cNvPr id="6" name="Slide Number Placeholder 3"/>
          <p:cNvSpPr txBox="1">
            <a:spLocks/>
          </p:cNvSpPr>
          <p:nvPr/>
        </p:nvSpPr>
        <p:spPr>
          <a:xfrm>
            <a:off x="9372600" y="6324601"/>
            <a:ext cx="1066801" cy="368337"/>
          </a:xfrm>
          <a:prstGeom prst="rect">
            <a:avLst/>
          </a:prstGeom>
        </p:spPr>
        <p:txBody>
          <a:bodyPr/>
          <a:lstStyle/>
          <a:p>
            <a:pPr algn="r" eaLnBrk="1" hangingPunct="1">
              <a:defRPr/>
            </a:pPr>
            <a:fld id="{A6A7DFC8-CC87-1C45-AE2C-C06DE0F5DDBD}" type="slidenum">
              <a:rPr lang="en-US" sz="2000">
                <a:solidFill>
                  <a:prstClr val="black"/>
                </a:solidFill>
                <a:ea typeface="ＭＳ Ｐゴシック"/>
                <a:cs typeface="ＭＳ Ｐゴシック"/>
              </a:rPr>
              <a:pPr algn="r" eaLnBrk="1" hangingPunct="1">
                <a:defRPr/>
              </a:pPr>
              <a:t>21</a:t>
            </a:fld>
            <a:endParaRPr lang="en-US" sz="2000" dirty="0">
              <a:solidFill>
                <a:prstClr val="black"/>
              </a:solidFill>
              <a:ea typeface="ＭＳ Ｐゴシック"/>
              <a:cs typeface="ＭＳ Ｐゴシック"/>
            </a:endParaRPr>
          </a:p>
        </p:txBody>
      </p:sp>
      <p:pic>
        <p:nvPicPr>
          <p:cNvPr id="7" name="Picture 6"/>
          <p:cNvPicPr>
            <a:picLocks noChangeAspect="1"/>
          </p:cNvPicPr>
          <p:nvPr/>
        </p:nvPicPr>
        <p:blipFill>
          <a:blip r:embed="rId2"/>
          <a:stretch>
            <a:fillRect/>
          </a:stretch>
        </p:blipFill>
        <p:spPr>
          <a:xfrm>
            <a:off x="8001000" y="6126165"/>
            <a:ext cx="2353138" cy="629465"/>
          </a:xfrm>
          <a:prstGeom prst="rect">
            <a:avLst/>
          </a:prstGeom>
        </p:spPr>
      </p:pic>
    </p:spTree>
    <p:extLst>
      <p:ext uri="{BB962C8B-B14F-4D97-AF65-F5344CB8AC3E}">
        <p14:creationId xmlns:p14="http://schemas.microsoft.com/office/powerpoint/2010/main" val="1622839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24" y="76200"/>
            <a:ext cx="8009076" cy="762000"/>
          </a:xfrm>
        </p:spPr>
        <p:txBody>
          <a:bodyPr/>
          <a:lstStyle/>
          <a:p>
            <a:r>
              <a:rPr lang="en-US" dirty="0"/>
              <a:t>Stage-Based Approach to PPH</a:t>
            </a:r>
          </a:p>
        </p:txBody>
      </p:sp>
      <p:graphicFrame>
        <p:nvGraphicFramePr>
          <p:cNvPr id="4" name="Content Placeholder 3"/>
          <p:cNvGraphicFramePr>
            <a:graphicFrameLocks noGrp="1"/>
          </p:cNvGraphicFramePr>
          <p:nvPr>
            <p:ph idx="1"/>
            <p:extLst/>
          </p:nvPr>
        </p:nvGraphicFramePr>
        <p:xfrm>
          <a:off x="2057400" y="966960"/>
          <a:ext cx="8229600" cy="5643000"/>
        </p:xfrm>
        <a:graphic>
          <a:graphicData uri="http://schemas.openxmlformats.org/drawingml/2006/table">
            <a:tbl>
              <a:tblPr firstRow="1" bandRow="1">
                <a:tableStyleId>{2D5ABB26-0587-4C30-8999-92F81FD0307C}</a:tableStyleId>
              </a:tblPr>
              <a:tblGrid>
                <a:gridCol w="1752600">
                  <a:extLst>
                    <a:ext uri="{9D8B030D-6E8A-4147-A177-3AD203B41FA5}">
                      <a16:colId xmlns:a16="http://schemas.microsoft.com/office/drawing/2014/main" xmlns="" val="20000"/>
                    </a:ext>
                  </a:extLst>
                </a:gridCol>
                <a:gridCol w="6477000">
                  <a:extLst>
                    <a:ext uri="{9D8B030D-6E8A-4147-A177-3AD203B41FA5}">
                      <a16:colId xmlns:a16="http://schemas.microsoft.com/office/drawing/2014/main" xmlns="" val="20001"/>
                    </a:ext>
                  </a:extLst>
                </a:gridCol>
              </a:tblGrid>
              <a:tr h="842400">
                <a:tc>
                  <a:txBody>
                    <a:bodyPr/>
                    <a:lstStyle/>
                    <a:p>
                      <a:pPr algn="ctr"/>
                      <a:r>
                        <a:rPr lang="en-US" sz="2700" b="1" dirty="0">
                          <a:solidFill>
                            <a:schemeClr val="tx1"/>
                          </a:solidFill>
                        </a:rPr>
                        <a:t>Stage 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2700" dirty="0">
                          <a:solidFill>
                            <a:schemeClr val="tx1"/>
                          </a:solidFill>
                        </a:rPr>
                        <a:t>   All Births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1221480">
                <a:tc>
                  <a:txBody>
                    <a:bodyPr/>
                    <a:lstStyle/>
                    <a:p>
                      <a:pPr algn="ctr"/>
                      <a:r>
                        <a:rPr lang="en-US" sz="2700" b="1" dirty="0">
                          <a:solidFill>
                            <a:schemeClr val="tx1"/>
                          </a:solidFill>
                        </a:rPr>
                        <a:t>Stage 1</a:t>
                      </a:r>
                    </a:p>
                    <a:p>
                      <a:pPr algn="ctr"/>
                      <a:endParaRPr lang="en-US" sz="27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65000"/>
                      </a:srgb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700" dirty="0">
                          <a:solidFill>
                            <a:schemeClr val="tx1"/>
                          </a:solidFill>
                        </a:rPr>
                        <a:t>&gt;500 mL VD or &gt;1000 mL CD</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700" dirty="0">
                          <a:solidFill>
                            <a:schemeClr val="tx1"/>
                          </a:solidFill>
                        </a:rPr>
                        <a:t>Brisk </a:t>
                      </a:r>
                      <a:r>
                        <a:rPr lang="en-US" sz="2700" b="1" dirty="0">
                          <a:solidFill>
                            <a:schemeClr val="tx1"/>
                          </a:solidFill>
                        </a:rPr>
                        <a:t>bleeding</a:t>
                      </a:r>
                      <a:r>
                        <a:rPr lang="en-US" sz="2700" dirty="0">
                          <a:solidFill>
                            <a:schemeClr val="tx1"/>
                          </a:solidFill>
                        </a:rPr>
                        <a:t>, large gush, large clots, boggy uterus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65000"/>
                      </a:srgbClr>
                    </a:solidFill>
                  </a:tcPr>
                </a:tc>
                <a:extLst>
                  <a:ext uri="{0D108BD9-81ED-4DB2-BD59-A6C34878D82A}">
                    <a16:rowId xmlns:a16="http://schemas.microsoft.com/office/drawing/2014/main" xmlns="" val="10001"/>
                  </a:ext>
                </a:extLst>
              </a:tr>
              <a:tr h="1221480">
                <a:tc>
                  <a:txBody>
                    <a:bodyPr/>
                    <a:lstStyle/>
                    <a:p>
                      <a:pPr algn="ctr"/>
                      <a:r>
                        <a:rPr lang="en-US" sz="2700" b="1" dirty="0">
                          <a:solidFill>
                            <a:schemeClr val="tx1"/>
                          </a:solidFill>
                        </a:rPr>
                        <a:t>Stage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alpha val="76000"/>
                      </a:srgb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700" dirty="0">
                          <a:solidFill>
                            <a:schemeClr val="tx1"/>
                          </a:solidFill>
                        </a:rPr>
                        <a:t>Continued </a:t>
                      </a:r>
                      <a:r>
                        <a:rPr lang="en-US" sz="2700" b="1" dirty="0">
                          <a:solidFill>
                            <a:schemeClr val="tx1"/>
                          </a:solidFill>
                        </a:rPr>
                        <a:t>bleeding</a:t>
                      </a:r>
                      <a:r>
                        <a:rPr lang="en-US" sz="2700" dirty="0">
                          <a:solidFill>
                            <a:schemeClr val="tx1"/>
                          </a:solidFill>
                        </a:rPr>
                        <a:t>, VS instability</a:t>
                      </a:r>
                      <a:r>
                        <a:rPr lang="en-US" sz="2700" baseline="0" dirty="0">
                          <a:solidFill>
                            <a:schemeClr val="tx1"/>
                          </a:solidFill>
                        </a:rPr>
                        <a:t> or symptomatic (mental status can be telling)</a:t>
                      </a:r>
                      <a:endParaRPr lang="en-US" sz="2700" dirty="0">
                        <a:solidFill>
                          <a:schemeClr val="tx1"/>
                        </a:solidFill>
                      </a:endParaRPr>
                    </a:p>
                    <a:p>
                      <a:pPr marL="287338"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700" b="1" u="none" dirty="0">
                          <a:solidFill>
                            <a:schemeClr val="tx1"/>
                          </a:solidFill>
                        </a:rPr>
                        <a:t>AND</a:t>
                      </a:r>
                      <a:r>
                        <a:rPr lang="en-US" sz="2700" dirty="0">
                          <a:solidFill>
                            <a:schemeClr val="tx1"/>
                          </a:solidFill>
                        </a:rPr>
                        <a:t> &lt;1500 mL cumulative blood loss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alpha val="76000"/>
                      </a:srgbClr>
                    </a:solidFill>
                  </a:tcPr>
                </a:tc>
                <a:extLst>
                  <a:ext uri="{0D108BD9-81ED-4DB2-BD59-A6C34878D82A}">
                    <a16:rowId xmlns:a16="http://schemas.microsoft.com/office/drawing/2014/main" xmlns="" val="10002"/>
                  </a:ext>
                </a:extLst>
              </a:tr>
              <a:tr h="1221480">
                <a:tc>
                  <a:txBody>
                    <a:bodyPr/>
                    <a:lstStyle/>
                    <a:p>
                      <a:pPr algn="ctr"/>
                      <a:r>
                        <a:rPr lang="en-US" sz="2700" b="1" dirty="0">
                          <a:solidFill>
                            <a:schemeClr val="tx1"/>
                          </a:solidFill>
                        </a:rPr>
                        <a:t>Stage</a:t>
                      </a:r>
                      <a:r>
                        <a:rPr lang="en-US" sz="2700" b="1" baseline="0" dirty="0">
                          <a:solidFill>
                            <a:schemeClr val="tx1"/>
                          </a:solidFill>
                        </a:rPr>
                        <a:t> 3</a:t>
                      </a:r>
                      <a:endParaRPr lang="en-US" sz="27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85000"/>
                      </a:srgbClr>
                    </a:solidFill>
                  </a:tcPr>
                </a:tc>
                <a:tc>
                  <a:txBody>
                    <a:bodyPr/>
                    <a:lstStyle/>
                    <a:p>
                      <a:pPr marL="285750" indent="-285750">
                        <a:buFont typeface="Arial" pitchFamily="34" charset="0"/>
                        <a:buChar char="•"/>
                      </a:pPr>
                      <a:r>
                        <a:rPr lang="en-US" sz="2700" dirty="0">
                          <a:solidFill>
                            <a:schemeClr val="tx1"/>
                          </a:solidFill>
                        </a:rPr>
                        <a:t>Cumulative QBL&gt; 1500 mL with </a:t>
                      </a:r>
                      <a:r>
                        <a:rPr lang="en-US" sz="2700" b="1" dirty="0">
                          <a:solidFill>
                            <a:schemeClr val="tx1"/>
                          </a:solidFill>
                        </a:rPr>
                        <a:t>bleeding</a:t>
                      </a:r>
                    </a:p>
                    <a:p>
                      <a:pPr marL="285750" indent="-285750">
                        <a:buFont typeface="Arial" pitchFamily="34" charset="0"/>
                        <a:buChar char="•"/>
                      </a:pPr>
                      <a:r>
                        <a:rPr lang="en-US" sz="2700" dirty="0">
                          <a:solidFill>
                            <a:schemeClr val="tx1"/>
                          </a:solidFill>
                        </a:rPr>
                        <a:t>≥ 2 units PRBCs given</a:t>
                      </a:r>
                    </a:p>
                    <a:p>
                      <a:pPr marL="285750" indent="-285750">
                        <a:buFont typeface="Arial" pitchFamily="34" charset="0"/>
                        <a:buChar char="•"/>
                      </a:pPr>
                      <a:r>
                        <a:rPr lang="en-US" sz="2700" dirty="0">
                          <a:solidFill>
                            <a:schemeClr val="tx1"/>
                          </a:solidFill>
                        </a:rPr>
                        <a:t>Coagulopathy</a:t>
                      </a:r>
                      <a:r>
                        <a:rPr lang="en-US" sz="2700" baseline="0" dirty="0">
                          <a:solidFill>
                            <a:schemeClr val="tx1"/>
                          </a:solidFill>
                        </a:rPr>
                        <a:t> suspected</a:t>
                      </a:r>
                      <a:endParaRPr lang="en-US" sz="2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85000"/>
                      </a:srgb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80904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HemorrhageProtocol_TableChart_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600200" y="31023"/>
            <a:ext cx="4368815" cy="7195803"/>
          </a:xfrm>
        </p:spPr>
      </p:pic>
      <p:sp>
        <p:nvSpPr>
          <p:cNvPr id="6" name="Rectangle 8"/>
          <p:cNvSpPr>
            <a:spLocks noGrp="1" noChangeArrowheads="1"/>
          </p:cNvSpPr>
          <p:nvPr>
            <p:ph type="title" idx="4294967295"/>
          </p:nvPr>
        </p:nvSpPr>
        <p:spPr>
          <a:xfrm>
            <a:off x="6460680" y="3351916"/>
            <a:ext cx="3505200" cy="1295400"/>
          </a:xfrm>
        </p:spPr>
        <p:txBody>
          <a:bodyPr>
            <a:noAutofit/>
          </a:bodyPr>
          <a:lstStyle/>
          <a:p>
            <a:pPr eaLnBrk="1" hangingPunct="1"/>
            <a:r>
              <a:rPr lang="en-US" sz="2800" dirty="0">
                <a:latin typeface="Arial" charset="0"/>
                <a:ea typeface="ＭＳ Ｐゴシック" charset="0"/>
              </a:rPr>
              <a:t>Tools are adapted for each hospital's resources</a:t>
            </a:r>
          </a:p>
        </p:txBody>
      </p:sp>
      <p:grpSp>
        <p:nvGrpSpPr>
          <p:cNvPr id="11" name="Group 4"/>
          <p:cNvGrpSpPr>
            <a:grpSpLocks/>
          </p:cNvGrpSpPr>
          <p:nvPr/>
        </p:nvGrpSpPr>
        <p:grpSpPr bwMode="auto">
          <a:xfrm>
            <a:off x="6864454" y="4953001"/>
            <a:ext cx="2607733" cy="973667"/>
            <a:chOff x="4320" y="3687"/>
            <a:chExt cx="1392" cy="576"/>
          </a:xfrm>
        </p:grpSpPr>
        <p:grpSp>
          <p:nvGrpSpPr>
            <p:cNvPr id="13" name="Group 5"/>
            <p:cNvGrpSpPr>
              <a:grpSpLocks/>
            </p:cNvGrpSpPr>
            <p:nvPr/>
          </p:nvGrpSpPr>
          <p:grpSpPr bwMode="auto">
            <a:xfrm>
              <a:off x="4320" y="3692"/>
              <a:ext cx="672" cy="577"/>
              <a:chOff x="3072" y="3408"/>
              <a:chExt cx="912" cy="768"/>
            </a:xfrm>
          </p:grpSpPr>
          <p:sp>
            <p:nvSpPr>
              <p:cNvPr id="17" name="WordArt 6"/>
              <p:cNvSpPr>
                <a:spLocks noChangeArrowheads="1" noChangeShapeType="1" noTextEdit="1"/>
              </p:cNvSpPr>
              <p:nvPr/>
            </p:nvSpPr>
            <p:spPr bwMode="auto">
              <a:xfrm>
                <a:off x="3216" y="3648"/>
                <a:ext cx="660" cy="270"/>
              </a:xfrm>
              <a:prstGeom prst="rect">
                <a:avLst/>
              </a:prstGeom>
            </p:spPr>
            <p:txBody>
              <a:bodyPr wrap="none" fromWordArt="1">
                <a:prstTxWarp prst="textPlain">
                  <a:avLst>
                    <a:gd name="adj" fmla="val 50000"/>
                  </a:avLst>
                </a:prstTxWarp>
              </a:bodyPr>
              <a:lstStyle/>
              <a:p>
                <a:pPr eaLnBrk="1" hangingPunct="1">
                  <a:defRPr/>
                </a:pPr>
                <a:r>
                  <a:rPr lang="en-US" sz="2800" kern="10" dirty="0">
                    <a:ln w="9525">
                      <a:solidFill>
                        <a:srgbClr val="000000"/>
                      </a:solidFill>
                      <a:round/>
                      <a:headEnd/>
                      <a:tailEnd/>
                    </a:ln>
                    <a:solidFill>
                      <a:srgbClr val="FFFF00"/>
                    </a:solidFill>
                    <a:latin typeface="Arial Black"/>
                    <a:ea typeface="Arial Black"/>
                    <a:cs typeface="Arial Black"/>
                  </a:rPr>
                  <a:t>Denial</a:t>
                </a:r>
              </a:p>
            </p:txBody>
          </p:sp>
          <p:sp>
            <p:nvSpPr>
              <p:cNvPr id="18" name="AutoShape 7"/>
              <p:cNvSpPr>
                <a:spLocks noChangeArrowheads="1"/>
              </p:cNvSpPr>
              <p:nvPr/>
            </p:nvSpPr>
            <p:spPr bwMode="auto">
              <a:xfrm>
                <a:off x="3072" y="3408"/>
                <a:ext cx="912" cy="7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50 h 21600"/>
                  <a:gd name="T26" fmla="*/ 18426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2" y="16988"/>
                    </a:moveTo>
                    <a:cubicBezTo>
                      <a:pt x="19430" y="15270"/>
                      <a:pt x="20250" y="13073"/>
                      <a:pt x="20250" y="10800"/>
                    </a:cubicBezTo>
                    <a:cubicBezTo>
                      <a:pt x="20250" y="5580"/>
                      <a:pt x="16019" y="1350"/>
                      <a:pt x="10800" y="1350"/>
                    </a:cubicBezTo>
                    <a:cubicBezTo>
                      <a:pt x="8526" y="1349"/>
                      <a:pt x="6329" y="2169"/>
                      <a:pt x="4611" y="3657"/>
                    </a:cubicBezTo>
                    <a:close/>
                    <a:moveTo>
                      <a:pt x="3657" y="4611"/>
                    </a:moveTo>
                    <a:cubicBezTo>
                      <a:pt x="2169" y="6329"/>
                      <a:pt x="1350" y="8526"/>
                      <a:pt x="1350" y="10799"/>
                    </a:cubicBezTo>
                    <a:cubicBezTo>
                      <a:pt x="1350" y="16019"/>
                      <a:pt x="5580" y="20250"/>
                      <a:pt x="10800" y="20250"/>
                    </a:cubicBezTo>
                    <a:cubicBezTo>
                      <a:pt x="13073" y="20250"/>
                      <a:pt x="15270" y="19430"/>
                      <a:pt x="16988" y="17942"/>
                    </a:cubicBezTo>
                    <a:close/>
                  </a:path>
                </a:pathLst>
              </a:custGeom>
              <a:solidFill>
                <a:srgbClr val="FF0000"/>
              </a:solidFill>
              <a:ln w="9525">
                <a:solidFill>
                  <a:schemeClr val="tx1"/>
                </a:solidFill>
                <a:miter lim="800000"/>
                <a:headEnd/>
                <a:tailEnd/>
              </a:ln>
            </p:spPr>
            <p:txBody>
              <a:bodyPr wrap="none" anchor="ctr"/>
              <a:lstStyle/>
              <a:p>
                <a:pPr algn="l" eaLnBrk="1" hangingPunct="1">
                  <a:defRPr/>
                </a:pPr>
                <a:endParaRPr lang="en-US" sz="2800">
                  <a:solidFill>
                    <a:srgbClr val="000000"/>
                  </a:solidFill>
                  <a:ea typeface="ＭＳ Ｐゴシック"/>
                </a:endParaRPr>
              </a:p>
            </p:txBody>
          </p:sp>
        </p:grpSp>
        <p:grpSp>
          <p:nvGrpSpPr>
            <p:cNvPr id="14" name="Group 8"/>
            <p:cNvGrpSpPr>
              <a:grpSpLocks/>
            </p:cNvGrpSpPr>
            <p:nvPr/>
          </p:nvGrpSpPr>
          <p:grpSpPr bwMode="auto">
            <a:xfrm>
              <a:off x="5040" y="3700"/>
              <a:ext cx="672" cy="567"/>
              <a:chOff x="4032" y="3408"/>
              <a:chExt cx="912" cy="768"/>
            </a:xfrm>
          </p:grpSpPr>
          <p:sp>
            <p:nvSpPr>
              <p:cNvPr id="15" name="WordArt 9"/>
              <p:cNvSpPr>
                <a:spLocks noChangeArrowheads="1" noChangeShapeType="1" noTextEdit="1"/>
              </p:cNvSpPr>
              <p:nvPr/>
            </p:nvSpPr>
            <p:spPr bwMode="auto">
              <a:xfrm>
                <a:off x="4176" y="3648"/>
                <a:ext cx="660" cy="336"/>
              </a:xfrm>
              <a:prstGeom prst="rect">
                <a:avLst/>
              </a:prstGeom>
            </p:spPr>
            <p:txBody>
              <a:bodyPr wrap="none" fromWordArt="1">
                <a:prstTxWarp prst="textPlain">
                  <a:avLst>
                    <a:gd name="adj" fmla="val 50000"/>
                  </a:avLst>
                </a:prstTxWarp>
              </a:bodyPr>
              <a:lstStyle/>
              <a:p>
                <a:pPr eaLnBrk="1" hangingPunct="1">
                  <a:defRPr/>
                </a:pPr>
                <a:r>
                  <a:rPr lang="en-US" sz="2800" kern="10">
                    <a:ln w="9525">
                      <a:solidFill>
                        <a:srgbClr val="000000"/>
                      </a:solidFill>
                      <a:round/>
                      <a:headEnd/>
                      <a:tailEnd/>
                    </a:ln>
                    <a:solidFill>
                      <a:srgbClr val="FFFF00"/>
                    </a:solidFill>
                    <a:latin typeface="Arial Black"/>
                    <a:ea typeface="Arial Black"/>
                    <a:cs typeface="Arial Black"/>
                  </a:rPr>
                  <a:t>Delay</a:t>
                </a:r>
              </a:p>
            </p:txBody>
          </p:sp>
          <p:sp>
            <p:nvSpPr>
              <p:cNvPr id="16" name="AutoShape 10"/>
              <p:cNvSpPr>
                <a:spLocks noChangeArrowheads="1"/>
              </p:cNvSpPr>
              <p:nvPr/>
            </p:nvSpPr>
            <p:spPr bwMode="auto">
              <a:xfrm>
                <a:off x="4032" y="3408"/>
                <a:ext cx="912" cy="7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50 h 21600"/>
                  <a:gd name="T26" fmla="*/ 18426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2" y="16988"/>
                    </a:moveTo>
                    <a:cubicBezTo>
                      <a:pt x="19430" y="15270"/>
                      <a:pt x="20250" y="13073"/>
                      <a:pt x="20250" y="10800"/>
                    </a:cubicBezTo>
                    <a:cubicBezTo>
                      <a:pt x="20250" y="5580"/>
                      <a:pt x="16019" y="1350"/>
                      <a:pt x="10800" y="1350"/>
                    </a:cubicBezTo>
                    <a:cubicBezTo>
                      <a:pt x="8526" y="1349"/>
                      <a:pt x="6329" y="2169"/>
                      <a:pt x="4611" y="3657"/>
                    </a:cubicBezTo>
                    <a:close/>
                    <a:moveTo>
                      <a:pt x="3657" y="4611"/>
                    </a:moveTo>
                    <a:cubicBezTo>
                      <a:pt x="2169" y="6329"/>
                      <a:pt x="1350" y="8526"/>
                      <a:pt x="1350" y="10799"/>
                    </a:cubicBezTo>
                    <a:cubicBezTo>
                      <a:pt x="1350" y="16019"/>
                      <a:pt x="5580" y="20250"/>
                      <a:pt x="10800" y="20250"/>
                    </a:cubicBezTo>
                    <a:cubicBezTo>
                      <a:pt x="13073" y="20250"/>
                      <a:pt x="15270" y="19430"/>
                      <a:pt x="16988" y="17942"/>
                    </a:cubicBezTo>
                    <a:close/>
                  </a:path>
                </a:pathLst>
              </a:custGeom>
              <a:solidFill>
                <a:srgbClr val="FF0000"/>
              </a:solidFill>
              <a:ln w="9525">
                <a:solidFill>
                  <a:schemeClr val="tx1"/>
                </a:solidFill>
                <a:miter lim="800000"/>
                <a:headEnd/>
                <a:tailEnd/>
              </a:ln>
            </p:spPr>
            <p:txBody>
              <a:bodyPr wrap="none" anchor="ctr"/>
              <a:lstStyle/>
              <a:p>
                <a:pPr algn="l" eaLnBrk="1" hangingPunct="1">
                  <a:defRPr/>
                </a:pPr>
                <a:endParaRPr lang="en-US" sz="2800">
                  <a:solidFill>
                    <a:srgbClr val="000000"/>
                  </a:solidFill>
                  <a:ea typeface="ＭＳ Ｐゴシック"/>
                </a:endParaRPr>
              </a:p>
            </p:txBody>
          </p:sp>
        </p:grpSp>
      </p:grpSp>
      <p:sp>
        <p:nvSpPr>
          <p:cNvPr id="2" name="Rectangle 1"/>
          <p:cNvSpPr/>
          <p:nvPr/>
        </p:nvSpPr>
        <p:spPr>
          <a:xfrm>
            <a:off x="6781801" y="6136339"/>
            <a:ext cx="3030447" cy="523220"/>
          </a:xfrm>
          <a:prstGeom prst="rect">
            <a:avLst/>
          </a:prstGeom>
        </p:spPr>
        <p:txBody>
          <a:bodyPr wrap="none">
            <a:spAutoFit/>
          </a:bodyPr>
          <a:lstStyle/>
          <a:p>
            <a:pPr algn="l" eaLnBrk="1" hangingPunct="1">
              <a:defRPr/>
            </a:pPr>
            <a:r>
              <a:rPr lang="en-US" sz="2800" dirty="0">
                <a:solidFill>
                  <a:prstClr val="black"/>
                </a:solidFill>
                <a:ea typeface="ＭＳ Ｐゴシック" charset="0"/>
                <a:hlinkClick r:id="rId3"/>
              </a:rPr>
              <a:t>www.CMQCC.org</a:t>
            </a:r>
            <a:endParaRPr lang="en-US" sz="2800" dirty="0">
              <a:solidFill>
                <a:prstClr val="black"/>
              </a:solidFill>
              <a:ea typeface="ＭＳ Ｐゴシック"/>
            </a:endParaRPr>
          </a:p>
        </p:txBody>
      </p:sp>
      <p:sp>
        <p:nvSpPr>
          <p:cNvPr id="20" name="Rectangle 8"/>
          <p:cNvSpPr>
            <a:spLocks noGrp="1" noChangeArrowheads="1"/>
          </p:cNvSpPr>
          <p:nvPr>
            <p:ph type="title" idx="4294967295"/>
          </p:nvPr>
        </p:nvSpPr>
        <p:spPr>
          <a:xfrm>
            <a:off x="6469198" y="664305"/>
            <a:ext cx="3505200" cy="1295400"/>
          </a:xfrm>
        </p:spPr>
        <p:txBody>
          <a:bodyPr>
            <a:noAutofit/>
          </a:bodyPr>
          <a:lstStyle/>
          <a:p>
            <a:pPr eaLnBrk="1" hangingPunct="1"/>
            <a:r>
              <a:rPr lang="en-US">
                <a:latin typeface="Arial" charset="0"/>
                <a:ea typeface="ＭＳ Ｐゴシック" charset="0"/>
              </a:rPr>
              <a:t>Example Hemorrhage </a:t>
            </a:r>
            <a:r>
              <a:rPr lang="en-US" dirty="0">
                <a:latin typeface="Arial" charset="0"/>
                <a:ea typeface="ＭＳ Ｐゴシック" charset="0"/>
              </a:rPr>
              <a:t>Emergency Response Plan</a:t>
            </a:r>
          </a:p>
        </p:txBody>
      </p:sp>
    </p:spTree>
    <p:extLst>
      <p:ext uri="{BB962C8B-B14F-4D97-AF65-F5344CB8AC3E}">
        <p14:creationId xmlns:p14="http://schemas.microsoft.com/office/powerpoint/2010/main" val="3679068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4572000" cy="4419600"/>
          </a:xfrm>
        </p:spPr>
        <p:txBody>
          <a:bodyPr/>
          <a:lstStyle/>
          <a:p>
            <a:pPr algn="ctr"/>
            <a:r>
              <a:rPr lang="en-US" sz="3200" dirty="0"/>
              <a:t>Reduction in Severe Maternal Morbidity From HEM</a:t>
            </a:r>
            <a:br>
              <a:rPr lang="en-US" sz="3200" dirty="0"/>
            </a:br>
            <a:r>
              <a:rPr lang="en-US" sz="3200" dirty="0"/>
              <a:t>With a Large (99) Hospital Quality Collaborative</a:t>
            </a:r>
            <a:br>
              <a:rPr lang="en-US" sz="3200" dirty="0"/>
            </a:br>
            <a:r>
              <a:rPr lang="en-US" sz="2800" dirty="0"/>
              <a:t>(&gt;300,000 patients)</a:t>
            </a:r>
          </a:p>
        </p:txBody>
      </p:sp>
      <p:pic>
        <p:nvPicPr>
          <p:cNvPr id="5" name="Picture 4"/>
          <p:cNvPicPr>
            <a:picLocks noChangeAspect="1"/>
          </p:cNvPicPr>
          <p:nvPr/>
        </p:nvPicPr>
        <p:blipFill>
          <a:blip r:embed="rId2"/>
          <a:stretch>
            <a:fillRect/>
          </a:stretch>
        </p:blipFill>
        <p:spPr>
          <a:xfrm>
            <a:off x="4131592" y="567813"/>
            <a:ext cx="8053481" cy="6290187"/>
          </a:xfrm>
          <a:prstGeom prst="rect">
            <a:avLst/>
          </a:prstGeom>
        </p:spPr>
      </p:pic>
    </p:spTree>
    <p:extLst>
      <p:ext uri="{BB962C8B-B14F-4D97-AF65-F5344CB8AC3E}">
        <p14:creationId xmlns:p14="http://schemas.microsoft.com/office/powerpoint/2010/main" val="2845654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809FEB-B3C6-B64C-9233-B1CFFCEDE9AA}"/>
              </a:ext>
            </a:extLst>
          </p:cNvPr>
          <p:cNvSpPr>
            <a:spLocks noGrp="1"/>
          </p:cNvSpPr>
          <p:nvPr>
            <p:ph type="title"/>
          </p:nvPr>
        </p:nvSpPr>
        <p:spPr>
          <a:xfrm>
            <a:off x="990600" y="381000"/>
            <a:ext cx="10363200" cy="914400"/>
          </a:xfrm>
        </p:spPr>
        <p:txBody>
          <a:bodyPr/>
          <a:lstStyle/>
          <a:p>
            <a:r>
              <a:rPr lang="en-US" dirty="0"/>
              <a:t>Preeclampsia </a:t>
            </a:r>
          </a:p>
        </p:txBody>
      </p:sp>
      <p:sp>
        <p:nvSpPr>
          <p:cNvPr id="3" name="Content Placeholder 2">
            <a:extLst>
              <a:ext uri="{FF2B5EF4-FFF2-40B4-BE49-F238E27FC236}">
                <a16:creationId xmlns:a16="http://schemas.microsoft.com/office/drawing/2014/main" xmlns="" id="{01C469BD-1A49-7741-BE62-2A154E17B312}"/>
              </a:ext>
            </a:extLst>
          </p:cNvPr>
          <p:cNvSpPr>
            <a:spLocks noGrp="1"/>
          </p:cNvSpPr>
          <p:nvPr>
            <p:ph idx="1"/>
          </p:nvPr>
        </p:nvSpPr>
        <p:spPr>
          <a:xfrm>
            <a:off x="685800" y="1219200"/>
            <a:ext cx="10972800" cy="5257800"/>
          </a:xfrm>
        </p:spPr>
        <p:txBody>
          <a:bodyPr>
            <a:normAutofit fontScale="55000" lnSpcReduction="20000"/>
          </a:bodyPr>
          <a:lstStyle/>
          <a:p>
            <a:pPr>
              <a:lnSpc>
                <a:spcPct val="120000"/>
              </a:lnSpc>
              <a:spcBef>
                <a:spcPts val="600"/>
              </a:spcBef>
            </a:pPr>
            <a:r>
              <a:rPr lang="en-US" sz="5100" dirty="0"/>
              <a:t>Toolkits and Safety Bundles</a:t>
            </a:r>
          </a:p>
          <a:p>
            <a:pPr lvl="1">
              <a:lnSpc>
                <a:spcPct val="120000"/>
              </a:lnSpc>
              <a:spcBef>
                <a:spcPts val="600"/>
              </a:spcBef>
            </a:pPr>
            <a:r>
              <a:rPr lang="en-US" sz="4400" dirty="0"/>
              <a:t>CMQCC Preeclampsia Toolkit: 2014</a:t>
            </a:r>
          </a:p>
          <a:p>
            <a:pPr lvl="1">
              <a:lnSpc>
                <a:spcPct val="120000"/>
              </a:lnSpc>
              <a:spcBef>
                <a:spcPts val="600"/>
              </a:spcBef>
            </a:pPr>
            <a:r>
              <a:rPr lang="en-US" sz="4400" dirty="0"/>
              <a:t>Council on Patient Safety in Women’s Health Safety Bundle: 2017</a:t>
            </a:r>
          </a:p>
          <a:p>
            <a:pPr>
              <a:lnSpc>
                <a:spcPct val="120000"/>
              </a:lnSpc>
              <a:spcBef>
                <a:spcPts val="600"/>
              </a:spcBef>
            </a:pPr>
            <a:r>
              <a:rPr lang="en-US" sz="5100" dirty="0"/>
              <a:t>Early treatment of severe HTN decreases SMM and eclampsia </a:t>
            </a:r>
            <a:br>
              <a:rPr lang="en-US" sz="5100" dirty="0"/>
            </a:br>
            <a:r>
              <a:rPr lang="en-US" sz="5100" dirty="0"/>
              <a:t>(Shields, </a:t>
            </a:r>
            <a:r>
              <a:rPr lang="en-US" sz="5100" i="1" dirty="0"/>
              <a:t>AJOG </a:t>
            </a:r>
            <a:r>
              <a:rPr lang="en-US" sz="5100" dirty="0"/>
              <a:t>2017</a:t>
            </a:r>
            <a:r>
              <a:rPr lang="en-US" sz="5100" i="1" dirty="0"/>
              <a:t>)</a:t>
            </a:r>
          </a:p>
          <a:p>
            <a:pPr lvl="1">
              <a:lnSpc>
                <a:spcPct val="120000"/>
              </a:lnSpc>
              <a:spcBef>
                <a:spcPts val="600"/>
              </a:spcBef>
            </a:pPr>
            <a:r>
              <a:rPr lang="en-US" sz="4400" dirty="0"/>
              <a:t>Adoption of CMQCC toolkit at 23 hospitals</a:t>
            </a:r>
          </a:p>
          <a:p>
            <a:pPr lvl="2">
              <a:lnSpc>
                <a:spcPct val="120000"/>
              </a:lnSpc>
              <a:spcBef>
                <a:spcPts val="600"/>
              </a:spcBef>
            </a:pPr>
            <a:r>
              <a:rPr lang="en-US" sz="4400" dirty="0"/>
              <a:t>Focused on early recognition and treatment, MgS04, PP follow up</a:t>
            </a:r>
          </a:p>
          <a:p>
            <a:pPr lvl="1">
              <a:lnSpc>
                <a:spcPct val="120000"/>
              </a:lnSpc>
              <a:spcBef>
                <a:spcPts val="600"/>
              </a:spcBef>
            </a:pPr>
            <a:r>
              <a:rPr lang="en-US" sz="4400" dirty="0"/>
              <a:t>Eclampsia decreased by 43%, SMM decreased by 29%</a:t>
            </a:r>
          </a:p>
          <a:p>
            <a:pPr lvl="1">
              <a:lnSpc>
                <a:spcPct val="120000"/>
              </a:lnSpc>
              <a:spcBef>
                <a:spcPts val="600"/>
              </a:spcBef>
            </a:pPr>
            <a:r>
              <a:rPr lang="en-US" sz="4400" dirty="0"/>
              <a:t>Intensive monitoring of HTN treatment metrics necessary to cause change (in practice and outcome)</a:t>
            </a:r>
          </a:p>
          <a:p>
            <a:pPr lvl="2">
              <a:lnSpc>
                <a:spcPct val="120000"/>
              </a:lnSpc>
              <a:spcBef>
                <a:spcPts val="600"/>
              </a:spcBef>
            </a:pPr>
            <a:r>
              <a:rPr lang="en-US" sz="4400" b="1" dirty="0"/>
              <a:t>Successful QI requires monitoring, clear metrics</a:t>
            </a:r>
          </a:p>
          <a:p>
            <a:pPr>
              <a:lnSpc>
                <a:spcPct val="120000"/>
              </a:lnSpc>
              <a:spcBef>
                <a:spcPts val="600"/>
              </a:spcBef>
            </a:pPr>
            <a:endParaRPr lang="en-US" sz="5100" dirty="0"/>
          </a:p>
          <a:p>
            <a:pPr lvl="1">
              <a:lnSpc>
                <a:spcPct val="120000"/>
              </a:lnSpc>
              <a:spcBef>
                <a:spcPts val="600"/>
              </a:spcBef>
            </a:pPr>
            <a:endParaRPr lang="en-US" dirty="0"/>
          </a:p>
          <a:p>
            <a:pPr>
              <a:lnSpc>
                <a:spcPct val="120000"/>
              </a:lnSpc>
              <a:spcBef>
                <a:spcPts val="600"/>
              </a:spcBef>
            </a:pPr>
            <a:endParaRPr lang="en-US" dirty="0"/>
          </a:p>
          <a:p>
            <a:pPr>
              <a:lnSpc>
                <a:spcPct val="120000"/>
              </a:lnSpc>
              <a:spcBef>
                <a:spcPts val="600"/>
              </a:spcBef>
            </a:pPr>
            <a:endParaRPr lang="en-US" dirty="0"/>
          </a:p>
        </p:txBody>
      </p:sp>
    </p:spTree>
    <p:extLst>
      <p:ext uri="{BB962C8B-B14F-4D97-AF65-F5344CB8AC3E}">
        <p14:creationId xmlns:p14="http://schemas.microsoft.com/office/powerpoint/2010/main" val="3436053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a:xfrm>
            <a:off x="2362200" y="685800"/>
            <a:ext cx="7391400" cy="1049337"/>
          </a:xfrm>
        </p:spPr>
        <p:txBody>
          <a:bodyPr/>
          <a:lstStyle/>
          <a:p>
            <a:pPr eaLnBrk="1" hangingPunct="1"/>
            <a:r>
              <a:rPr lang="en-US" altLang="en-US" sz="3200" dirty="0">
                <a:ea typeface="ＭＳ Ｐゴシック" charset="-128"/>
              </a:rPr>
              <a:t>CA-PAMR Final Cause of Death Among Preeclampsia Cases, (n=25) </a:t>
            </a:r>
          </a:p>
        </p:txBody>
      </p:sp>
      <p:graphicFrame>
        <p:nvGraphicFramePr>
          <p:cNvPr id="6" name="Table Placeholder 3"/>
          <p:cNvGraphicFramePr>
            <a:graphicFrameLocks noGrp="1"/>
          </p:cNvGraphicFramePr>
          <p:nvPr>
            <p:ph type="tbl" idx="1"/>
          </p:nvPr>
        </p:nvGraphicFramePr>
        <p:xfrm>
          <a:off x="1905000" y="1930401"/>
          <a:ext cx="8229600" cy="4496435"/>
        </p:xfrm>
        <a:graphic>
          <a:graphicData uri="http://schemas.openxmlformats.org/drawingml/2006/table">
            <a:tbl>
              <a:tblPr/>
              <a:tblGrid>
                <a:gridCol w="32004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4857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Final Cause of Death</a:t>
                      </a:r>
                      <a:endParaRPr kumimoji="0" lang="en-US" altLang="en-US" sz="2800" b="1"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D092A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Calibri" charset="0"/>
                          <a:ea typeface="ＭＳ Ｐゴシック" charset="-128"/>
                        </a:rPr>
                        <a:t>Number</a:t>
                      </a:r>
                      <a:endParaRPr kumimoji="0" lang="en-US" altLang="en-US" sz="2800" b="1" i="0" u="none" strike="noStrike" cap="none" normalizeH="0" baseline="0" dirty="0">
                        <a:ln>
                          <a:noFill/>
                        </a:ln>
                        <a:solidFill>
                          <a:srgbClr val="000000"/>
                        </a:solidFill>
                        <a:effectLst/>
                        <a:latin typeface="Calibri" charset="0"/>
                        <a:ea typeface="MS Mincho" charset="-128"/>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D092A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Calibri" charset="0"/>
                          <a:ea typeface="ＭＳ Ｐゴシック" charset="-128"/>
                        </a:rPr>
                        <a:t>%</a:t>
                      </a:r>
                      <a:endParaRPr kumimoji="0" lang="en-US" altLang="en-US" sz="2800" b="1" i="0" u="none" strike="noStrike" cap="none" normalizeH="0" baseline="0">
                        <a:ln>
                          <a:noFill/>
                        </a:ln>
                        <a:solidFill>
                          <a:srgbClr val="000000"/>
                        </a:solidFill>
                        <a:effectLst/>
                        <a:latin typeface="Calibri" charset="0"/>
                        <a:ea typeface="MS Mincho" charset="-128"/>
                      </a:endParaRPr>
                    </a:p>
                  </a:txBody>
                  <a:tcPr marL="68580" marR="68580" marT="0" marB="0" anchor="b"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D092A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Rate/100,000</a:t>
                      </a:r>
                      <a:endParaRPr kumimoji="0" lang="en-US" altLang="en-US" sz="2800" b="1" i="0" u="none" strike="noStrike" cap="none" normalizeH="0" baseline="0">
                        <a:ln>
                          <a:noFill/>
                        </a:ln>
                        <a:solidFill>
                          <a:srgbClr val="000000"/>
                        </a:solidFill>
                        <a:effectLst/>
                        <a:latin typeface="Calibri" charset="0"/>
                        <a:ea typeface="MS Mincho"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D092A7"/>
                    </a:solidFill>
                  </a:tcPr>
                </a:tc>
                <a:extLst>
                  <a:ext uri="{0D108BD9-81ED-4DB2-BD59-A6C34878D82A}">
                    <a16:rowId xmlns:a16="http://schemas.microsoft.com/office/drawing/2014/main" xmlns="" val="10000"/>
                  </a:ext>
                </a:extLst>
              </a:tr>
              <a:tr h="1701800">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Stroke</a:t>
                      </a:r>
                      <a:endParaRPr kumimoji="0" lang="en-US" altLang="en-US" sz="2800" b="0" i="0" u="none" strike="noStrike" cap="none" normalizeH="0" baseline="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000000"/>
                          </a:solidFill>
                          <a:effectLst/>
                          <a:latin typeface="Calibri" charset="0"/>
                          <a:ea typeface="ＭＳ Ｐゴシック" charset="-128"/>
                        </a:rPr>
                        <a:t>     Hemorrhagic</a:t>
                      </a:r>
                      <a:endParaRPr kumimoji="0" lang="en-US" altLang="en-US" sz="2800" b="0" i="1" u="none" strike="noStrike" cap="none" normalizeH="0" baseline="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000000"/>
                          </a:solidFill>
                          <a:effectLst/>
                          <a:latin typeface="Calibri" charset="0"/>
                          <a:ea typeface="ＭＳ Ｐゴシック" charset="-128"/>
                        </a:rPr>
                        <a:t>     Thrombotic</a:t>
                      </a:r>
                      <a:endParaRPr kumimoji="0" lang="en-US" altLang="en-US" sz="2800" b="0" i="1"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16</a:t>
                      </a:r>
                      <a:endParaRPr kumimoji="0" lang="en-US" altLang="en-US" sz="2800" b="0" i="0" u="none" strike="noStrike" cap="none" normalizeH="0" baseline="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000000"/>
                          </a:solidFill>
                          <a:effectLst/>
                          <a:latin typeface="Calibri" charset="0"/>
                          <a:ea typeface="ＭＳ Ｐゴシック" charset="-128"/>
                        </a:rPr>
                        <a:t>    14</a:t>
                      </a:r>
                      <a:endParaRPr kumimoji="0" lang="en-US" altLang="en-US" sz="2800" b="0" i="1" u="none" strike="noStrike" cap="none" normalizeH="0" baseline="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000000"/>
                          </a:solidFill>
                          <a:effectLst/>
                          <a:latin typeface="Calibri" charset="0"/>
                          <a:ea typeface="ＭＳ Ｐゴシック" charset="-128"/>
                        </a:rPr>
                        <a:t>      2</a:t>
                      </a:r>
                      <a:endParaRPr kumimoji="0" lang="en-US" altLang="en-US" sz="2800" b="0" i="1"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64.0%</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     (</a:t>
                      </a:r>
                      <a:r>
                        <a:rPr kumimoji="0" lang="en-US" altLang="en-US" sz="2400" b="0" i="1" u="none" strike="noStrike" cap="none" normalizeH="0" baseline="0">
                          <a:ln>
                            <a:noFill/>
                          </a:ln>
                          <a:solidFill>
                            <a:srgbClr val="000000"/>
                          </a:solidFill>
                          <a:effectLst/>
                          <a:latin typeface="Calibri" charset="0"/>
                          <a:ea typeface="ＭＳ Ｐゴシック" charset="-128"/>
                        </a:rPr>
                        <a:t>87.5%)</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000000"/>
                          </a:solidFill>
                          <a:effectLst/>
                          <a:latin typeface="Calibri" charset="0"/>
                          <a:ea typeface="ＭＳ Ｐゴシック" charset="-128"/>
                        </a:rPr>
                        <a:t>     (12.5%)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a:ln>
                          <a:noFill/>
                        </a:ln>
                        <a:solidFill>
                          <a:srgbClr val="000000"/>
                        </a:solidFill>
                        <a:effectLst/>
                        <a:latin typeface="Calibri" charset="0"/>
                        <a:ea typeface="MS Mincho" charset="-128"/>
                      </a:endParaRPr>
                    </a:p>
                  </a:txBody>
                  <a:tcPr marL="68580" marR="68580" marT="0" marB="0" anchor="b"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1.0</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xmlns="" val="10001"/>
                  </a:ext>
                </a:extLst>
              </a:tr>
              <a:tr h="4857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Hepatic (liver) Failure</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4</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16.0%</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b" horzOverflow="overflow">
                    <a:lnL>
                      <a:noFill/>
                    </a:lnL>
                    <a:lnR>
                      <a:noFill/>
                    </a:lnR>
                    <a:lnT>
                      <a:noFill/>
                    </a:lnT>
                    <a:lnB>
                      <a:noFill/>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.25</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2"/>
                  </a:ext>
                </a:extLst>
              </a:tr>
              <a:tr h="4857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Cardiac Failure</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8.0%</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b" horzOverflow="overflow">
                    <a:lnL>
                      <a:noFill/>
                    </a:lnL>
                    <a:lnR>
                      <a:noFill/>
                    </a:lnR>
                    <a:lnT>
                      <a:noFill/>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 </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xmlns="" val="10003"/>
                  </a:ext>
                </a:extLst>
              </a:tr>
              <a:tr h="4857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Hemorrhage/DIC</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4.0%</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b" horzOverflow="overflow">
                    <a:lnL>
                      <a:noFill/>
                    </a:lnL>
                    <a:lnR>
                      <a:noFill/>
                    </a:lnR>
                    <a:lnT>
                      <a:noFill/>
                    </a:lnT>
                    <a:lnB>
                      <a:noFill/>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 </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4"/>
                  </a:ext>
                </a:extLst>
              </a:tr>
              <a:tr h="4857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Multi-organ failure</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4.0%</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b" horzOverflow="overflow">
                    <a:lnL>
                      <a:noFill/>
                    </a:lnL>
                    <a:lnR>
                      <a:noFill/>
                    </a:lnR>
                    <a:lnT>
                      <a:noFill/>
                    </a:lnT>
                    <a:lnB>
                      <a:noFill/>
                    </a:lnB>
                    <a:lnTlToBr>
                      <a:noFill/>
                    </a:lnTlToBr>
                    <a:lnBlToTr>
                      <a:noFill/>
                    </a:lnBlToTr>
                    <a:solidFill>
                      <a:srgbClr val="E7E7E7"/>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 </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xmlns="" val="10005"/>
                  </a:ext>
                </a:extLst>
              </a:tr>
              <a:tr h="36512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ARDS</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4.0%</a:t>
                      </a:r>
                      <a:endParaRPr kumimoji="0" lang="en-US" altLang="en-US" sz="2800" b="0" i="0" u="none" strike="noStrike" cap="none" normalizeH="0" baseline="0">
                        <a:ln>
                          <a:noFill/>
                        </a:ln>
                        <a:solidFill>
                          <a:srgbClr val="000000"/>
                        </a:solidFill>
                        <a:effectLst/>
                        <a:latin typeface="Calibri" charset="0"/>
                        <a:ea typeface="MS Mincho" charset="-128"/>
                      </a:endParaRPr>
                    </a:p>
                  </a:txBody>
                  <a:tcPr marL="68580" marR="68580" marT="0" marB="0" anchor="b"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charset="0"/>
                          <a:ea typeface="ＭＳ Ｐゴシック" charset="-128"/>
                        </a:rPr>
                        <a:t> </a:t>
                      </a:r>
                      <a:endParaRPr kumimoji="0" lang="en-US" altLang="en-US" sz="2800" b="0" i="0" u="none" strike="noStrike" cap="none" normalizeH="0" baseline="0" dirty="0">
                        <a:ln>
                          <a:noFill/>
                        </a:ln>
                        <a:solidFill>
                          <a:srgbClr val="000000"/>
                        </a:solidFill>
                        <a:effectLst/>
                        <a:latin typeface="Calibri" charset="0"/>
                        <a:ea typeface="MS Mincho" charset="-128"/>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bl>
          </a:graphicData>
        </a:graphic>
      </p:graphicFrame>
      <p:sp>
        <p:nvSpPr>
          <p:cNvPr id="5" name="Donut 4"/>
          <p:cNvSpPr>
            <a:spLocks/>
          </p:cNvSpPr>
          <p:nvPr/>
        </p:nvSpPr>
        <p:spPr bwMode="auto">
          <a:xfrm>
            <a:off x="6248400" y="2667000"/>
            <a:ext cx="1371600" cy="419100"/>
          </a:xfrm>
          <a:custGeom>
            <a:avLst/>
            <a:gdLst>
              <a:gd name="T0" fmla="*/ 0 w 1524000"/>
              <a:gd name="T1" fmla="*/ 209550 h 457200"/>
              <a:gd name="T2" fmla="*/ 685800 w 1524000"/>
              <a:gd name="T3" fmla="*/ 0 h 457200"/>
              <a:gd name="T4" fmla="*/ 1371600 w 1524000"/>
              <a:gd name="T5" fmla="*/ 209550 h 457200"/>
              <a:gd name="T6" fmla="*/ 685800 w 1524000"/>
              <a:gd name="T7" fmla="*/ 419100 h 457200"/>
              <a:gd name="T8" fmla="*/ 0 w 1524000"/>
              <a:gd name="T9" fmla="*/ 209550 h 457200"/>
              <a:gd name="T10" fmla="*/ 8308 w 1524000"/>
              <a:gd name="T11" fmla="*/ 209550 h 457200"/>
              <a:gd name="T12" fmla="*/ 685800 w 1524000"/>
              <a:gd name="T13" fmla="*/ 410638 h 457200"/>
              <a:gd name="T14" fmla="*/ 1363292 w 1524000"/>
              <a:gd name="T15" fmla="*/ 209550 h 457200"/>
              <a:gd name="T16" fmla="*/ 685800 w 1524000"/>
              <a:gd name="T17" fmla="*/ 8462 h 457200"/>
              <a:gd name="T18" fmla="*/ 8308 w 1524000"/>
              <a:gd name="T19" fmla="*/ 209550 h 45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4000"/>
              <a:gd name="T31" fmla="*/ 0 h 457200"/>
              <a:gd name="T32" fmla="*/ 1524000 w 1524000"/>
              <a:gd name="T33" fmla="*/ 457200 h 457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4000" h="457200">
                <a:moveTo>
                  <a:pt x="0" y="228600"/>
                </a:moveTo>
                <a:cubicBezTo>
                  <a:pt x="0" y="102348"/>
                  <a:pt x="341159" y="0"/>
                  <a:pt x="762000" y="0"/>
                </a:cubicBezTo>
                <a:cubicBezTo>
                  <a:pt x="1182841" y="0"/>
                  <a:pt x="1524000" y="102348"/>
                  <a:pt x="1524000" y="228600"/>
                </a:cubicBezTo>
                <a:cubicBezTo>
                  <a:pt x="1524000" y="354852"/>
                  <a:pt x="1182841" y="457200"/>
                  <a:pt x="762000" y="457200"/>
                </a:cubicBezTo>
                <a:cubicBezTo>
                  <a:pt x="341159" y="457200"/>
                  <a:pt x="0" y="354852"/>
                  <a:pt x="0" y="228600"/>
                </a:cubicBezTo>
                <a:close/>
                <a:moveTo>
                  <a:pt x="9231" y="228600"/>
                </a:moveTo>
                <a:cubicBezTo>
                  <a:pt x="9231" y="349754"/>
                  <a:pt x="346257" y="447969"/>
                  <a:pt x="762000" y="447969"/>
                </a:cubicBezTo>
                <a:cubicBezTo>
                  <a:pt x="1177743" y="447969"/>
                  <a:pt x="1514769" y="349754"/>
                  <a:pt x="1514769" y="228600"/>
                </a:cubicBezTo>
                <a:cubicBezTo>
                  <a:pt x="1514769" y="107446"/>
                  <a:pt x="1177743" y="9231"/>
                  <a:pt x="762000" y="9231"/>
                </a:cubicBezTo>
                <a:cubicBezTo>
                  <a:pt x="346257" y="9231"/>
                  <a:pt x="9231" y="107446"/>
                  <a:pt x="9231" y="228600"/>
                </a:cubicBezTo>
                <a:close/>
              </a:path>
            </a:pathLst>
          </a:custGeom>
          <a:solidFill>
            <a:srgbClr val="FF0000"/>
          </a:solidFill>
          <a:ln w="28575">
            <a:solidFill>
              <a:srgbClr val="FF0000"/>
            </a:solidFill>
            <a:round/>
            <a:headEnd/>
            <a:tailEnd/>
          </a:ln>
          <a:effectLst>
            <a:outerShdw blurRad="40000" dist="23000" dir="5400000" rotWithShape="0">
              <a:srgbClr val="000000">
                <a:alpha val="34998"/>
              </a:srgbClr>
            </a:outerShdw>
          </a:effectLst>
        </p:spPr>
        <p:txBody>
          <a:bodyPr anchor="ctr"/>
          <a:lstStyle/>
          <a:p>
            <a:pPr>
              <a:defRPr/>
            </a:pPr>
            <a:r>
              <a:rPr lang="en-US" dirty="0">
                <a:solidFill>
                  <a:srgbClr val="000000"/>
                </a:solidFill>
                <a:ea typeface="ＭＳ Ｐゴシック" charset="0"/>
                <a:cs typeface="ＭＳ Ｐゴシック" charset="0"/>
              </a:rPr>
              <a:t>  </a:t>
            </a:r>
          </a:p>
        </p:txBody>
      </p:sp>
    </p:spTree>
    <p:extLst>
      <p:ext uri="{BB962C8B-B14F-4D97-AF65-F5344CB8AC3E}">
        <p14:creationId xmlns:p14="http://schemas.microsoft.com/office/powerpoint/2010/main" val="4044823673"/>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50975"/>
          <a:ext cx="8229600" cy="4629150"/>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78422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Measure</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Pregnancy Baseline (mm Hg)</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Pre-stroke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 (mm Hg)</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492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Mean systolic BP</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110.9 </a:t>
                      </a:r>
                      <a:r>
                        <a:rPr kumimoji="0" lang="en-US" altLang="en-US" sz="1800" b="0" i="0" u="sng"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10.7 (n=25)</a:t>
                      </a:r>
                      <a:endParaRPr kumimoji="0" lang="en-US" altLang="en-US" sz="1800" b="0" i="0" u="sng" strike="noStrike" cap="none" normalizeH="0" baseline="0">
                        <a:ln>
                          <a:noFill/>
                        </a:ln>
                        <a:solidFill>
                          <a:srgbClr val="000000"/>
                        </a:solidFill>
                        <a:effectLst/>
                        <a:latin typeface="Arial" charset="0"/>
                        <a:ea typeface="ＭＳ Ｐゴシック" charset="-128"/>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175.4 </a:t>
                      </a:r>
                      <a:r>
                        <a:rPr kumimoji="0" lang="en-US" altLang="en-US" sz="1800" b="0" i="0" u="sng"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9.7 (n=24)</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extLst>
                  <a:ext uri="{0D108BD9-81ED-4DB2-BD59-A6C34878D82A}">
                    <a16:rowId xmlns:a16="http://schemas.microsoft.com/office/drawing/2014/main" xmlns="" val="10001"/>
                  </a:ext>
                </a:extLst>
              </a:tr>
              <a:tr h="5492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Systolic BP range</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90-136</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159-198</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extLst>
                  <a:ext uri="{0D108BD9-81ED-4DB2-BD59-A6C34878D82A}">
                    <a16:rowId xmlns:a16="http://schemas.microsoft.com/office/drawing/2014/main" xmlns="" val="10002"/>
                  </a:ext>
                </a:extLst>
              </a:tr>
              <a:tr h="5492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Systolic BP % </a:t>
                      </a:r>
                      <a:r>
                        <a:rPr kumimoji="0" lang="en-US" altLang="en-US" sz="1800" b="0" i="0" u="sng" strike="noStrike" cap="none" normalizeH="0" baseline="0">
                          <a:ln>
                            <a:noFill/>
                          </a:ln>
                          <a:solidFill>
                            <a:srgbClr val="000000"/>
                          </a:solidFill>
                          <a:effectLst/>
                          <a:latin typeface="Arial" charset="0"/>
                          <a:ea typeface="ＭＳ Ｐゴシック" charset="-128"/>
                        </a:rPr>
                        <a:t>&gt;</a:t>
                      </a:r>
                      <a:r>
                        <a:rPr kumimoji="0" lang="en-US" altLang="en-US" sz="1800" b="0" i="0" u="none" strike="noStrike" cap="none" normalizeH="0" baseline="0">
                          <a:ln>
                            <a:noFill/>
                          </a:ln>
                          <a:solidFill>
                            <a:srgbClr val="000000"/>
                          </a:solidFill>
                          <a:effectLst/>
                          <a:latin typeface="Arial" charset="0"/>
                          <a:ea typeface="ＭＳ Ｐゴシック" charset="-128"/>
                        </a:rPr>
                        <a:t> 160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95.8 (n=27/28)</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extLst>
                  <a:ext uri="{0D108BD9-81ED-4DB2-BD59-A6C34878D82A}">
                    <a16:rowId xmlns:a16="http://schemas.microsoft.com/office/drawing/2014/main" xmlns="" val="10003"/>
                  </a:ext>
                </a:extLst>
              </a:tr>
              <a:tr h="5492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Mean diastolic BP</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67.4 </a:t>
                      </a:r>
                      <a:r>
                        <a:rPr kumimoji="0" lang="en-US" altLang="en-US" sz="1800" b="0" i="0" u="sng"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6.5 (n=25)</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98.0 </a:t>
                      </a:r>
                      <a:r>
                        <a:rPr kumimoji="0" lang="en-US" altLang="en-US" sz="1800" b="0" i="0" u="sng"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9.0 (n=24)</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extLst>
                  <a:ext uri="{0D108BD9-81ED-4DB2-BD59-A6C34878D82A}">
                    <a16:rowId xmlns:a16="http://schemas.microsoft.com/office/drawing/2014/main" xmlns="" val="10004"/>
                  </a:ext>
                </a:extLst>
              </a:tr>
              <a:tr h="5492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Diastolic BP range</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58-80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81-113</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extLst>
                  <a:ext uri="{0D108BD9-81ED-4DB2-BD59-A6C34878D82A}">
                    <a16:rowId xmlns:a16="http://schemas.microsoft.com/office/drawing/2014/main" xmlns="" val="10005"/>
                  </a:ext>
                </a:extLst>
              </a:tr>
              <a:tr h="5492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Diastolic BP % </a:t>
                      </a:r>
                      <a:r>
                        <a:rPr kumimoji="0" lang="en-US" altLang="en-US" sz="1800" b="0" i="0" u="sng" strike="noStrike" cap="none" normalizeH="0" baseline="0">
                          <a:ln>
                            <a:noFill/>
                          </a:ln>
                          <a:solidFill>
                            <a:srgbClr val="000000"/>
                          </a:solidFill>
                          <a:effectLst/>
                          <a:latin typeface="Arial" charset="0"/>
                          <a:ea typeface="ＭＳ Ｐゴシック" charset="-128"/>
                        </a:rPr>
                        <a:t>&gt;</a:t>
                      </a:r>
                      <a:r>
                        <a:rPr kumimoji="0" lang="en-US" altLang="en-US" sz="1800" b="0" i="0" u="none" strike="noStrike" cap="none" normalizeH="0" baseline="0">
                          <a:ln>
                            <a:noFill/>
                          </a:ln>
                          <a:solidFill>
                            <a:srgbClr val="000000"/>
                          </a:solidFill>
                          <a:effectLst/>
                          <a:latin typeface="Arial" charset="0"/>
                          <a:ea typeface="ＭＳ Ｐゴシック" charset="-128"/>
                        </a:rPr>
                        <a:t> 110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12.5 (n=3)</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6EF"/>
                    </a:solidFill>
                  </a:tcPr>
                </a:tc>
                <a:extLst>
                  <a:ext uri="{0D108BD9-81ED-4DB2-BD59-A6C34878D82A}">
                    <a16:rowId xmlns:a16="http://schemas.microsoft.com/office/drawing/2014/main" xmlns="" val="10006"/>
                  </a:ext>
                </a:extLst>
              </a:tr>
              <a:tr h="549275">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Diastolic BP 5 </a:t>
                      </a:r>
                      <a:r>
                        <a:rPr kumimoji="0" lang="en-US" altLang="en-US" sz="1800" b="0" i="0" u="sng" strike="noStrike" cap="none" normalizeH="0" baseline="0">
                          <a:ln>
                            <a:noFill/>
                          </a:ln>
                          <a:solidFill>
                            <a:srgbClr val="000000"/>
                          </a:solidFill>
                          <a:effectLst/>
                          <a:latin typeface="Arial" charset="0"/>
                          <a:ea typeface="ＭＳ Ｐゴシック" charset="-128"/>
                        </a:rPr>
                        <a:t>&gt;</a:t>
                      </a:r>
                      <a:r>
                        <a:rPr kumimoji="0" lang="en-US" altLang="en-US" sz="1800" b="0" i="0" u="none" strike="noStrike" cap="none" normalizeH="0" baseline="0">
                          <a:ln>
                            <a:noFill/>
                          </a:ln>
                          <a:solidFill>
                            <a:srgbClr val="000000"/>
                          </a:solidFill>
                          <a:effectLst/>
                          <a:latin typeface="Arial" charset="0"/>
                          <a:ea typeface="ＭＳ Ｐゴシック" charset="-128"/>
                        </a:rPr>
                        <a:t> 105</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tc>
                  <a:txBody>
                    <a:bodyPr/>
                    <a:lstStyle>
                      <a:lvl1pPr defTabSz="457200" eaLnBrk="0" hangingPunct="0">
                        <a:spcBef>
                          <a:spcPct val="20000"/>
                        </a:spcBef>
                        <a:buClr>
                          <a:schemeClr val="bg2"/>
                        </a:buClr>
                        <a:buSzPct val="75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buClr>
                          <a:schemeClr val="accent2"/>
                        </a:buClr>
                        <a:buSzPct val="80000"/>
                        <a:buFont typeface="Wingdings" charset="2"/>
                        <a:defRPr sz="2400">
                          <a:solidFill>
                            <a:schemeClr val="tx1"/>
                          </a:solidFill>
                          <a:latin typeface="Arial" charset="0"/>
                          <a:ea typeface="ＭＳ Ｐゴシック" charset="-128"/>
                        </a:defRPr>
                      </a:lvl2pPr>
                      <a:lvl3pPr marL="1143000" indent="-228600" defTabSz="457200" eaLnBrk="0" hangingPunct="0">
                        <a:spcBef>
                          <a:spcPct val="20000"/>
                        </a:spcBef>
                        <a:buClr>
                          <a:schemeClr val="bg2"/>
                        </a:buClr>
                        <a:buSzPct val="65000"/>
                        <a:buFont typeface="Wingdings" charset="2"/>
                        <a:defRPr sz="2000">
                          <a:solidFill>
                            <a:schemeClr val="tx1"/>
                          </a:solidFill>
                          <a:latin typeface="Arial" charset="0"/>
                          <a:ea typeface="ＭＳ Ｐゴシック" charset="-128"/>
                        </a:defRPr>
                      </a:lvl3pPr>
                      <a:lvl4pPr marL="1600200" indent="-228600" defTabSz="457200" eaLnBrk="0" hangingPunct="0">
                        <a:spcBef>
                          <a:spcPct val="20000"/>
                        </a:spcBef>
                        <a:buClr>
                          <a:schemeClr val="accent2"/>
                        </a:buClr>
                        <a:buSzPct val="70000"/>
                        <a:buFont typeface="Wingdings" charset="2"/>
                        <a:defRPr>
                          <a:solidFill>
                            <a:schemeClr val="tx1"/>
                          </a:solidFill>
                          <a:latin typeface="Arial" charset="0"/>
                          <a:ea typeface="ＭＳ Ｐゴシック" charset="-128"/>
                        </a:defRPr>
                      </a:lvl4pPr>
                      <a:lvl5pPr marL="2057400" indent="-228600" defTabSz="457200" eaLnBrk="0" hangingPunct="0">
                        <a:spcBef>
                          <a:spcPct val="20000"/>
                        </a:spcBef>
                        <a:buClr>
                          <a:schemeClr val="bg2"/>
                        </a:buClr>
                        <a:buFont typeface="Wingdings" charset="2"/>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20.8 (n=5)</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CDE"/>
                    </a:solidFill>
                  </a:tcPr>
                </a:tc>
                <a:extLst>
                  <a:ext uri="{0D108BD9-81ED-4DB2-BD59-A6C34878D82A}">
                    <a16:rowId xmlns:a16="http://schemas.microsoft.com/office/drawing/2014/main" xmlns="" val="10007"/>
                  </a:ext>
                </a:extLst>
              </a:tr>
            </a:tbl>
          </a:graphicData>
        </a:graphic>
      </p:graphicFrame>
      <p:sp>
        <p:nvSpPr>
          <p:cNvPr id="161831" name="TextBox 5"/>
          <p:cNvSpPr txBox="1">
            <a:spLocks noChangeArrowheads="1"/>
          </p:cNvSpPr>
          <p:nvPr/>
        </p:nvSpPr>
        <p:spPr bwMode="auto">
          <a:xfrm>
            <a:off x="2676563" y="379415"/>
            <a:ext cx="698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defRPr/>
            </a:pPr>
            <a:r>
              <a:rPr lang="en-US" altLang="en-US" sz="3200" dirty="0">
                <a:solidFill>
                  <a:srgbClr val="000000"/>
                </a:solidFill>
              </a:rPr>
              <a:t>Preventing Stroke from Preeclampsia</a:t>
            </a:r>
          </a:p>
        </p:txBody>
      </p:sp>
      <p:sp>
        <p:nvSpPr>
          <p:cNvPr id="161832" name="TextBox 6"/>
          <p:cNvSpPr txBox="1">
            <a:spLocks noChangeArrowheads="1"/>
          </p:cNvSpPr>
          <p:nvPr/>
        </p:nvSpPr>
        <p:spPr bwMode="auto">
          <a:xfrm>
            <a:off x="2247390" y="932161"/>
            <a:ext cx="7734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defRPr/>
            </a:pPr>
            <a:r>
              <a:rPr lang="en-US" altLang="en-US">
                <a:solidFill>
                  <a:srgbClr val="000000"/>
                </a:solidFill>
              </a:rPr>
              <a:t>Blood Pressure Comparisons: Baseline and Pre-stroke </a:t>
            </a:r>
          </a:p>
        </p:txBody>
      </p:sp>
      <p:sp>
        <p:nvSpPr>
          <p:cNvPr id="161833" name="TextBox 7"/>
          <p:cNvSpPr txBox="1">
            <a:spLocks noChangeArrowheads="1"/>
          </p:cNvSpPr>
          <p:nvPr/>
        </p:nvSpPr>
        <p:spPr bwMode="auto">
          <a:xfrm>
            <a:off x="1758950" y="6137276"/>
            <a:ext cx="868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defRPr/>
            </a:pPr>
            <a:r>
              <a:rPr lang="en-US" altLang="en-US" sz="1400"/>
              <a:t>Adapted from Martin JN, Thigpen BD, Moore RC, Rose CH, Cushman J, May. Stroke and Severe Preeclampsia and Eclampsia: A Paradigm Shift Focusing on Systolic Blood Pressure, OG 2005;105-246.</a:t>
            </a:r>
          </a:p>
        </p:txBody>
      </p:sp>
      <p:sp>
        <p:nvSpPr>
          <p:cNvPr id="2" name="Frame 1"/>
          <p:cNvSpPr/>
          <p:nvPr/>
        </p:nvSpPr>
        <p:spPr bwMode="auto">
          <a:xfrm>
            <a:off x="1981200" y="2736851"/>
            <a:ext cx="8229600" cy="442913"/>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a:lstStyle>
            <a:lvl1pPr eaLnBrk="0" hangingPunct="0">
              <a:defRPr sz="2400">
                <a:solidFill>
                  <a:srgbClr val="44002E"/>
                </a:solidFill>
                <a:latin typeface="Arial" charset="0"/>
                <a:ea typeface="ＭＳ Ｐゴシック" charset="-128"/>
              </a:defRPr>
            </a:lvl1pPr>
            <a:lvl2pPr marL="742950" indent="-285750" eaLnBrk="0" hangingPunct="0">
              <a:defRPr sz="2400">
                <a:solidFill>
                  <a:srgbClr val="44002E"/>
                </a:solidFill>
                <a:latin typeface="Arial" charset="0"/>
                <a:ea typeface="ＭＳ Ｐゴシック" charset="-128"/>
              </a:defRPr>
            </a:lvl2pPr>
            <a:lvl3pPr marL="1143000" indent="-228600" eaLnBrk="0" hangingPunct="0">
              <a:defRPr sz="2400">
                <a:solidFill>
                  <a:srgbClr val="44002E"/>
                </a:solidFill>
                <a:latin typeface="Arial" charset="0"/>
                <a:ea typeface="ＭＳ Ｐゴシック" charset="-128"/>
              </a:defRPr>
            </a:lvl3pPr>
            <a:lvl4pPr marL="1600200" indent="-228600" eaLnBrk="0" hangingPunct="0">
              <a:defRPr sz="2400">
                <a:solidFill>
                  <a:srgbClr val="44002E"/>
                </a:solidFill>
                <a:latin typeface="Arial" charset="0"/>
                <a:ea typeface="ＭＳ Ｐゴシック" charset="-128"/>
              </a:defRPr>
            </a:lvl4pPr>
            <a:lvl5pPr marL="2057400" indent="-228600" eaLnBrk="0" hangingPunct="0">
              <a:defRPr sz="2400">
                <a:solidFill>
                  <a:srgbClr val="44002E"/>
                </a:solidFill>
                <a:latin typeface="Arial" charset="0"/>
                <a:ea typeface="ＭＳ Ｐゴシック" charset="-128"/>
              </a:defRPr>
            </a:lvl5pPr>
            <a:lvl6pPr marL="2514600" indent="-2286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eaLnBrk="0" fontAlgn="base" hangingPunct="0">
              <a:spcBef>
                <a:spcPct val="0"/>
              </a:spcBef>
              <a:spcAft>
                <a:spcPct val="0"/>
              </a:spcAft>
              <a:defRPr sz="2400">
                <a:solidFill>
                  <a:srgbClr val="44002E"/>
                </a:solidFill>
                <a:latin typeface="Arial" charset="0"/>
                <a:ea typeface="ＭＳ Ｐゴシック" charset="-128"/>
              </a:defRPr>
            </a:lvl9pPr>
          </a:lstStyle>
          <a:p>
            <a:pPr>
              <a:defRPr/>
            </a:pPr>
            <a:r>
              <a:rPr lang="en-US" altLang="en-US" sz="1800" dirty="0">
                <a:solidFill>
                  <a:srgbClr val="000000"/>
                </a:solidFill>
              </a:rPr>
              <a:t>                                                                                              </a:t>
            </a:r>
          </a:p>
        </p:txBody>
      </p:sp>
      <p:sp>
        <p:nvSpPr>
          <p:cNvPr id="3" name="Frame 2"/>
          <p:cNvSpPr/>
          <p:nvPr/>
        </p:nvSpPr>
        <p:spPr bwMode="auto">
          <a:xfrm>
            <a:off x="1981200" y="4435476"/>
            <a:ext cx="8229600" cy="398463"/>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solidFill>
                <a:srgbClr val="000000"/>
              </a:solidFill>
              <a:latin typeface="Arial" pitchFamily="-65" charset="0"/>
              <a:ea typeface="ＭＳ Ｐゴシック" charset="0"/>
              <a:cs typeface="ＭＳ Ｐゴシック" charset="0"/>
            </a:endParaRPr>
          </a:p>
        </p:txBody>
      </p:sp>
    </p:spTree>
    <p:extLst>
      <p:ext uri="{BB962C8B-B14F-4D97-AF65-F5344CB8AC3E}">
        <p14:creationId xmlns:p14="http://schemas.microsoft.com/office/powerpoint/2010/main" val="2515889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Content Placeholder 2"/>
          <p:cNvSpPr>
            <a:spLocks noGrp="1"/>
          </p:cNvSpPr>
          <p:nvPr>
            <p:ph idx="1"/>
          </p:nvPr>
        </p:nvSpPr>
        <p:spPr>
          <a:xfrm>
            <a:off x="2895601" y="1981200"/>
            <a:ext cx="6781800" cy="2099525"/>
          </a:xfrm>
          <a:ln w="57150">
            <a:solidFill>
              <a:schemeClr val="tx1"/>
            </a:solidFill>
            <a:miter lim="800000"/>
            <a:headEnd/>
            <a:tailEnd/>
          </a:ln>
        </p:spPr>
        <p:txBody>
          <a:bodyPr/>
          <a:lstStyle/>
          <a:p>
            <a:pPr marL="0" indent="0" algn="ctr">
              <a:spcBef>
                <a:spcPts val="0"/>
              </a:spcBef>
              <a:buNone/>
            </a:pPr>
            <a:r>
              <a:rPr lang="en-US" altLang="en-US" dirty="0">
                <a:ea typeface="ＭＳ Ｐゴシック" charset="-128"/>
              </a:rPr>
              <a:t>Controlling blood pressure </a:t>
            </a:r>
          </a:p>
          <a:p>
            <a:pPr marL="0" indent="0" algn="ctr">
              <a:spcBef>
                <a:spcPts val="0"/>
              </a:spcBef>
              <a:buNone/>
            </a:pPr>
            <a:r>
              <a:rPr lang="en-US" altLang="en-US" dirty="0">
                <a:ea typeface="ＭＳ Ｐゴシック" charset="-128"/>
              </a:rPr>
              <a:t>is the key intervention</a:t>
            </a:r>
          </a:p>
          <a:p>
            <a:pPr marL="0" indent="0" algn="ctr">
              <a:spcBef>
                <a:spcPts val="0"/>
              </a:spcBef>
              <a:buNone/>
            </a:pPr>
            <a:r>
              <a:rPr lang="en-US" altLang="en-US" dirty="0">
                <a:ea typeface="ＭＳ Ｐゴシック" charset="-128"/>
              </a:rPr>
              <a:t>to prevent deaths due to stroke </a:t>
            </a:r>
          </a:p>
          <a:p>
            <a:pPr marL="0" indent="0" algn="ctr">
              <a:spcBef>
                <a:spcPts val="0"/>
              </a:spcBef>
              <a:buNone/>
            </a:pPr>
            <a:r>
              <a:rPr lang="en-US" altLang="en-US" dirty="0">
                <a:ea typeface="ＭＳ Ｐゴシック" charset="-128"/>
              </a:rPr>
              <a:t>in women with preeclampsia.</a:t>
            </a:r>
          </a:p>
        </p:txBody>
      </p:sp>
      <p:sp>
        <p:nvSpPr>
          <p:cNvPr id="157698" name="TextBox 3"/>
          <p:cNvSpPr txBox="1">
            <a:spLocks noChangeArrowheads="1"/>
          </p:cNvSpPr>
          <p:nvPr/>
        </p:nvSpPr>
        <p:spPr bwMode="auto">
          <a:xfrm>
            <a:off x="1957873" y="762000"/>
            <a:ext cx="85270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rgbClr val="44002E"/>
                </a:solidFill>
                <a:latin typeface="Arial" charset="0"/>
                <a:ea typeface="ＭＳ Ｐゴシック" charset="-128"/>
              </a:defRPr>
            </a:lvl1pPr>
            <a:lvl2pPr marL="742950" indent="-285750" defTabSz="457200" eaLnBrk="0" hangingPunct="0">
              <a:defRPr sz="2400">
                <a:solidFill>
                  <a:srgbClr val="44002E"/>
                </a:solidFill>
                <a:latin typeface="Arial" charset="0"/>
                <a:ea typeface="ＭＳ Ｐゴシック" charset="-128"/>
              </a:defRPr>
            </a:lvl2pPr>
            <a:lvl3pPr marL="1143000" indent="-228600" defTabSz="457200" eaLnBrk="0" hangingPunct="0">
              <a:defRPr sz="2400">
                <a:solidFill>
                  <a:srgbClr val="44002E"/>
                </a:solidFill>
                <a:latin typeface="Arial" charset="0"/>
                <a:ea typeface="ＭＳ Ｐゴシック" charset="-128"/>
              </a:defRPr>
            </a:lvl3pPr>
            <a:lvl4pPr marL="1600200" indent="-228600" defTabSz="457200" eaLnBrk="0" hangingPunct="0">
              <a:defRPr sz="2400">
                <a:solidFill>
                  <a:srgbClr val="44002E"/>
                </a:solidFill>
                <a:latin typeface="Arial" charset="0"/>
                <a:ea typeface="ＭＳ Ｐゴシック" charset="-128"/>
              </a:defRPr>
            </a:lvl4pPr>
            <a:lvl5pPr marL="2057400" indent="-228600" defTabSz="457200" eaLnBrk="0" hangingPunct="0">
              <a:defRPr sz="2400">
                <a:solidFill>
                  <a:srgbClr val="44002E"/>
                </a:solidFill>
                <a:latin typeface="Arial" charset="0"/>
                <a:ea typeface="ＭＳ Ｐゴシック" charset="-128"/>
              </a:defRPr>
            </a:lvl5pPr>
            <a:lvl6pPr marL="2514600" indent="-228600" defTabSz="4572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4572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4572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4572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defRPr/>
            </a:pPr>
            <a:r>
              <a:rPr lang="ja-JP" altLang="en-US" sz="4000" b="1" dirty="0">
                <a:solidFill>
                  <a:schemeClr val="accent1">
                    <a:lumMod val="50000"/>
                  </a:schemeClr>
                </a:solidFill>
              </a:rPr>
              <a:t>“</a:t>
            </a:r>
            <a:r>
              <a:rPr lang="en-US" altLang="ja-JP" sz="4000" b="1" dirty="0">
                <a:solidFill>
                  <a:schemeClr val="accent1">
                    <a:lumMod val="50000"/>
                  </a:schemeClr>
                </a:solidFill>
              </a:rPr>
              <a:t>Treat the Damn Blood Pressure!</a:t>
            </a:r>
            <a:r>
              <a:rPr lang="ja-JP" altLang="en-US" sz="4000" b="1" dirty="0">
                <a:solidFill>
                  <a:schemeClr val="accent1">
                    <a:lumMod val="50000"/>
                  </a:schemeClr>
                </a:solidFill>
              </a:rPr>
              <a:t>”</a:t>
            </a:r>
            <a:endParaRPr lang="en-US" altLang="en-US" sz="4000" b="1" dirty="0">
              <a:solidFill>
                <a:schemeClr val="accent1">
                  <a:lumMod val="50000"/>
                </a:schemeClr>
              </a:solidFill>
            </a:endParaRPr>
          </a:p>
        </p:txBody>
      </p:sp>
      <p:sp>
        <p:nvSpPr>
          <p:cNvPr id="157699" name="TextBox 1"/>
          <p:cNvSpPr txBox="1">
            <a:spLocks noChangeArrowheads="1"/>
          </p:cNvSpPr>
          <p:nvPr/>
        </p:nvSpPr>
        <p:spPr bwMode="auto">
          <a:xfrm>
            <a:off x="2727326" y="4495801"/>
            <a:ext cx="708501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rgbClr val="44002E"/>
                </a:solidFill>
                <a:latin typeface="Arial" charset="0"/>
                <a:ea typeface="ＭＳ Ｐゴシック" charset="-128"/>
              </a:defRPr>
            </a:lvl1pPr>
            <a:lvl2pPr marL="742950" indent="-285750" defTabSz="457200" eaLnBrk="0" hangingPunct="0">
              <a:defRPr sz="2400">
                <a:solidFill>
                  <a:srgbClr val="44002E"/>
                </a:solidFill>
                <a:latin typeface="Arial" charset="0"/>
                <a:ea typeface="ＭＳ Ｐゴシック" charset="-128"/>
              </a:defRPr>
            </a:lvl2pPr>
            <a:lvl3pPr marL="1143000" indent="-228600" defTabSz="457200" eaLnBrk="0" hangingPunct="0">
              <a:defRPr sz="2400">
                <a:solidFill>
                  <a:srgbClr val="44002E"/>
                </a:solidFill>
                <a:latin typeface="Arial" charset="0"/>
                <a:ea typeface="ＭＳ Ｐゴシック" charset="-128"/>
              </a:defRPr>
            </a:lvl3pPr>
            <a:lvl4pPr marL="1600200" indent="-228600" defTabSz="457200" eaLnBrk="0" hangingPunct="0">
              <a:defRPr sz="2400">
                <a:solidFill>
                  <a:srgbClr val="44002E"/>
                </a:solidFill>
                <a:latin typeface="Arial" charset="0"/>
                <a:ea typeface="ＭＳ Ｐゴシック" charset="-128"/>
              </a:defRPr>
            </a:lvl4pPr>
            <a:lvl5pPr marL="2057400" indent="-228600" defTabSz="457200" eaLnBrk="0" hangingPunct="0">
              <a:defRPr sz="2400">
                <a:solidFill>
                  <a:srgbClr val="44002E"/>
                </a:solidFill>
                <a:latin typeface="Arial" charset="0"/>
                <a:ea typeface="ＭＳ Ｐゴシック" charset="-128"/>
              </a:defRPr>
            </a:lvl5pPr>
            <a:lvl6pPr marL="2514600" indent="-228600" defTabSz="4572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4572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4572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457200" eaLnBrk="0" fontAlgn="base" hangingPunct="0">
              <a:spcBef>
                <a:spcPct val="0"/>
              </a:spcBef>
              <a:spcAft>
                <a:spcPct val="0"/>
              </a:spcAft>
              <a:defRPr sz="2400">
                <a:solidFill>
                  <a:srgbClr val="44002E"/>
                </a:solidFill>
                <a:latin typeface="Arial" charset="0"/>
                <a:ea typeface="ＭＳ Ｐゴシック" charset="-128"/>
              </a:defRPr>
            </a:lvl9pPr>
          </a:lstStyle>
          <a:p>
            <a:pPr eaLnBrk="1" hangingPunct="1">
              <a:defRPr/>
            </a:pPr>
            <a:r>
              <a:rPr lang="en-US" altLang="en-US" sz="2800" dirty="0">
                <a:solidFill>
                  <a:srgbClr val="000000"/>
                </a:solidFill>
              </a:rPr>
              <a:t>Over the last decade, the UK has focused QI efforts on aggressive treatment of both systolic and diastolic blood pressure and has demonstrated a reduction in deaths. </a:t>
            </a:r>
          </a:p>
          <a:p>
            <a:pPr eaLnBrk="1" hangingPunct="1">
              <a:defRPr/>
            </a:pPr>
            <a:endParaRPr lang="en-US" altLang="en-US" sz="1800" dirty="0">
              <a:solidFill>
                <a:srgbClr val="000000"/>
              </a:solidFill>
            </a:endParaRPr>
          </a:p>
        </p:txBody>
      </p:sp>
    </p:spTree>
    <p:extLst>
      <p:ext uri="{BB962C8B-B14F-4D97-AF65-F5344CB8AC3E}">
        <p14:creationId xmlns:p14="http://schemas.microsoft.com/office/powerpoint/2010/main" val="646285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a:xfrm>
            <a:off x="3810000" y="227013"/>
            <a:ext cx="5829300" cy="735012"/>
          </a:xfrm>
        </p:spPr>
        <p:txBody>
          <a:bodyPr/>
          <a:lstStyle/>
          <a:p>
            <a:pPr eaLnBrk="1" hangingPunct="1"/>
            <a:r>
              <a:rPr lang="en-US" altLang="en-US" sz="3200">
                <a:ea typeface="ＭＳ Ｐゴシック" charset="-128"/>
              </a:rPr>
              <a:t>Patient Education Materials</a:t>
            </a:r>
          </a:p>
        </p:txBody>
      </p:sp>
      <p:pic>
        <p:nvPicPr>
          <p:cNvPr id="190466" name="Content Placeholder 8"/>
          <p:cNvPicPr>
            <a:picLocks noGrp="1"/>
          </p:cNvPicPr>
          <p:nvPr>
            <p:ph idx="1"/>
          </p:nvPr>
        </p:nvPicPr>
        <p:blipFill>
          <a:blip r:embed="rId3">
            <a:extLst>
              <a:ext uri="{28A0092B-C50C-407E-A947-70E740481C1C}">
                <a14:useLocalDpi xmlns:a14="http://schemas.microsoft.com/office/drawing/2010/main" val="0"/>
              </a:ext>
            </a:extLst>
          </a:blip>
          <a:srcRect l="-481" r="-327"/>
          <a:stretch>
            <a:fillRect/>
          </a:stretch>
        </p:blipFill>
        <p:spPr>
          <a:xfrm>
            <a:off x="2184400" y="957264"/>
            <a:ext cx="3987800" cy="5900737"/>
          </a:xfrm>
        </p:spPr>
      </p:pic>
      <p:sp>
        <p:nvSpPr>
          <p:cNvPr id="190467" name="TextBox 2"/>
          <p:cNvSpPr txBox="1">
            <a:spLocks noChangeArrowheads="1"/>
          </p:cNvSpPr>
          <p:nvPr/>
        </p:nvSpPr>
        <p:spPr bwMode="auto">
          <a:xfrm>
            <a:off x="6858000" y="1892301"/>
            <a:ext cx="3530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rgbClr val="44002E"/>
                </a:solidFill>
                <a:latin typeface="Arial" charset="0"/>
                <a:ea typeface="ＭＳ Ｐゴシック" charset="-128"/>
              </a:defRPr>
            </a:lvl1pPr>
            <a:lvl2pPr marL="742950" indent="-285750" defTabSz="457200" eaLnBrk="0" hangingPunct="0">
              <a:defRPr sz="2400">
                <a:solidFill>
                  <a:srgbClr val="44002E"/>
                </a:solidFill>
                <a:latin typeface="Arial" charset="0"/>
                <a:ea typeface="ＭＳ Ｐゴシック" charset="-128"/>
              </a:defRPr>
            </a:lvl2pPr>
            <a:lvl3pPr marL="1143000" indent="-228600" defTabSz="457200" eaLnBrk="0" hangingPunct="0">
              <a:defRPr sz="2400">
                <a:solidFill>
                  <a:srgbClr val="44002E"/>
                </a:solidFill>
                <a:latin typeface="Arial" charset="0"/>
                <a:ea typeface="ＭＳ Ｐゴシック" charset="-128"/>
              </a:defRPr>
            </a:lvl3pPr>
            <a:lvl4pPr marL="1600200" indent="-228600" defTabSz="457200" eaLnBrk="0" hangingPunct="0">
              <a:defRPr sz="2400">
                <a:solidFill>
                  <a:srgbClr val="44002E"/>
                </a:solidFill>
                <a:latin typeface="Arial" charset="0"/>
                <a:ea typeface="ＭＳ Ｐゴシック" charset="-128"/>
              </a:defRPr>
            </a:lvl4pPr>
            <a:lvl5pPr marL="2057400" indent="-228600" defTabSz="457200" eaLnBrk="0" hangingPunct="0">
              <a:defRPr sz="2400">
                <a:solidFill>
                  <a:srgbClr val="44002E"/>
                </a:solidFill>
                <a:latin typeface="Arial" charset="0"/>
                <a:ea typeface="ＭＳ Ｐゴシック" charset="-128"/>
              </a:defRPr>
            </a:lvl5pPr>
            <a:lvl6pPr marL="2514600" indent="-228600" defTabSz="457200" eaLnBrk="0" fontAlgn="base" hangingPunct="0">
              <a:spcBef>
                <a:spcPct val="0"/>
              </a:spcBef>
              <a:spcAft>
                <a:spcPct val="0"/>
              </a:spcAft>
              <a:defRPr sz="2400">
                <a:solidFill>
                  <a:srgbClr val="44002E"/>
                </a:solidFill>
                <a:latin typeface="Arial" charset="0"/>
                <a:ea typeface="ＭＳ Ｐゴシック" charset="-128"/>
              </a:defRPr>
            </a:lvl6pPr>
            <a:lvl7pPr marL="2971800" indent="-228600" defTabSz="457200" eaLnBrk="0" fontAlgn="base" hangingPunct="0">
              <a:spcBef>
                <a:spcPct val="0"/>
              </a:spcBef>
              <a:spcAft>
                <a:spcPct val="0"/>
              </a:spcAft>
              <a:defRPr sz="2400">
                <a:solidFill>
                  <a:srgbClr val="44002E"/>
                </a:solidFill>
                <a:latin typeface="Arial" charset="0"/>
                <a:ea typeface="ＭＳ Ｐゴシック" charset="-128"/>
              </a:defRPr>
            </a:lvl7pPr>
            <a:lvl8pPr marL="3429000" indent="-228600" defTabSz="457200" eaLnBrk="0" fontAlgn="base" hangingPunct="0">
              <a:spcBef>
                <a:spcPct val="0"/>
              </a:spcBef>
              <a:spcAft>
                <a:spcPct val="0"/>
              </a:spcAft>
              <a:defRPr sz="2400">
                <a:solidFill>
                  <a:srgbClr val="44002E"/>
                </a:solidFill>
                <a:latin typeface="Arial" charset="0"/>
                <a:ea typeface="ＭＳ Ｐゴシック" charset="-128"/>
              </a:defRPr>
            </a:lvl8pPr>
            <a:lvl9pPr marL="3886200" indent="-228600" defTabSz="457200" eaLnBrk="0" fontAlgn="base" hangingPunct="0">
              <a:spcBef>
                <a:spcPct val="0"/>
              </a:spcBef>
              <a:spcAft>
                <a:spcPct val="0"/>
              </a:spcAft>
              <a:defRPr sz="2400">
                <a:solidFill>
                  <a:srgbClr val="44002E"/>
                </a:solidFill>
                <a:latin typeface="Arial" charset="0"/>
                <a:ea typeface="ＭＳ Ｐゴシック" charset="-128"/>
              </a:defRPr>
            </a:lvl9pPr>
          </a:lstStyle>
          <a:p>
            <a:pPr algn="l" eaLnBrk="1" hangingPunct="1">
              <a:defRPr/>
            </a:pPr>
            <a:r>
              <a:rPr lang="en-US" altLang="en-US" dirty="0">
                <a:solidFill>
                  <a:srgbClr val="000000"/>
                </a:solidFill>
              </a:rPr>
              <a:t>This and many other patient education materials in English and Spanish can be ordered from </a:t>
            </a:r>
            <a:r>
              <a:rPr lang="en-US" altLang="en-US" u="sng" dirty="0">
                <a:solidFill>
                  <a:srgbClr val="000000"/>
                </a:solidFill>
                <a:hlinkClick r:id="rId4"/>
              </a:rPr>
              <a:t>www.preeclampsia.org/market-place</a:t>
            </a:r>
            <a:endParaRPr lang="en-US" altLang="en-US" dirty="0">
              <a:solidFill>
                <a:srgbClr val="000000"/>
              </a:solidFill>
            </a:endParaRPr>
          </a:p>
        </p:txBody>
      </p:sp>
    </p:spTree>
    <p:extLst>
      <p:ext uri="{BB962C8B-B14F-4D97-AF65-F5344CB8AC3E}">
        <p14:creationId xmlns:p14="http://schemas.microsoft.com/office/powerpoint/2010/main" val="223958323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813D9F7-D6DF-CB46-8DF7-AEA0BD89C93B}"/>
              </a:ext>
            </a:extLst>
          </p:cNvPr>
          <p:cNvPicPr>
            <a:picLocks noChangeAspect="1"/>
          </p:cNvPicPr>
          <p:nvPr/>
        </p:nvPicPr>
        <p:blipFill>
          <a:blip r:embed="rId2"/>
          <a:stretch>
            <a:fillRect/>
          </a:stretch>
        </p:blipFill>
        <p:spPr>
          <a:xfrm>
            <a:off x="4786865" y="0"/>
            <a:ext cx="7416021" cy="6858000"/>
          </a:xfrm>
          <a:prstGeom prst="rect">
            <a:avLst/>
          </a:prstGeom>
        </p:spPr>
      </p:pic>
      <p:sp>
        <p:nvSpPr>
          <p:cNvPr id="3" name="Rectangle 2">
            <a:extLst>
              <a:ext uri="{FF2B5EF4-FFF2-40B4-BE49-F238E27FC236}">
                <a16:creationId xmlns:a16="http://schemas.microsoft.com/office/drawing/2014/main" xmlns="" id="{04EAB324-33A1-3040-B23C-4354F31129F0}"/>
              </a:ext>
            </a:extLst>
          </p:cNvPr>
          <p:cNvSpPr/>
          <p:nvPr/>
        </p:nvSpPr>
        <p:spPr>
          <a:xfrm>
            <a:off x="0" y="0"/>
            <a:ext cx="4800600" cy="6858000"/>
          </a:xfrm>
          <a:prstGeom prst="rect">
            <a:avLst/>
          </a:prstGeom>
          <a:solidFill>
            <a:srgbClr val="000B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xmlns="" id="{09F7D8AC-2C4C-434F-8F46-3D3C2742350C}"/>
              </a:ext>
            </a:extLst>
          </p:cNvPr>
          <p:cNvGrpSpPr/>
          <p:nvPr/>
        </p:nvGrpSpPr>
        <p:grpSpPr>
          <a:xfrm>
            <a:off x="6793674" y="1790205"/>
            <a:ext cx="4437414" cy="2267032"/>
            <a:chOff x="6793674" y="1790205"/>
            <a:chExt cx="4437414" cy="2267032"/>
          </a:xfrm>
        </p:grpSpPr>
        <p:cxnSp>
          <p:nvCxnSpPr>
            <p:cNvPr id="5" name="Straight Connector 4">
              <a:extLst>
                <a:ext uri="{FF2B5EF4-FFF2-40B4-BE49-F238E27FC236}">
                  <a16:creationId xmlns:a16="http://schemas.microsoft.com/office/drawing/2014/main" xmlns="" id="{8C50E499-133E-1F40-82E0-F485E20F5228}"/>
                </a:ext>
              </a:extLst>
            </p:cNvPr>
            <p:cNvCxnSpPr>
              <a:cxnSpLocks/>
            </p:cNvCxnSpPr>
            <p:nvPr/>
          </p:nvCxnSpPr>
          <p:spPr>
            <a:xfrm flipV="1">
              <a:off x="6899564" y="2514601"/>
              <a:ext cx="3768436" cy="1404256"/>
            </a:xfrm>
            <a:prstGeom prst="line">
              <a:avLst/>
            </a:prstGeom>
            <a:ln w="28575">
              <a:solidFill>
                <a:srgbClr val="FEA094"/>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xmlns="" id="{81150BED-EC0F-FB4C-9A30-4D2168C2ED53}"/>
                </a:ext>
              </a:extLst>
            </p:cNvPr>
            <p:cNvSpPr/>
            <p:nvPr/>
          </p:nvSpPr>
          <p:spPr>
            <a:xfrm>
              <a:off x="10591800" y="2438400"/>
              <a:ext cx="152400" cy="152400"/>
            </a:xfrm>
            <a:prstGeom prst="ellipse">
              <a:avLst/>
            </a:prstGeom>
            <a:solidFill>
              <a:srgbClr val="FF96A9"/>
            </a:solidFill>
            <a:ln>
              <a:solidFill>
                <a:srgbClr val="FEA0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80C83D19-9446-A94E-8281-69EFDD439C12}"/>
                </a:ext>
              </a:extLst>
            </p:cNvPr>
            <p:cNvPicPr>
              <a:picLocks noChangeAspect="1"/>
            </p:cNvPicPr>
            <p:nvPr/>
          </p:nvPicPr>
          <p:blipFill>
            <a:blip r:embed="rId3"/>
            <a:stretch>
              <a:fillRect/>
            </a:stretch>
          </p:blipFill>
          <p:spPr>
            <a:xfrm rot="3140512">
              <a:off x="6787324" y="3796887"/>
              <a:ext cx="266700" cy="254000"/>
            </a:xfrm>
            <a:prstGeom prst="rect">
              <a:avLst/>
            </a:prstGeom>
          </p:spPr>
        </p:pic>
        <p:sp>
          <p:nvSpPr>
            <p:cNvPr id="19" name="TextBox 18">
              <a:extLst>
                <a:ext uri="{FF2B5EF4-FFF2-40B4-BE49-F238E27FC236}">
                  <a16:creationId xmlns:a16="http://schemas.microsoft.com/office/drawing/2014/main" xmlns="" id="{D039C103-C4E5-134E-8F46-DB84491F94EF}"/>
                </a:ext>
              </a:extLst>
            </p:cNvPr>
            <p:cNvSpPr txBox="1"/>
            <p:nvPr/>
          </p:nvSpPr>
          <p:spPr>
            <a:xfrm>
              <a:off x="8686800" y="2438400"/>
              <a:ext cx="1219200" cy="492443"/>
            </a:xfrm>
            <a:prstGeom prst="rect">
              <a:avLst/>
            </a:prstGeom>
            <a:noFill/>
          </p:spPr>
          <p:txBody>
            <a:bodyPr wrap="square" rtlCol="0">
              <a:spAutoFit/>
            </a:bodyPr>
            <a:lstStyle/>
            <a:p>
              <a:r>
                <a:rPr lang="en-US" sz="2600" b="1" dirty="0">
                  <a:solidFill>
                    <a:srgbClr val="FF96A9"/>
                  </a:solidFill>
                </a:rPr>
                <a:t>CDC</a:t>
              </a:r>
            </a:p>
          </p:txBody>
        </p:sp>
        <p:sp>
          <p:nvSpPr>
            <p:cNvPr id="23" name="TextBox 22">
              <a:extLst>
                <a:ext uri="{FF2B5EF4-FFF2-40B4-BE49-F238E27FC236}">
                  <a16:creationId xmlns:a16="http://schemas.microsoft.com/office/drawing/2014/main" xmlns="" id="{CE2A3110-6B73-D24C-8998-3520DEE8A8E4}"/>
                </a:ext>
              </a:extLst>
            </p:cNvPr>
            <p:cNvSpPr txBox="1"/>
            <p:nvPr/>
          </p:nvSpPr>
          <p:spPr>
            <a:xfrm>
              <a:off x="10011888" y="1790205"/>
              <a:ext cx="1219200" cy="646331"/>
            </a:xfrm>
            <a:prstGeom prst="rect">
              <a:avLst/>
            </a:prstGeom>
            <a:noFill/>
          </p:spPr>
          <p:txBody>
            <a:bodyPr wrap="square" rtlCol="0">
              <a:spAutoFit/>
            </a:bodyPr>
            <a:lstStyle/>
            <a:p>
              <a:r>
                <a:rPr lang="en-US" sz="3600" b="1" dirty="0">
                  <a:solidFill>
                    <a:srgbClr val="FF96A9"/>
                  </a:solidFill>
                  <a:latin typeface="+mn-lt"/>
                </a:rPr>
                <a:t>17.3</a:t>
              </a:r>
            </a:p>
          </p:txBody>
        </p:sp>
      </p:grpSp>
      <p:sp>
        <p:nvSpPr>
          <p:cNvPr id="25" name="TextBox 24">
            <a:extLst>
              <a:ext uri="{FF2B5EF4-FFF2-40B4-BE49-F238E27FC236}">
                <a16:creationId xmlns:a16="http://schemas.microsoft.com/office/drawing/2014/main" xmlns="" id="{CE64223B-56C6-DC4E-A5A1-D32F99D82D1E}"/>
              </a:ext>
            </a:extLst>
          </p:cNvPr>
          <p:cNvSpPr txBox="1"/>
          <p:nvPr/>
        </p:nvSpPr>
        <p:spPr>
          <a:xfrm>
            <a:off x="533400" y="990600"/>
            <a:ext cx="4038600" cy="5016758"/>
          </a:xfrm>
          <a:prstGeom prst="rect">
            <a:avLst/>
          </a:prstGeom>
          <a:noFill/>
        </p:spPr>
        <p:txBody>
          <a:bodyPr wrap="square" rtlCol="0">
            <a:spAutoFit/>
          </a:bodyPr>
          <a:lstStyle/>
          <a:p>
            <a:r>
              <a:rPr lang="en-US" sz="3200" dirty="0">
                <a:solidFill>
                  <a:schemeClr val="bg1"/>
                </a:solidFill>
              </a:rPr>
              <a:t>In the last 15 years, US has seen rises in:</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Maternal Mortality: </a:t>
            </a:r>
            <a:r>
              <a:rPr lang="en-US" sz="3200" dirty="0">
                <a:solidFill>
                  <a:srgbClr val="FF0000"/>
                </a:solidFill>
              </a:rPr>
              <a:t>Up 50-70%</a:t>
            </a:r>
          </a:p>
          <a:p>
            <a:r>
              <a:rPr lang="en-US" sz="3200" dirty="0">
                <a:solidFill>
                  <a:schemeClr val="bg1"/>
                </a:solidFill>
              </a:rPr>
              <a:t>Severe Maternal Morbidity:</a:t>
            </a:r>
          </a:p>
          <a:p>
            <a:r>
              <a:rPr lang="en-US" sz="3200" dirty="0">
                <a:solidFill>
                  <a:srgbClr val="FF0000"/>
                </a:solidFill>
              </a:rPr>
              <a:t>Up 100 %</a:t>
            </a:r>
          </a:p>
          <a:p>
            <a:r>
              <a:rPr lang="en-US" sz="3200" dirty="0">
                <a:solidFill>
                  <a:schemeClr val="bg1"/>
                </a:solidFill>
              </a:rPr>
              <a:t>Cesarean Births:</a:t>
            </a:r>
          </a:p>
          <a:p>
            <a:r>
              <a:rPr lang="en-US" sz="3200" dirty="0">
                <a:solidFill>
                  <a:srgbClr val="FF0000"/>
                </a:solidFill>
              </a:rPr>
              <a:t>Up 50%</a:t>
            </a:r>
          </a:p>
        </p:txBody>
      </p:sp>
      <p:sp>
        <p:nvSpPr>
          <p:cNvPr id="4" name="Rectangle 3">
            <a:extLst>
              <a:ext uri="{FF2B5EF4-FFF2-40B4-BE49-F238E27FC236}">
                <a16:creationId xmlns:a16="http://schemas.microsoft.com/office/drawing/2014/main" xmlns="" id="{73271661-7BA9-3545-BB89-77423C354BFA}"/>
              </a:ext>
            </a:extLst>
          </p:cNvPr>
          <p:cNvSpPr/>
          <p:nvPr/>
        </p:nvSpPr>
        <p:spPr>
          <a:xfrm>
            <a:off x="533400" y="3505200"/>
            <a:ext cx="4114800" cy="2667000"/>
          </a:xfrm>
          <a:prstGeom prst="rect">
            <a:avLst/>
          </a:prstGeom>
          <a:solidFill>
            <a:srgbClr val="000A1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B8905AA8-B8C0-1145-B5DC-297BFA3ED6E5}"/>
              </a:ext>
            </a:extLst>
          </p:cNvPr>
          <p:cNvSpPr txBox="1"/>
          <p:nvPr/>
        </p:nvSpPr>
        <p:spPr>
          <a:xfrm>
            <a:off x="8059882" y="1137138"/>
            <a:ext cx="1447800" cy="523220"/>
          </a:xfrm>
          <a:prstGeom prst="rect">
            <a:avLst/>
          </a:prstGeom>
          <a:noFill/>
        </p:spPr>
        <p:txBody>
          <a:bodyPr wrap="square" rtlCol="0">
            <a:spAutoFit/>
          </a:bodyPr>
          <a:lstStyle/>
          <a:p>
            <a:r>
              <a:rPr lang="en-US" sz="2800" b="1" dirty="0">
                <a:solidFill>
                  <a:srgbClr val="FF0000"/>
                </a:solidFill>
              </a:rPr>
              <a:t>NCHS</a:t>
            </a:r>
          </a:p>
        </p:txBody>
      </p:sp>
    </p:spTree>
    <p:extLst>
      <p:ext uri="{BB962C8B-B14F-4D97-AF65-F5344CB8AC3E}">
        <p14:creationId xmlns:p14="http://schemas.microsoft.com/office/powerpoint/2010/main" val="28864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973568"/>
            <a:ext cx="9144000" cy="884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latin typeface="Calibri"/>
            </a:endParaRPr>
          </a:p>
        </p:txBody>
      </p:sp>
      <p:sp>
        <p:nvSpPr>
          <p:cNvPr id="2" name="Title 1"/>
          <p:cNvSpPr>
            <a:spLocks noGrp="1"/>
          </p:cNvSpPr>
          <p:nvPr>
            <p:ph type="title"/>
          </p:nvPr>
        </p:nvSpPr>
        <p:spPr>
          <a:xfrm>
            <a:off x="1981200" y="0"/>
            <a:ext cx="6629400" cy="1143000"/>
          </a:xfrm>
        </p:spPr>
        <p:txBody>
          <a:bodyPr/>
          <a:lstStyle/>
          <a:p>
            <a:pPr algn="l"/>
            <a:r>
              <a:rPr lang="en-US" sz="2800" b="1" dirty="0">
                <a:solidFill>
                  <a:srgbClr val="F58466"/>
                </a:solidFill>
                <a:latin typeface="Goudy Old Style" pitchFamily="18" charset="0"/>
              </a:rPr>
              <a:t>Severe Maternal Hypertension </a:t>
            </a:r>
            <a:br>
              <a:rPr lang="en-US" sz="2800" b="1" dirty="0">
                <a:solidFill>
                  <a:srgbClr val="F58466"/>
                </a:solidFill>
                <a:latin typeface="Goudy Old Style" pitchFamily="18" charset="0"/>
              </a:rPr>
            </a:br>
            <a:r>
              <a:rPr lang="en-US" sz="2800" b="1" u="sng" dirty="0">
                <a:latin typeface="Goudy Old Style" pitchFamily="18" charset="0"/>
              </a:rPr>
              <a:t>Treated Within 60 Minutes</a:t>
            </a:r>
            <a:endParaRPr lang="en-US" sz="2800" b="1" dirty="0">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a:ea typeface="MS PGothic" pitchFamily="34" charset="-128"/>
              </a:rPr>
              <a:pPr>
                <a:defRPr/>
              </a:pPr>
              <a:t>30</a:t>
            </a:fld>
            <a:endParaRPr lang="en-US" altLang="en-US">
              <a:ea typeface="MS PGothic" pitchFamily="34" charset="-128"/>
            </a:endParaRPr>
          </a:p>
        </p:txBody>
      </p:sp>
      <p:graphicFrame>
        <p:nvGraphicFramePr>
          <p:cNvPr id="8" name="Chart 7"/>
          <p:cNvGraphicFramePr>
            <a:graphicFrameLocks/>
          </p:cNvGraphicFramePr>
          <p:nvPr>
            <p:extLst/>
          </p:nvPr>
        </p:nvGraphicFramePr>
        <p:xfrm>
          <a:off x="1524000" y="1318847"/>
          <a:ext cx="9144000" cy="523435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209800" y="1219200"/>
            <a:ext cx="4876800" cy="1021556"/>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eaLnBrk="1" hangingPunct="1"/>
            <a:r>
              <a:rPr lang="en-US" dirty="0">
                <a:solidFill>
                  <a:prstClr val="black"/>
                </a:solidFill>
                <a:latin typeface="Calibri"/>
              </a:rPr>
              <a:t>Increased 41% to 82%</a:t>
            </a:r>
          </a:p>
          <a:p>
            <a:pPr algn="l" eaLnBrk="1" hangingPunct="1"/>
            <a:r>
              <a:rPr lang="en-US" dirty="0">
                <a:solidFill>
                  <a:prstClr val="black"/>
                </a:solidFill>
                <a:latin typeface="Calibri"/>
              </a:rPr>
              <a:t>Change per Month, </a:t>
            </a:r>
            <a:r>
              <a:rPr lang="en-US" dirty="0" err="1">
                <a:solidFill>
                  <a:prstClr val="black"/>
                </a:solidFill>
                <a:latin typeface="Calibri"/>
              </a:rPr>
              <a:t>aOR</a:t>
            </a:r>
            <a:r>
              <a:rPr lang="en-US" dirty="0">
                <a:solidFill>
                  <a:prstClr val="black"/>
                </a:solidFill>
                <a:latin typeface="Calibri"/>
              </a:rPr>
              <a:t> = 1.11, 95% CI 1.10-1.12 </a:t>
            </a:r>
          </a:p>
          <a:p>
            <a:pPr algn="l" eaLnBrk="1" hangingPunct="1"/>
            <a:r>
              <a:rPr lang="en-US" dirty="0">
                <a:solidFill>
                  <a:prstClr val="black"/>
                </a:solidFill>
                <a:latin typeface="Calibri"/>
              </a:rPr>
              <a:t>P &lt; 0.001 </a:t>
            </a:r>
          </a:p>
        </p:txBody>
      </p:sp>
      <p:sp>
        <p:nvSpPr>
          <p:cNvPr id="7" name="Rectangle 6"/>
          <p:cNvSpPr/>
          <p:nvPr/>
        </p:nvSpPr>
        <p:spPr>
          <a:xfrm>
            <a:off x="9930596" y="2819400"/>
            <a:ext cx="560408" cy="304796"/>
          </a:xfrm>
          <a:prstGeom prst="rect">
            <a:avLst/>
          </a:prstGeom>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hangingPunct="1"/>
            <a:r>
              <a:rPr lang="en-US" sz="1600" dirty="0">
                <a:solidFill>
                  <a:prstClr val="black"/>
                </a:solidFill>
                <a:latin typeface="Calibri"/>
              </a:rPr>
              <a:t>71%</a:t>
            </a:r>
          </a:p>
        </p:txBody>
      </p:sp>
    </p:spTree>
    <p:extLst>
      <p:ext uri="{BB962C8B-B14F-4D97-AF65-F5344CB8AC3E}">
        <p14:creationId xmlns:p14="http://schemas.microsoft.com/office/powerpoint/2010/main" val="2239387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5973568"/>
            <a:ext cx="9144000" cy="884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0"/>
            <a:ext cx="6629400" cy="1143000"/>
          </a:xfrm>
        </p:spPr>
        <p:txBody>
          <a:bodyPr/>
          <a:lstStyle/>
          <a:p>
            <a:pPr algn="l"/>
            <a:r>
              <a:rPr lang="en-US" sz="2800" b="1" dirty="0">
                <a:solidFill>
                  <a:srgbClr val="F58466"/>
                </a:solidFill>
                <a:latin typeface="Goudy Old Style" pitchFamily="18" charset="0"/>
              </a:rPr>
              <a:t>Severe Maternal Hypertension </a:t>
            </a:r>
            <a:br>
              <a:rPr lang="en-US" sz="2800" b="1" dirty="0">
                <a:solidFill>
                  <a:srgbClr val="F58466"/>
                </a:solidFill>
                <a:latin typeface="Goudy Old Style" pitchFamily="18" charset="0"/>
              </a:rPr>
            </a:br>
            <a:r>
              <a:rPr lang="en-US" sz="2800" b="1" u="sng" dirty="0">
                <a:latin typeface="Goudy Old Style" pitchFamily="18" charset="0"/>
              </a:rPr>
              <a:t>with Severe Maternal Morbidity Reported </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31</a:t>
            </a:fld>
            <a:endParaRPr lang="en-US" altLang="en-US"/>
          </a:p>
        </p:txBody>
      </p:sp>
      <p:graphicFrame>
        <p:nvGraphicFramePr>
          <p:cNvPr id="8" name="Chart 7"/>
          <p:cNvGraphicFramePr/>
          <p:nvPr>
            <p:extLst/>
          </p:nvPr>
        </p:nvGraphicFramePr>
        <p:xfrm>
          <a:off x="1488440" y="1295401"/>
          <a:ext cx="9179560" cy="54052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552700" y="4082178"/>
            <a:ext cx="4610100" cy="1328023"/>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Monthly change, </a:t>
            </a:r>
            <a:r>
              <a:rPr lang="en-US" dirty="0" err="1"/>
              <a:t>aOR</a:t>
            </a:r>
            <a:r>
              <a:rPr lang="en-US" dirty="0"/>
              <a:t>=0.98, 95% CI 0.96-0.99</a:t>
            </a:r>
          </a:p>
          <a:p>
            <a:r>
              <a:rPr lang="en-US" dirty="0"/>
              <a:t>P &lt; 0.004</a:t>
            </a:r>
          </a:p>
          <a:p>
            <a:r>
              <a:rPr lang="en-US" dirty="0"/>
              <a:t>15% baseline to 9% last quarter</a:t>
            </a:r>
          </a:p>
          <a:p>
            <a:r>
              <a:rPr lang="en-US" dirty="0"/>
              <a:t>41% reduction</a:t>
            </a:r>
          </a:p>
        </p:txBody>
      </p:sp>
      <p:sp>
        <p:nvSpPr>
          <p:cNvPr id="3" name="TextBox 2"/>
          <p:cNvSpPr txBox="1"/>
          <p:nvPr/>
        </p:nvSpPr>
        <p:spPr>
          <a:xfrm>
            <a:off x="2857500" y="6214887"/>
            <a:ext cx="7239000" cy="369332"/>
          </a:xfrm>
          <a:prstGeom prst="rect">
            <a:avLst/>
          </a:prstGeom>
          <a:noFill/>
        </p:spPr>
        <p:txBody>
          <a:bodyPr wrap="square" rtlCol="0">
            <a:spAutoFit/>
          </a:bodyPr>
          <a:lstStyle/>
          <a:p>
            <a:r>
              <a:rPr lang="en-US" dirty="0">
                <a:latin typeface="+mj-lt"/>
              </a:rPr>
              <a:t>*When adjusted for hospital characteristics results were unchanged</a:t>
            </a:r>
          </a:p>
        </p:txBody>
      </p:sp>
    </p:spTree>
    <p:extLst>
      <p:ext uri="{BB962C8B-B14F-4D97-AF65-F5344CB8AC3E}">
        <p14:creationId xmlns:p14="http://schemas.microsoft.com/office/powerpoint/2010/main" val="2386422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3" name="Object 1"/>
          <p:cNvGraphicFramePr>
            <a:graphicFrameLocks noChangeAspect="1"/>
          </p:cNvGraphicFramePr>
          <p:nvPr>
            <p:extLst/>
          </p:nvPr>
        </p:nvGraphicFramePr>
        <p:xfrm>
          <a:off x="457200" y="1219200"/>
          <a:ext cx="11526949" cy="5791200"/>
        </p:xfrm>
        <a:graphic>
          <a:graphicData uri="http://schemas.openxmlformats.org/presentationml/2006/ole">
            <mc:AlternateContent xmlns:mc="http://schemas.openxmlformats.org/markup-compatibility/2006">
              <mc:Choice xmlns:v="urn:schemas-microsoft-com:vml" Requires="v">
                <p:oleObj spid="_x0000_s237602" name="Chart" r:id="rId4" imgW="7937500" imgH="4000500" progId="MSGraph.Chart.8">
                  <p:embed followColorScheme="full"/>
                </p:oleObj>
              </mc:Choice>
              <mc:Fallback>
                <p:oleObj name="Chart" r:id="rId4" imgW="7937500" imgH="4000500" progId="MSGraph.Chart.8">
                  <p:embed followColorScheme="full"/>
                  <p:pic>
                    <p:nvPicPr>
                      <p:cNvPr id="177153" name="Object 1"/>
                      <p:cNvPicPr>
                        <a:picLocks noChangeAspect="1" noChangeArrowheads="1"/>
                      </p:cNvPicPr>
                      <p:nvPr/>
                    </p:nvPicPr>
                    <p:blipFill>
                      <a:blip r:embed="rId5"/>
                      <a:srcRect/>
                      <a:stretch>
                        <a:fillRect/>
                      </a:stretch>
                    </p:blipFill>
                    <p:spPr bwMode="auto">
                      <a:xfrm>
                        <a:off x="457200" y="1219200"/>
                        <a:ext cx="11526949"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 name="Group 2"/>
          <p:cNvGrpSpPr>
            <a:grpSpLocks/>
          </p:cNvGrpSpPr>
          <p:nvPr/>
        </p:nvGrpSpPr>
        <p:grpSpPr bwMode="auto">
          <a:xfrm>
            <a:off x="7848600" y="2667000"/>
            <a:ext cx="1851777" cy="1981200"/>
            <a:chOff x="5651500" y="2438400"/>
            <a:chExt cx="1600952" cy="1219200"/>
          </a:xfrm>
        </p:grpSpPr>
        <p:sp>
          <p:nvSpPr>
            <p:cNvPr id="10" name="Rectangle 9"/>
            <p:cNvSpPr/>
            <p:nvPr/>
          </p:nvSpPr>
          <p:spPr>
            <a:xfrm flipV="1">
              <a:off x="5651500" y="2612592"/>
              <a:ext cx="381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2" name="Rectangle 11"/>
            <p:cNvSpPr/>
            <p:nvPr/>
          </p:nvSpPr>
          <p:spPr>
            <a:xfrm>
              <a:off x="5664642" y="2899352"/>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3" name="Rectangle 12"/>
            <p:cNvSpPr/>
            <p:nvPr/>
          </p:nvSpPr>
          <p:spPr>
            <a:xfrm>
              <a:off x="5791200" y="2438400"/>
              <a:ext cx="1461252"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grpSp>
      <p:sp>
        <p:nvSpPr>
          <p:cNvPr id="143369" name="Rectangle 25"/>
          <p:cNvSpPr>
            <a:spLocks noChangeArrowheads="1"/>
          </p:cNvSpPr>
          <p:nvPr/>
        </p:nvSpPr>
        <p:spPr bwMode="auto">
          <a:xfrm>
            <a:off x="2719395" y="152400"/>
            <a:ext cx="708342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chemeClr val="tx1"/>
                </a:solidFill>
                <a:latin typeface="Arial" charset="0"/>
                <a:ea typeface="ＭＳ Ｐゴシック" pitchFamily="34" charset="-128"/>
              </a:defRPr>
            </a:lvl1pPr>
            <a:lvl2pPr marL="742950" indent="-285750" eaLnBrk="0" hangingPunct="0">
              <a:spcBef>
                <a:spcPct val="20000"/>
              </a:spcBef>
              <a:buFont typeface="Arial" charset="0"/>
              <a:buChar char="–"/>
              <a:defRPr sz="2400">
                <a:solidFill>
                  <a:schemeClr val="tx1"/>
                </a:solidFill>
                <a:latin typeface="Arial"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Arial" charset="0"/>
                <a:ea typeface="ＭＳ Ｐゴシック" pitchFamily="34" charset="-128"/>
              </a:defRPr>
            </a:lvl3pPr>
            <a:lvl4pPr marL="1600200" indent="-228600" eaLnBrk="0" hangingPunct="0">
              <a:spcBef>
                <a:spcPct val="20000"/>
              </a:spcBef>
              <a:buFont typeface="Arial" charset="0"/>
              <a:buChar char="–"/>
              <a:defRPr sz="2400">
                <a:solidFill>
                  <a:schemeClr val="tx1"/>
                </a:solidFill>
                <a:latin typeface="Arial" charset="0"/>
                <a:ea typeface="ＭＳ Ｐゴシック" pitchFamily="34" charset="-128"/>
              </a:defRPr>
            </a:lvl4pPr>
            <a:lvl5pPr marL="2057400" indent="-228600" eaLnBrk="0" hangingPunct="0">
              <a:spcBef>
                <a:spcPct val="20000"/>
              </a:spcBef>
              <a:buFont typeface="Arial" charset="0"/>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ea typeface="ＭＳ Ｐゴシック" pitchFamily="34" charset="-128"/>
              </a:defRPr>
            </a:lvl9pPr>
          </a:lstStyle>
          <a:p>
            <a:pPr algn="l">
              <a:spcBef>
                <a:spcPct val="0"/>
              </a:spcBef>
              <a:buFontTx/>
              <a:buNone/>
              <a:defRPr/>
            </a:pPr>
            <a:r>
              <a:rPr lang="en-US" sz="2800" b="1" kern="0" dirty="0">
                <a:solidFill>
                  <a:srgbClr val="000000"/>
                </a:solidFill>
                <a:latin typeface="Arial"/>
                <a:cs typeface="ＭＳ Ｐゴシック" charset="0"/>
              </a:rPr>
              <a:t>Maternal Mortality Rate, </a:t>
            </a:r>
            <a:br>
              <a:rPr lang="en-US" sz="2800" b="1" kern="0" dirty="0">
                <a:solidFill>
                  <a:srgbClr val="000000"/>
                </a:solidFill>
                <a:latin typeface="Arial"/>
                <a:cs typeface="ＭＳ Ｐゴシック" charset="0"/>
              </a:rPr>
            </a:br>
            <a:r>
              <a:rPr lang="en-US" sz="2800" b="1" kern="0" dirty="0">
                <a:solidFill>
                  <a:srgbClr val="000000"/>
                </a:solidFill>
                <a:latin typeface="Arial"/>
                <a:cs typeface="ＭＳ Ｐゴシック" charset="0"/>
              </a:rPr>
              <a:t>California and United States; </a:t>
            </a:r>
            <a:r>
              <a:rPr lang="en-US" sz="2800" b="1" dirty="0">
                <a:solidFill>
                  <a:srgbClr val="000000"/>
                </a:solidFill>
                <a:latin typeface="Arial"/>
                <a:cs typeface="ＭＳ Ｐゴシック" charset="0"/>
              </a:rPr>
              <a:t>1999-2013</a:t>
            </a:r>
            <a:endParaRPr lang="en-US" altLang="en-US" sz="2800" dirty="0">
              <a:solidFill>
                <a:srgbClr val="000000"/>
              </a:solidFill>
              <a:cs typeface="Arial" charset="0"/>
            </a:endParaRPr>
          </a:p>
        </p:txBody>
      </p:sp>
      <p:cxnSp>
        <p:nvCxnSpPr>
          <p:cNvPr id="27" name="Straight Connector 26"/>
          <p:cNvCxnSpPr/>
          <p:nvPr/>
        </p:nvCxnSpPr>
        <p:spPr>
          <a:xfrm flipV="1">
            <a:off x="1828800" y="1143000"/>
            <a:ext cx="9342679" cy="36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77157" name="Picture 5" descr="http://cdphintranet/PublishingImages/logo_CDPH_v%5b1%5d.1_color%20copy.jpg"/>
          <p:cNvPicPr>
            <a:picLocks noChangeAspect="1" noChangeArrowheads="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93288" y="53897"/>
            <a:ext cx="127047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0" name="Text Box 27"/>
          <p:cNvSpPr txBox="1">
            <a:spLocks noChangeArrowheads="1"/>
          </p:cNvSpPr>
          <p:nvPr/>
        </p:nvSpPr>
        <p:spPr bwMode="auto">
          <a:xfrm rot="16200000">
            <a:off x="-2157330" y="3239213"/>
            <a:ext cx="5464937" cy="373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Aft>
                <a:spcPct val="0"/>
              </a:spcAft>
              <a:buFont typeface="Arial" charset="0"/>
              <a:buChar char="»"/>
              <a:defRPr sz="2400">
                <a:solidFill>
                  <a:schemeClr val="tx1"/>
                </a:solidFill>
                <a:latin typeface="Arial" charset="0"/>
                <a:ea typeface="ＭＳ Ｐゴシック" charset="0"/>
              </a:defRPr>
            </a:lvl6pPr>
            <a:lvl7pPr eaLnBrk="0" fontAlgn="base" hangingPunct="0">
              <a:spcAft>
                <a:spcPct val="0"/>
              </a:spcAft>
              <a:buFont typeface="Arial" charset="0"/>
              <a:buChar char="»"/>
              <a:defRPr sz="2400">
                <a:solidFill>
                  <a:schemeClr val="tx1"/>
                </a:solidFill>
                <a:latin typeface="Arial" charset="0"/>
                <a:ea typeface="ＭＳ Ｐゴシック" charset="0"/>
              </a:defRPr>
            </a:lvl7pPr>
            <a:lvl8pPr eaLnBrk="0" fontAlgn="base" hangingPunct="0">
              <a:spcAft>
                <a:spcPct val="0"/>
              </a:spcAft>
              <a:buFont typeface="Arial" charset="0"/>
              <a:buChar char="»"/>
              <a:defRPr sz="2400">
                <a:solidFill>
                  <a:schemeClr val="tx1"/>
                </a:solidFill>
                <a:latin typeface="Arial" charset="0"/>
                <a:ea typeface="ＭＳ Ｐゴシック" charset="0"/>
              </a:defRPr>
            </a:lvl8pPr>
            <a:lvl9pPr eaLnBrk="0" fontAlgn="base" hangingPunct="0">
              <a:spcAft>
                <a:spcPct val="0"/>
              </a:spcAft>
              <a:buFont typeface="Arial" charset="0"/>
              <a:buChar char="»"/>
              <a:defRPr sz="2400">
                <a:solidFill>
                  <a:schemeClr val="tx1"/>
                </a:solidFill>
                <a:latin typeface="Arial" charset="0"/>
                <a:ea typeface="ＭＳ Ｐゴシック" charset="0"/>
              </a:defRPr>
            </a:lvl9pPr>
          </a:lstStyle>
          <a:p>
            <a:pPr algn="l" eaLnBrk="1" hangingPunct="1">
              <a:spcBef>
                <a:spcPct val="50000"/>
              </a:spcBef>
              <a:defRPr/>
            </a:pPr>
            <a:r>
              <a:rPr lang="en-US" sz="1800" b="1" dirty="0">
                <a:solidFill>
                  <a:srgbClr val="000000"/>
                </a:solidFill>
              </a:rPr>
              <a:t>Maternal Deaths per 100,000 Live Births</a:t>
            </a:r>
          </a:p>
        </p:txBody>
      </p:sp>
      <p:grpSp>
        <p:nvGrpSpPr>
          <p:cNvPr id="4" name="Group 3"/>
          <p:cNvGrpSpPr>
            <a:grpSpLocks/>
          </p:cNvGrpSpPr>
          <p:nvPr/>
        </p:nvGrpSpPr>
        <p:grpSpPr bwMode="auto">
          <a:xfrm>
            <a:off x="8802072" y="1600200"/>
            <a:ext cx="2780327" cy="3771853"/>
            <a:chOff x="6591301" y="1761066"/>
            <a:chExt cx="1714499" cy="2531532"/>
          </a:xfrm>
        </p:grpSpPr>
        <p:sp>
          <p:nvSpPr>
            <p:cNvPr id="2" name="Rectangle 1"/>
            <p:cNvSpPr/>
            <p:nvPr/>
          </p:nvSpPr>
          <p:spPr>
            <a:xfrm>
              <a:off x="6591301" y="2362602"/>
              <a:ext cx="46038" cy="228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6" name="Rectangle 15"/>
            <p:cNvSpPr/>
            <p:nvPr/>
          </p:nvSpPr>
          <p:spPr>
            <a:xfrm>
              <a:off x="6629401" y="1761066"/>
              <a:ext cx="1676399" cy="787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sp>
          <p:nvSpPr>
            <p:cNvPr id="17" name="Rectangle 16"/>
            <p:cNvSpPr/>
            <p:nvPr/>
          </p:nvSpPr>
          <p:spPr>
            <a:xfrm>
              <a:off x="6599239" y="3505363"/>
              <a:ext cx="1676399" cy="787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spcBef>
                  <a:spcPct val="50000"/>
                </a:spcBef>
                <a:defRPr/>
              </a:pPr>
              <a:endParaRPr lang="en-US" sz="1400">
                <a:solidFill>
                  <a:prstClr val="white"/>
                </a:solidFill>
              </a:endParaRPr>
            </a:p>
          </p:txBody>
        </p:sp>
      </p:grpSp>
      <p:sp>
        <p:nvSpPr>
          <p:cNvPr id="18" name="TextBox 17"/>
          <p:cNvSpPr txBox="1"/>
          <p:nvPr/>
        </p:nvSpPr>
        <p:spPr>
          <a:xfrm>
            <a:off x="2743200" y="1219200"/>
            <a:ext cx="8285018" cy="400110"/>
          </a:xfrm>
          <a:prstGeom prst="rect">
            <a:avLst/>
          </a:prstGeom>
          <a:noFill/>
        </p:spPr>
        <p:txBody>
          <a:bodyPr wrap="square" rtlCol="0">
            <a:spAutoFit/>
          </a:bodyPr>
          <a:lstStyle/>
          <a:p>
            <a:pPr algn="l" eaLnBrk="1" hangingPunct="1"/>
            <a:r>
              <a:rPr lang="en-US" sz="2000" dirty="0">
                <a:solidFill>
                  <a:prstClr val="black"/>
                </a:solidFill>
                <a:ea typeface="ＭＳ Ｐゴシック"/>
                <a:cs typeface="ＭＳ Ｐゴシック"/>
              </a:rPr>
              <a:t>California: ~500,000 annual births, 1/8 of all US births</a:t>
            </a:r>
          </a:p>
        </p:txBody>
      </p:sp>
      <p:sp>
        <p:nvSpPr>
          <p:cNvPr id="24" name="Right Arrow 23">
            <a:extLst>
              <a:ext uri="{FF2B5EF4-FFF2-40B4-BE49-F238E27FC236}">
                <a16:creationId xmlns:a16="http://schemas.microsoft.com/office/drawing/2014/main" xmlns="" id="{04ACD43B-893C-3241-B8B0-2583EC4BC0D6}"/>
              </a:ext>
            </a:extLst>
          </p:cNvPr>
          <p:cNvSpPr/>
          <p:nvPr/>
        </p:nvSpPr>
        <p:spPr>
          <a:xfrm>
            <a:off x="6705600" y="5410200"/>
            <a:ext cx="4648200" cy="59675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5" name="Right Arrow 24">
            <a:extLst>
              <a:ext uri="{FF2B5EF4-FFF2-40B4-BE49-F238E27FC236}">
                <a16:creationId xmlns:a16="http://schemas.microsoft.com/office/drawing/2014/main" xmlns="" id="{8D95E51B-D936-7042-B8DC-BB7DCBCDE516}"/>
              </a:ext>
            </a:extLst>
          </p:cNvPr>
          <p:cNvSpPr/>
          <p:nvPr/>
        </p:nvSpPr>
        <p:spPr>
          <a:xfrm>
            <a:off x="6705600" y="4876800"/>
            <a:ext cx="1676400" cy="5967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CMQCC</a:t>
            </a:r>
          </a:p>
        </p:txBody>
      </p:sp>
      <p:sp>
        <p:nvSpPr>
          <p:cNvPr id="26" name="Rectangle 25">
            <a:extLst>
              <a:ext uri="{FF2B5EF4-FFF2-40B4-BE49-F238E27FC236}">
                <a16:creationId xmlns:a16="http://schemas.microsoft.com/office/drawing/2014/main" xmlns="" id="{48E575A6-204B-104E-AFE4-4E272C21FC4E}"/>
              </a:ext>
            </a:extLst>
          </p:cNvPr>
          <p:cNvSpPr/>
          <p:nvPr/>
        </p:nvSpPr>
        <p:spPr>
          <a:xfrm>
            <a:off x="6824387" y="5501005"/>
            <a:ext cx="3743374" cy="338554"/>
          </a:xfrm>
          <a:prstGeom prst="rect">
            <a:avLst/>
          </a:prstGeom>
        </p:spPr>
        <p:txBody>
          <a:bodyPr wrap="square">
            <a:spAutoFit/>
          </a:bodyPr>
          <a:lstStyle/>
          <a:p>
            <a:r>
              <a:rPr lang="en-US" sz="1600" dirty="0"/>
              <a:t>CA Mortality Review Committee</a:t>
            </a:r>
          </a:p>
        </p:txBody>
      </p:sp>
      <p:sp>
        <p:nvSpPr>
          <p:cNvPr id="22" name="Right Arrow 21">
            <a:extLst>
              <a:ext uri="{FF2B5EF4-FFF2-40B4-BE49-F238E27FC236}">
                <a16:creationId xmlns:a16="http://schemas.microsoft.com/office/drawing/2014/main" xmlns="" id="{A1027775-E933-F745-A4B8-15D7048AADD2}"/>
              </a:ext>
            </a:extLst>
          </p:cNvPr>
          <p:cNvSpPr/>
          <p:nvPr/>
        </p:nvSpPr>
        <p:spPr>
          <a:xfrm>
            <a:off x="8446768" y="4869332"/>
            <a:ext cx="2899720" cy="5967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F571CF54-6E6E-7A40-AD21-CC58D80428FE}"/>
              </a:ext>
            </a:extLst>
          </p:cNvPr>
          <p:cNvSpPr/>
          <p:nvPr/>
        </p:nvSpPr>
        <p:spPr>
          <a:xfrm>
            <a:off x="8207298" y="4975301"/>
            <a:ext cx="3352800" cy="338554"/>
          </a:xfrm>
          <a:prstGeom prst="rect">
            <a:avLst/>
          </a:prstGeom>
        </p:spPr>
        <p:txBody>
          <a:bodyPr wrap="square">
            <a:spAutoFit/>
          </a:bodyPr>
          <a:lstStyle/>
          <a:p>
            <a:r>
              <a:rPr lang="en-US" sz="1600" dirty="0"/>
              <a:t>Toolkits and Collaboratives</a:t>
            </a:r>
          </a:p>
        </p:txBody>
      </p:sp>
      <p:pic>
        <p:nvPicPr>
          <p:cNvPr id="28" name="Picture 27">
            <a:extLst>
              <a:ext uri="{FF2B5EF4-FFF2-40B4-BE49-F238E27FC236}">
                <a16:creationId xmlns:a16="http://schemas.microsoft.com/office/drawing/2014/main" xmlns="" id="{975A31F9-BC06-8B47-BA4C-5D7A64ADFF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34600" y="304800"/>
            <a:ext cx="1948122" cy="414528"/>
          </a:xfrm>
          <a:prstGeom prst="rect">
            <a:avLst/>
          </a:prstGeom>
        </p:spPr>
      </p:pic>
    </p:spTree>
    <p:extLst>
      <p:ext uri="{BB962C8B-B14F-4D97-AF65-F5344CB8AC3E}">
        <p14:creationId xmlns:p14="http://schemas.microsoft.com/office/powerpoint/2010/main" val="8418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1000"/>
                                        <p:tgtEl>
                                          <p:spTgt spid="4"/>
                                        </p:tgtEl>
                                      </p:cBhvr>
                                    </p:animEffect>
                                    <p:set>
                                      <p:cBhvr>
                                        <p:cTn id="2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DDBA66-7813-E049-9A66-63F83A0023AA}"/>
              </a:ext>
            </a:extLst>
          </p:cNvPr>
          <p:cNvSpPr>
            <a:spLocks noGrp="1"/>
          </p:cNvSpPr>
          <p:nvPr>
            <p:ph type="title"/>
          </p:nvPr>
        </p:nvSpPr>
        <p:spPr>
          <a:xfrm>
            <a:off x="1905000" y="304800"/>
            <a:ext cx="8229600" cy="914400"/>
          </a:xfrm>
        </p:spPr>
        <p:txBody>
          <a:bodyPr/>
          <a:lstStyle/>
          <a:p>
            <a:pPr algn="ctr"/>
            <a:r>
              <a:rPr lang="en-US" sz="3200" dirty="0"/>
              <a:t>California Quality Improvement Projects</a:t>
            </a:r>
          </a:p>
        </p:txBody>
      </p:sp>
      <p:graphicFrame>
        <p:nvGraphicFramePr>
          <p:cNvPr id="6" name="Table 5">
            <a:extLst>
              <a:ext uri="{FF2B5EF4-FFF2-40B4-BE49-F238E27FC236}">
                <a16:creationId xmlns:a16="http://schemas.microsoft.com/office/drawing/2014/main" xmlns="" id="{00C64350-6B23-2640-B260-7C83ECFD39AA}"/>
              </a:ext>
            </a:extLst>
          </p:cNvPr>
          <p:cNvGraphicFramePr>
            <a:graphicFrameLocks noGrp="1"/>
          </p:cNvGraphicFramePr>
          <p:nvPr>
            <p:extLst>
              <p:ext uri="{D42A27DB-BD31-4B8C-83A1-F6EECF244321}">
                <p14:modId xmlns:p14="http://schemas.microsoft.com/office/powerpoint/2010/main" val="2915256797"/>
              </p:ext>
            </p:extLst>
          </p:nvPr>
        </p:nvGraphicFramePr>
        <p:xfrm>
          <a:off x="838200" y="1143000"/>
          <a:ext cx="10058400" cy="557022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xmlns="" val="1325924959"/>
                    </a:ext>
                  </a:extLst>
                </a:gridCol>
                <a:gridCol w="8686800">
                  <a:extLst>
                    <a:ext uri="{9D8B030D-6E8A-4147-A177-3AD203B41FA5}">
                      <a16:colId xmlns:a16="http://schemas.microsoft.com/office/drawing/2014/main" xmlns="" val="688026470"/>
                    </a:ext>
                  </a:extLst>
                </a:gridCol>
              </a:tblGrid>
              <a:tr h="577850">
                <a:tc>
                  <a:txBody>
                    <a:bodyPr/>
                    <a:lstStyle/>
                    <a:p>
                      <a:pPr algn="ctr"/>
                      <a:r>
                        <a:rPr lang="en-US" sz="2000" dirty="0">
                          <a:solidFill>
                            <a:schemeClr val="tx1"/>
                          </a:solidFill>
                        </a:rPr>
                        <a:t>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Projects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3189134"/>
                  </a:ext>
                </a:extLst>
              </a:tr>
              <a:tr h="577850">
                <a:tc>
                  <a:txBody>
                    <a:bodyPr/>
                    <a:lstStyle/>
                    <a:p>
                      <a:pPr marL="0" indent="123825">
                        <a:tabLst/>
                      </a:pPr>
                      <a:r>
                        <a:rPr lang="en-US" sz="2000" dirty="0">
                          <a:solidFill>
                            <a:schemeClr val="tx1"/>
                          </a:solidFill>
                        </a:rPr>
                        <a:t>2006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California Pregnancy-Associated Mortality Review established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21412837"/>
                  </a:ext>
                </a:extLst>
              </a:tr>
              <a:tr h="577850">
                <a:tc>
                  <a:txBody>
                    <a:bodyPr/>
                    <a:lstStyle/>
                    <a:p>
                      <a:r>
                        <a:rPr lang="en-US" sz="2000" kern="1200" dirty="0">
                          <a:solidFill>
                            <a:schemeClr val="tx1"/>
                          </a:solidFill>
                          <a:latin typeface="+mn-lt"/>
                          <a:ea typeface="+mn-ea"/>
                          <a:cs typeface="+mn-cs"/>
                        </a:rPr>
                        <a:t>  2008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CMQCC/CDPH OB </a:t>
                      </a:r>
                      <a:r>
                        <a:rPr lang="en-US" sz="2000" b="1" kern="1200" dirty="0">
                          <a:solidFill>
                            <a:schemeClr val="dk1"/>
                          </a:solidFill>
                          <a:effectLst/>
                          <a:latin typeface="+mn-lt"/>
                          <a:ea typeface="+mn-ea"/>
                          <a:cs typeface="+mn-cs"/>
                        </a:rPr>
                        <a:t>Hemorrhage</a:t>
                      </a:r>
                      <a:r>
                        <a:rPr lang="en-US" sz="2000" kern="1200" dirty="0">
                          <a:solidFill>
                            <a:schemeClr val="dk1"/>
                          </a:solidFill>
                          <a:effectLst/>
                          <a:latin typeface="+mn-lt"/>
                          <a:ea typeface="+mn-ea"/>
                          <a:cs typeface="+mn-cs"/>
                        </a:rPr>
                        <a:t> Task Force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80011122"/>
                  </a:ext>
                </a:extLst>
              </a:tr>
              <a:tr h="577850">
                <a:tc>
                  <a:txBody>
                    <a:bodyPr/>
                    <a:lstStyle/>
                    <a:p>
                      <a:r>
                        <a:rPr lang="en-US" sz="2000" dirty="0">
                          <a:solidFill>
                            <a:schemeClr val="tx1"/>
                          </a:solidFill>
                        </a:rPr>
                        <a:t>  2009-10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CMQCC </a:t>
                      </a:r>
                      <a:r>
                        <a:rPr lang="en-US" sz="2000" b="1" kern="1200" dirty="0">
                          <a:solidFill>
                            <a:schemeClr val="dk1"/>
                          </a:solidFill>
                          <a:effectLst/>
                          <a:latin typeface="+mn-lt"/>
                          <a:ea typeface="+mn-ea"/>
                          <a:cs typeface="+mn-cs"/>
                        </a:rPr>
                        <a:t>Hemorrhage</a:t>
                      </a:r>
                      <a:r>
                        <a:rPr lang="en-US" sz="2000" kern="1200" dirty="0">
                          <a:solidFill>
                            <a:schemeClr val="dk1"/>
                          </a:solidFill>
                          <a:effectLst/>
                          <a:latin typeface="+mn-lt"/>
                          <a:ea typeface="+mn-ea"/>
                          <a:cs typeface="+mn-cs"/>
                        </a:rPr>
                        <a:t> QI collaboratives I and 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67073994"/>
                  </a:ext>
                </a:extLst>
              </a:tr>
              <a:tr h="577850">
                <a:tc>
                  <a:txBody>
                    <a:bodyPr/>
                    <a:lstStyle/>
                    <a:p>
                      <a:r>
                        <a:rPr lang="en-US" sz="2000" dirty="0">
                          <a:solidFill>
                            <a:schemeClr val="tx1"/>
                          </a:solidFill>
                        </a:rPr>
                        <a:t>  2010-11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CMQCC/CDPH </a:t>
                      </a:r>
                      <a:r>
                        <a:rPr lang="en-US" sz="2000" b="1" kern="1200" dirty="0">
                          <a:solidFill>
                            <a:schemeClr val="dk1"/>
                          </a:solidFill>
                          <a:effectLst/>
                          <a:latin typeface="+mn-lt"/>
                          <a:ea typeface="+mn-ea"/>
                          <a:cs typeface="+mn-cs"/>
                        </a:rPr>
                        <a:t>Preeclampsia</a:t>
                      </a:r>
                      <a:r>
                        <a:rPr lang="en-US" sz="2000" kern="1200" dirty="0">
                          <a:solidFill>
                            <a:schemeClr val="dk1"/>
                          </a:solidFill>
                          <a:effectLst/>
                          <a:latin typeface="+mn-lt"/>
                          <a:ea typeface="+mn-ea"/>
                          <a:cs typeface="+mn-cs"/>
                        </a:rPr>
                        <a:t> Task Force and QI collaborative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49740040"/>
                  </a:ext>
                </a:extLst>
              </a:tr>
              <a:tr h="577850">
                <a:tc>
                  <a:txBody>
                    <a:bodyPr/>
                    <a:lstStyle/>
                    <a:p>
                      <a:r>
                        <a:rPr lang="en-US" sz="2000" dirty="0">
                          <a:solidFill>
                            <a:schemeClr val="tx1"/>
                          </a:solidFill>
                        </a:rPr>
                        <a:t>  2011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Release of CDPH </a:t>
                      </a:r>
                      <a:r>
                        <a:rPr lang="en-US" sz="2000" b="1" kern="1200" dirty="0">
                          <a:solidFill>
                            <a:schemeClr val="dk1"/>
                          </a:solidFill>
                          <a:effectLst/>
                          <a:latin typeface="+mn-lt"/>
                          <a:ea typeface="+mn-ea"/>
                          <a:cs typeface="+mn-cs"/>
                        </a:rPr>
                        <a:t>Maternal Mortality </a:t>
                      </a:r>
                      <a:r>
                        <a:rPr lang="en-US" sz="2000" kern="1200" dirty="0">
                          <a:solidFill>
                            <a:schemeClr val="dk1"/>
                          </a:solidFill>
                          <a:effectLst/>
                          <a:latin typeface="+mn-lt"/>
                          <a:ea typeface="+mn-ea"/>
                          <a:cs typeface="+mn-cs"/>
                        </a:rPr>
                        <a:t>report and education campaign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51103811"/>
                  </a:ext>
                </a:extLst>
              </a:tr>
              <a:tr h="577850">
                <a:tc>
                  <a:txBody>
                    <a:bodyPr/>
                    <a:lstStyle/>
                    <a:p>
                      <a:r>
                        <a:rPr lang="en-US" sz="2000" dirty="0">
                          <a:solidFill>
                            <a:schemeClr val="tx1"/>
                          </a:solidFill>
                        </a:rPr>
                        <a:t>  2011-14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HEN/CMQCC/CHA-HQI QI collaborative focused on </a:t>
                      </a:r>
                      <a:r>
                        <a:rPr lang="en-US" sz="2000" b="1" kern="1200" dirty="0">
                          <a:solidFill>
                            <a:schemeClr val="dk1"/>
                          </a:solidFill>
                          <a:effectLst/>
                          <a:latin typeface="+mn-lt"/>
                          <a:ea typeface="+mn-ea"/>
                          <a:cs typeface="+mn-cs"/>
                        </a:rPr>
                        <a:t>Hemorrhage</a:t>
                      </a:r>
                      <a:r>
                        <a:rPr lang="en-US" sz="2000" kern="1200" dirty="0">
                          <a:solidFill>
                            <a:schemeClr val="dk1"/>
                          </a:solidFill>
                          <a:effectLst/>
                          <a:latin typeface="+mn-lt"/>
                          <a:ea typeface="+mn-ea"/>
                          <a:cs typeface="+mn-cs"/>
                        </a:rPr>
                        <a:t> and </a:t>
                      </a:r>
                      <a:r>
                        <a:rPr lang="en-US" sz="2000" b="1" kern="1200" dirty="0">
                          <a:solidFill>
                            <a:schemeClr val="dk1"/>
                          </a:solidFill>
                          <a:effectLst/>
                          <a:latin typeface="+mn-lt"/>
                          <a:ea typeface="+mn-ea"/>
                          <a:cs typeface="+mn-cs"/>
                        </a:rPr>
                        <a:t>Preeclampsia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76732486"/>
                  </a:ext>
                </a:extLst>
              </a:tr>
              <a:tr h="577850">
                <a:tc>
                  <a:txBody>
                    <a:bodyPr/>
                    <a:lstStyle/>
                    <a:p>
                      <a:r>
                        <a:rPr lang="en-US" sz="2000" dirty="0">
                          <a:solidFill>
                            <a:schemeClr val="tx1"/>
                          </a:solidFill>
                        </a:rPr>
                        <a:t>  2015-16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CMQCC/Merck for Mothers QI collaborative for Reduction of </a:t>
                      </a:r>
                      <a:r>
                        <a:rPr lang="en-US" sz="2000" b="1" kern="1200" dirty="0">
                          <a:solidFill>
                            <a:schemeClr val="dk1"/>
                          </a:solidFill>
                          <a:effectLst/>
                          <a:latin typeface="+mn-lt"/>
                          <a:ea typeface="+mn-ea"/>
                          <a:cs typeface="+mn-cs"/>
                        </a:rPr>
                        <a:t>Hemorrhage</a:t>
                      </a:r>
                      <a:r>
                        <a:rPr lang="en-US" sz="2000" kern="1200" dirty="0">
                          <a:solidFill>
                            <a:schemeClr val="dk1"/>
                          </a:solidFill>
                          <a:effectLst/>
                          <a:latin typeface="+mn-lt"/>
                          <a:ea typeface="+mn-ea"/>
                          <a:cs typeface="+mn-cs"/>
                        </a:rPr>
                        <a:t> and </a:t>
                      </a:r>
                      <a:r>
                        <a:rPr lang="en-US" sz="2000" b="1" kern="1200" dirty="0">
                          <a:solidFill>
                            <a:schemeClr val="dk1"/>
                          </a:solidFill>
                          <a:effectLst/>
                          <a:latin typeface="+mn-lt"/>
                          <a:ea typeface="+mn-ea"/>
                          <a:cs typeface="+mn-cs"/>
                        </a:rPr>
                        <a:t>Hypertension</a:t>
                      </a:r>
                      <a:r>
                        <a:rPr lang="en-US" sz="2000" kern="1200" dirty="0">
                          <a:solidFill>
                            <a:schemeClr val="dk1"/>
                          </a:solidFill>
                          <a:effectLst/>
                          <a:latin typeface="+mn-lt"/>
                          <a:ea typeface="+mn-ea"/>
                          <a:cs typeface="+mn-cs"/>
                        </a:rPr>
                        <a:t> severe morbidity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01774064"/>
                  </a:ext>
                </a:extLst>
              </a:tr>
              <a:tr h="577850">
                <a:tc>
                  <a:txBody>
                    <a:bodyPr/>
                    <a:lstStyle/>
                    <a:p>
                      <a:r>
                        <a:rPr lang="en-US" sz="2000" dirty="0">
                          <a:solidFill>
                            <a:schemeClr val="tx1"/>
                          </a:solidFill>
                        </a:rPr>
                        <a:t>  2016-19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CMQCC QI collaboratives (3 cohorts) for Supporting Vaginal Birth and Reducing </a:t>
                      </a:r>
                      <a:r>
                        <a:rPr lang="en-US" sz="2000" b="1" kern="1200" dirty="0">
                          <a:solidFill>
                            <a:schemeClr val="dk1"/>
                          </a:solidFill>
                          <a:effectLst/>
                          <a:latin typeface="+mn-lt"/>
                          <a:ea typeface="+mn-ea"/>
                          <a:cs typeface="+mn-cs"/>
                        </a:rPr>
                        <a:t>Primary Cesarean Delivery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56247053"/>
                  </a:ext>
                </a:extLst>
              </a:tr>
            </a:tbl>
          </a:graphicData>
        </a:graphic>
      </p:graphicFrame>
    </p:spTree>
    <p:extLst>
      <p:ext uri="{BB962C8B-B14F-4D97-AF65-F5344CB8AC3E}">
        <p14:creationId xmlns:p14="http://schemas.microsoft.com/office/powerpoint/2010/main" val="3314828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C732D-0B87-8243-B3EC-5601676B4ACD}"/>
              </a:ext>
            </a:extLst>
          </p:cNvPr>
          <p:cNvSpPr>
            <a:spLocks noGrp="1"/>
          </p:cNvSpPr>
          <p:nvPr>
            <p:ph type="title" idx="4294967295"/>
          </p:nvPr>
        </p:nvSpPr>
        <p:spPr>
          <a:xfrm>
            <a:off x="1295400" y="533400"/>
            <a:ext cx="9601200" cy="914400"/>
          </a:xfrm>
        </p:spPr>
        <p:txBody>
          <a:bodyPr/>
          <a:lstStyle/>
          <a:p>
            <a:pPr algn="ctr"/>
            <a:r>
              <a:rPr lang="en-US" sz="4000" dirty="0"/>
              <a:t>Key Steps for Improving Care “At Scale”</a:t>
            </a:r>
          </a:p>
        </p:txBody>
      </p:sp>
      <p:sp>
        <p:nvSpPr>
          <p:cNvPr id="3" name="Content Placeholder 2">
            <a:extLst>
              <a:ext uri="{FF2B5EF4-FFF2-40B4-BE49-F238E27FC236}">
                <a16:creationId xmlns:a16="http://schemas.microsoft.com/office/drawing/2014/main" xmlns="" id="{11D0C315-3786-9240-8558-E571AB75DB8C}"/>
              </a:ext>
            </a:extLst>
          </p:cNvPr>
          <p:cNvSpPr>
            <a:spLocks noGrp="1"/>
          </p:cNvSpPr>
          <p:nvPr>
            <p:ph idx="4294967295"/>
          </p:nvPr>
        </p:nvSpPr>
        <p:spPr>
          <a:xfrm>
            <a:off x="1524000" y="1905000"/>
            <a:ext cx="9144000" cy="4267200"/>
          </a:xfrm>
        </p:spPr>
        <p:txBody>
          <a:bodyPr/>
          <a:lstStyle/>
          <a:p>
            <a:pPr>
              <a:spcBef>
                <a:spcPts val="1368"/>
              </a:spcBef>
            </a:pPr>
            <a:r>
              <a:rPr lang="en-US" dirty="0"/>
              <a:t>Linking public health surveillance to actions</a:t>
            </a:r>
          </a:p>
          <a:p>
            <a:pPr>
              <a:spcBef>
                <a:spcPts val="1368"/>
              </a:spcBef>
            </a:pPr>
            <a:r>
              <a:rPr lang="en-US" dirty="0"/>
              <a:t>Mobilizing a broad range of public and private partners </a:t>
            </a:r>
          </a:p>
          <a:p>
            <a:pPr>
              <a:spcBef>
                <a:spcPts val="1368"/>
              </a:spcBef>
            </a:pPr>
            <a:r>
              <a:rPr lang="en-US" dirty="0"/>
              <a:t>Developing a rapid-cycle Maternal Data Center to support and sustain QI projects</a:t>
            </a:r>
          </a:p>
          <a:p>
            <a:pPr>
              <a:spcBef>
                <a:spcPts val="1368"/>
              </a:spcBef>
            </a:pPr>
            <a:r>
              <a:rPr lang="en-US" dirty="0"/>
              <a:t>Implementing a series of data-driven large-scale quality improvement projects</a:t>
            </a:r>
          </a:p>
        </p:txBody>
      </p:sp>
      <p:sp>
        <p:nvSpPr>
          <p:cNvPr id="4" name="TextBox 3">
            <a:extLst>
              <a:ext uri="{FF2B5EF4-FFF2-40B4-BE49-F238E27FC236}">
                <a16:creationId xmlns:a16="http://schemas.microsoft.com/office/drawing/2014/main" xmlns="" id="{28BA20AD-07ED-6F44-B239-48E8D50B5BBF}"/>
              </a:ext>
            </a:extLst>
          </p:cNvPr>
          <p:cNvSpPr txBox="1"/>
          <p:nvPr/>
        </p:nvSpPr>
        <p:spPr>
          <a:xfrm>
            <a:off x="7391400" y="6328410"/>
            <a:ext cx="4572000" cy="369332"/>
          </a:xfrm>
          <a:prstGeom prst="rect">
            <a:avLst/>
          </a:prstGeom>
          <a:noFill/>
        </p:spPr>
        <p:txBody>
          <a:bodyPr wrap="square" rtlCol="0">
            <a:spAutoFit/>
          </a:bodyPr>
          <a:lstStyle/>
          <a:p>
            <a:r>
              <a:rPr lang="en-US" dirty="0"/>
              <a:t>Main </a:t>
            </a:r>
            <a:r>
              <a:rPr lang="en-US" dirty="0" err="1"/>
              <a:t>etal</a:t>
            </a:r>
            <a:r>
              <a:rPr lang="en-US" dirty="0"/>
              <a:t>: Health Affairs 2018; 37:1484-93</a:t>
            </a:r>
          </a:p>
        </p:txBody>
      </p:sp>
    </p:spTree>
    <p:extLst>
      <p:ext uri="{BB962C8B-B14F-4D97-AF65-F5344CB8AC3E}">
        <p14:creationId xmlns:p14="http://schemas.microsoft.com/office/powerpoint/2010/main" val="3375603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7FA241-D493-384D-B63D-B08EC0C56C13}"/>
              </a:ext>
            </a:extLst>
          </p:cNvPr>
          <p:cNvSpPr>
            <a:spLocks noGrp="1"/>
          </p:cNvSpPr>
          <p:nvPr>
            <p:ph type="title"/>
          </p:nvPr>
        </p:nvSpPr>
        <p:spPr>
          <a:xfrm>
            <a:off x="990600" y="457200"/>
            <a:ext cx="10363200" cy="762000"/>
          </a:xfrm>
        </p:spPr>
        <p:txBody>
          <a:bodyPr/>
          <a:lstStyle/>
          <a:p>
            <a:r>
              <a:rPr lang="en-US" dirty="0"/>
              <a:t>Thanks to the CMQCC Staff</a:t>
            </a:r>
          </a:p>
        </p:txBody>
      </p:sp>
      <p:pic>
        <p:nvPicPr>
          <p:cNvPr id="4" name="Content Placeholder 3">
            <a:extLst>
              <a:ext uri="{FF2B5EF4-FFF2-40B4-BE49-F238E27FC236}">
                <a16:creationId xmlns:a16="http://schemas.microsoft.com/office/drawing/2014/main" xmlns="" id="{E490E883-A4DE-BC4F-9BBB-C7D0F00F63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667000" y="1371600"/>
            <a:ext cx="7086600" cy="5024519"/>
          </a:xfrm>
          <a:prstGeom prst="rect">
            <a:avLst/>
          </a:prstGeom>
        </p:spPr>
      </p:pic>
      <p:sp>
        <p:nvSpPr>
          <p:cNvPr id="5" name="TextBox 4">
            <a:extLst>
              <a:ext uri="{FF2B5EF4-FFF2-40B4-BE49-F238E27FC236}">
                <a16:creationId xmlns:a16="http://schemas.microsoft.com/office/drawing/2014/main" xmlns="" id="{018403DE-6189-AA44-8D16-4EF59B5E8CB2}"/>
              </a:ext>
            </a:extLst>
          </p:cNvPr>
          <p:cNvSpPr txBox="1"/>
          <p:nvPr/>
        </p:nvSpPr>
        <p:spPr>
          <a:xfrm>
            <a:off x="152400" y="5486400"/>
            <a:ext cx="2286000" cy="954107"/>
          </a:xfrm>
          <a:prstGeom prst="rect">
            <a:avLst/>
          </a:prstGeom>
          <a:noFill/>
        </p:spPr>
        <p:txBody>
          <a:bodyPr wrap="square" rtlCol="0">
            <a:spAutoFit/>
          </a:bodyPr>
          <a:lstStyle/>
          <a:p>
            <a:r>
              <a:rPr lang="en-US" sz="2800" dirty="0"/>
              <a:t>Visit:</a:t>
            </a:r>
          </a:p>
          <a:p>
            <a:r>
              <a:rPr lang="en-US" sz="2800" dirty="0">
                <a:hlinkClick r:id="rId3"/>
              </a:rPr>
              <a:t>CMQCC.org</a:t>
            </a:r>
            <a:r>
              <a:rPr lang="en-US" sz="2800" dirty="0"/>
              <a:t>  </a:t>
            </a:r>
          </a:p>
        </p:txBody>
      </p:sp>
    </p:spTree>
    <p:extLst>
      <p:ext uri="{BB962C8B-B14F-4D97-AF65-F5344CB8AC3E}">
        <p14:creationId xmlns:p14="http://schemas.microsoft.com/office/powerpoint/2010/main" val="60805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410700"/>
            <a:ext cx="8233376" cy="6447300"/>
          </a:xfrm>
          <a:prstGeom prst="rect">
            <a:avLst/>
          </a:prstGeom>
        </p:spPr>
      </p:pic>
      <p:sp>
        <p:nvSpPr>
          <p:cNvPr id="4" name="TextBox 3"/>
          <p:cNvSpPr txBox="1"/>
          <p:nvPr/>
        </p:nvSpPr>
        <p:spPr>
          <a:xfrm>
            <a:off x="9821549" y="3189515"/>
            <a:ext cx="1524000" cy="523220"/>
          </a:xfrm>
          <a:prstGeom prst="rect">
            <a:avLst/>
          </a:prstGeom>
          <a:noFill/>
        </p:spPr>
        <p:txBody>
          <a:bodyPr wrap="square" rtlCol="0">
            <a:spAutoFit/>
          </a:bodyPr>
          <a:lstStyle/>
          <a:p>
            <a:pPr algn="r" eaLnBrk="1" hangingPunct="1"/>
            <a:r>
              <a:rPr lang="en-US" sz="2800" dirty="0" err="1">
                <a:solidFill>
                  <a:prstClr val="black"/>
                </a:solidFill>
                <a:ea typeface="ＭＳ Ｐゴシック"/>
                <a:cs typeface="ＭＳ Ｐゴシック"/>
              </a:rPr>
              <a:t>cdc.gov</a:t>
            </a:r>
            <a:endParaRPr lang="en-US" sz="2800" dirty="0">
              <a:solidFill>
                <a:prstClr val="black"/>
              </a:solidFill>
              <a:ea typeface="ＭＳ Ｐゴシック"/>
              <a:cs typeface="ＭＳ Ｐゴシック"/>
            </a:endParaRPr>
          </a:p>
        </p:txBody>
      </p:sp>
      <p:sp>
        <p:nvSpPr>
          <p:cNvPr id="2" name="TextBox 1"/>
          <p:cNvSpPr txBox="1"/>
          <p:nvPr/>
        </p:nvSpPr>
        <p:spPr>
          <a:xfrm>
            <a:off x="6248403" y="2239070"/>
            <a:ext cx="1003099" cy="523220"/>
          </a:xfrm>
          <a:prstGeom prst="rect">
            <a:avLst/>
          </a:prstGeom>
          <a:solidFill>
            <a:schemeClr val="bg1"/>
          </a:solidFill>
        </p:spPr>
        <p:txBody>
          <a:bodyPr wrap="none" rtlCol="0">
            <a:spAutoFit/>
          </a:bodyPr>
          <a:lstStyle/>
          <a:p>
            <a:pPr algn="l" eaLnBrk="1" hangingPunct="1"/>
            <a:r>
              <a:rPr lang="en-US" sz="2800" dirty="0">
                <a:solidFill>
                  <a:prstClr val="black"/>
                </a:solidFill>
                <a:ea typeface="ＭＳ Ｐゴシック"/>
                <a:cs typeface="ＭＳ Ｐゴシック"/>
              </a:rPr>
              <a:t>1.6%</a:t>
            </a:r>
          </a:p>
        </p:txBody>
      </p:sp>
      <p:cxnSp>
        <p:nvCxnSpPr>
          <p:cNvPr id="7" name="Straight Arrow Connector 6"/>
          <p:cNvCxnSpPr/>
          <p:nvPr/>
        </p:nvCxnSpPr>
        <p:spPr>
          <a:xfrm>
            <a:off x="7162789" y="2543870"/>
            <a:ext cx="685800" cy="152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00600" y="2935069"/>
            <a:ext cx="749349" cy="646331"/>
          </a:xfrm>
          <a:prstGeom prst="rect">
            <a:avLst/>
          </a:prstGeom>
          <a:solidFill>
            <a:schemeClr val="bg1"/>
          </a:solidFill>
        </p:spPr>
        <p:txBody>
          <a:bodyPr wrap="none" rtlCol="0">
            <a:spAutoFit/>
          </a:bodyPr>
          <a:lstStyle/>
          <a:p>
            <a:pPr algn="l" eaLnBrk="1" hangingPunct="1"/>
            <a:r>
              <a:rPr lang="en-US" sz="3600" dirty="0">
                <a:solidFill>
                  <a:prstClr val="black"/>
                </a:solidFill>
                <a:ea typeface="ＭＳ Ｐゴシック"/>
                <a:cs typeface="ＭＳ Ｐゴシック"/>
              </a:rPr>
              <a:t>2X</a:t>
            </a:r>
          </a:p>
        </p:txBody>
      </p:sp>
      <p:sp>
        <p:nvSpPr>
          <p:cNvPr id="6" name="TextBox 5">
            <a:extLst>
              <a:ext uri="{FF2B5EF4-FFF2-40B4-BE49-F238E27FC236}">
                <a16:creationId xmlns:a16="http://schemas.microsoft.com/office/drawing/2014/main" xmlns="" id="{23322B71-C338-214D-AD03-89DB204F1962}"/>
              </a:ext>
            </a:extLst>
          </p:cNvPr>
          <p:cNvSpPr txBox="1"/>
          <p:nvPr/>
        </p:nvSpPr>
        <p:spPr>
          <a:xfrm>
            <a:off x="9509040" y="4038600"/>
            <a:ext cx="2149018" cy="1815882"/>
          </a:xfrm>
          <a:prstGeom prst="rect">
            <a:avLst/>
          </a:prstGeom>
          <a:noFill/>
        </p:spPr>
        <p:txBody>
          <a:bodyPr wrap="square" rtlCol="0">
            <a:spAutoFit/>
          </a:bodyPr>
          <a:lstStyle/>
          <a:p>
            <a:r>
              <a:rPr lang="en-US" sz="2800" dirty="0"/>
              <a:t>Search: severe maternal morbidity</a:t>
            </a:r>
          </a:p>
        </p:txBody>
      </p:sp>
    </p:spTree>
    <p:extLst>
      <p:ext uri="{BB962C8B-B14F-4D97-AF65-F5344CB8AC3E}">
        <p14:creationId xmlns:p14="http://schemas.microsoft.com/office/powerpoint/2010/main" val="3068291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1905000" y="4452938"/>
            <a:ext cx="8305800" cy="1447800"/>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pPr>
              <a:defRPr/>
            </a:pPr>
            <a:endParaRPr lang="en-US">
              <a:solidFill>
                <a:prstClr val="black"/>
              </a:solidFill>
            </a:endParaRPr>
          </a:p>
        </p:txBody>
      </p:sp>
      <p:sp>
        <p:nvSpPr>
          <p:cNvPr id="4" name="Rectangle 3"/>
          <p:cNvSpPr txBox="1">
            <a:spLocks noChangeArrowheads="1"/>
          </p:cNvSpPr>
          <p:nvPr/>
        </p:nvSpPr>
        <p:spPr bwMode="auto">
          <a:xfrm>
            <a:off x="1905001" y="369888"/>
            <a:ext cx="8450263" cy="1041400"/>
          </a:xfrm>
          <a:prstGeom prst="rect">
            <a:avLst/>
          </a:prstGeom>
          <a:solidFill>
            <a:srgbClr val="FEAF76"/>
          </a:solidFill>
          <a:ln w="9525">
            <a:noFill/>
            <a:miter lim="800000"/>
            <a:headEnd/>
            <a:tailEnd/>
          </a:ln>
        </p:spPr>
        <p:txBody>
          <a:bodyPr anchor="ctr"/>
          <a:lstStyle/>
          <a:p>
            <a:pPr>
              <a:defRPr/>
            </a:pPr>
            <a:r>
              <a:rPr lang="en-US" sz="3600" b="1" kern="0" dirty="0">
                <a:solidFill>
                  <a:srgbClr val="376092"/>
                </a:solidFill>
                <a:latin typeface="Calibri"/>
                <a:ea typeface="ＭＳ Ｐゴシック" pitchFamily="-108" charset="-128"/>
                <a:cs typeface="ＭＳ Ｐゴシック" pitchFamily="-108" charset="-128"/>
              </a:rPr>
              <a:t>Maternal Mortality and Severe Morbidity</a:t>
            </a:r>
            <a:r>
              <a:rPr lang="en-US" sz="3600" kern="0" dirty="0">
                <a:solidFill>
                  <a:prstClr val="black"/>
                </a:solidFill>
                <a:latin typeface="Calibri"/>
                <a:ea typeface="ＭＳ Ｐゴシック" pitchFamily="-108" charset="-128"/>
                <a:cs typeface="ＭＳ Ｐゴシック" pitchFamily="-108" charset="-128"/>
              </a:rPr>
              <a:t/>
            </a:r>
            <a:br>
              <a:rPr lang="en-US" sz="3600" kern="0" dirty="0">
                <a:solidFill>
                  <a:prstClr val="black"/>
                </a:solidFill>
                <a:latin typeface="Calibri"/>
                <a:ea typeface="ＭＳ Ｐゴシック" pitchFamily="-108" charset="-128"/>
                <a:cs typeface="ＭＳ Ｐゴシック" pitchFamily="-108" charset="-128"/>
              </a:rPr>
            </a:br>
            <a:r>
              <a:rPr lang="en-US" sz="2400" kern="0" dirty="0">
                <a:solidFill>
                  <a:prstClr val="black"/>
                </a:solidFill>
                <a:latin typeface="Calibri"/>
                <a:ea typeface="ＭＳ Ｐゴシック" pitchFamily="-108" charset="-128"/>
                <a:cs typeface="ＭＳ Ｐゴシック" pitchFamily="-108" charset="-128"/>
              </a:rPr>
              <a:t>Approximate distributions, compiled from multiple studies</a:t>
            </a:r>
          </a:p>
        </p:txBody>
      </p:sp>
      <p:graphicFrame>
        <p:nvGraphicFramePr>
          <p:cNvPr id="5" name="Group 4"/>
          <p:cNvGraphicFramePr>
            <a:graphicFrameLocks noGrp="1"/>
          </p:cNvGraphicFramePr>
          <p:nvPr>
            <p:ph idx="1"/>
            <p:extLst>
              <p:ext uri="{D42A27DB-BD31-4B8C-83A1-F6EECF244321}">
                <p14:modId xmlns:p14="http://schemas.microsoft.com/office/powerpoint/2010/main" val="3496975167"/>
              </p:ext>
            </p:extLst>
          </p:nvPr>
        </p:nvGraphicFramePr>
        <p:xfrm>
          <a:off x="1905000" y="1770064"/>
          <a:ext cx="8305800" cy="4859945"/>
        </p:xfrm>
        <a:graphic>
          <a:graphicData uri="http://schemas.openxmlformats.org/drawingml/2006/table">
            <a:tbl>
              <a:tblPr/>
              <a:tblGrid>
                <a:gridCol w="2459038">
                  <a:extLst>
                    <a:ext uri="{9D8B030D-6E8A-4147-A177-3AD203B41FA5}">
                      <a16:colId xmlns:a16="http://schemas.microsoft.com/office/drawing/2014/main" xmlns="" val="20000"/>
                    </a:ext>
                  </a:extLst>
                </a:gridCol>
                <a:gridCol w="1900237">
                  <a:extLst>
                    <a:ext uri="{9D8B030D-6E8A-4147-A177-3AD203B41FA5}">
                      <a16:colId xmlns:a16="http://schemas.microsoft.com/office/drawing/2014/main" xmlns="" val="20001"/>
                    </a:ext>
                  </a:extLst>
                </a:gridCol>
                <a:gridCol w="1684338">
                  <a:extLst>
                    <a:ext uri="{9D8B030D-6E8A-4147-A177-3AD203B41FA5}">
                      <a16:colId xmlns:a16="http://schemas.microsoft.com/office/drawing/2014/main" xmlns="" val="20002"/>
                    </a:ext>
                  </a:extLst>
                </a:gridCol>
                <a:gridCol w="2262187">
                  <a:extLst>
                    <a:ext uri="{9D8B030D-6E8A-4147-A177-3AD203B41FA5}">
                      <a16:colId xmlns:a16="http://schemas.microsoft.com/office/drawing/2014/main" xmlns="" val="20003"/>
                    </a:ext>
                  </a:extLst>
                </a:gridCol>
              </a:tblGrid>
              <a:tr h="1127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Cause</a:t>
                      </a: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Mortality</a:t>
                      </a:r>
                      <a:b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br>
                      <a:r>
                        <a:rPr kumimoji="0" lang="en-US" sz="20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(1-2 per 10,000)</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ICU Admit</a:t>
                      </a:r>
                      <a:b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br>
                      <a:r>
                        <a:rPr kumimoji="0" lang="en-US" sz="20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(1-2 per 1,000)</a:t>
                      </a: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931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Severe Morbid</a:t>
                      </a:r>
                      <a:b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b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a:t>
                      </a:r>
                      <a:r>
                        <a:rPr kumimoji="0" lang="en-US" sz="20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1-2 per</a:t>
                      </a:r>
                      <a:br>
                        <a:rPr kumimoji="0" lang="en-US" sz="20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br>
                      <a:r>
                        <a:rPr kumimoji="0" lang="en-US" sz="20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 100)</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r h="77946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rPr>
                        <a:t>VTE (and AFE)</a:t>
                      </a: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rPr>
                        <a:t>10-15%</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5%</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2%</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810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Infection</a:t>
                      </a: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rPr>
                        <a:t>10-15%</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5%</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5%</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239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Hemorrhage</a:t>
                      </a: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rPr>
                        <a:t>10-15%</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30%</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45%</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239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Preeclampsia</a:t>
                      </a: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rPr>
                        <a:t>10-15%</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30%</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30%</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239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Cardiac Disease</a:t>
                      </a: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rPr>
                        <a:t>25-30%</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20%</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07" charset="2"/>
                        <a:buNone/>
                        <a:tabLst/>
                      </a:pPr>
                      <a:r>
                        <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rPr>
                        <a:t>10%</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319320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15534" y="0"/>
            <a:ext cx="9152467"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pic>
        <p:nvPicPr>
          <p:cNvPr id="2" name="Picture 1" descr="Screen Shot 2015-02-13 at 11.50.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3" y="304803"/>
            <a:ext cx="8585199" cy="2582611"/>
          </a:xfrm>
          <a:prstGeom prst="rect">
            <a:avLst/>
          </a:prstGeom>
        </p:spPr>
      </p:pic>
      <p:sp>
        <p:nvSpPr>
          <p:cNvPr id="4" name="TextBox 3"/>
          <p:cNvSpPr txBox="1"/>
          <p:nvPr/>
        </p:nvSpPr>
        <p:spPr>
          <a:xfrm>
            <a:off x="5915504" y="381000"/>
            <a:ext cx="4219099" cy="400110"/>
          </a:xfrm>
          <a:prstGeom prst="rect">
            <a:avLst/>
          </a:prstGeom>
          <a:noFill/>
        </p:spPr>
        <p:txBody>
          <a:bodyPr wrap="none" rtlCol="0">
            <a:spAutoFit/>
          </a:bodyPr>
          <a:lstStyle/>
          <a:p>
            <a:r>
              <a:rPr lang="en-US" sz="2000" dirty="0">
                <a:solidFill>
                  <a:srgbClr val="000000"/>
                </a:solidFill>
              </a:rPr>
              <a:t>Obstetrics &amp; Gynecology April 2015</a:t>
            </a:r>
          </a:p>
        </p:txBody>
      </p:sp>
      <p:pic>
        <p:nvPicPr>
          <p:cNvPr id="6" name="Picture 29"/>
          <p:cNvPicPr>
            <a:picLocks noChangeAspect="1" noChangeArrowheads="1"/>
          </p:cNvPicPr>
          <p:nvPr/>
        </p:nvPicPr>
        <p:blipFill>
          <a:blip r:embed="rId3"/>
          <a:srcRect/>
          <a:stretch>
            <a:fillRect/>
          </a:stretch>
        </p:blipFill>
        <p:spPr bwMode="auto">
          <a:xfrm>
            <a:off x="7772400" y="5791200"/>
            <a:ext cx="1828800" cy="736870"/>
          </a:xfrm>
          <a:prstGeom prst="rect">
            <a:avLst/>
          </a:prstGeom>
          <a:noFill/>
          <a:ln w="9525">
            <a:noFill/>
            <a:miter lim="800000"/>
            <a:headEnd/>
            <a:tailEnd/>
          </a:ln>
        </p:spPr>
      </p:pic>
      <p:pic>
        <p:nvPicPr>
          <p:cNvPr id="7" name="Picture 5" descr="http://cdphintranet/PublishingImages/logo_CDPH_v%5b1%5d.1_color%20copy.jpg"/>
          <p:cNvPicPr>
            <a:picLocks noChangeAspect="1" noChangeArrowheads="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743200" y="5562603"/>
            <a:ext cx="1219194" cy="102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MCAH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2" y="5638800"/>
            <a:ext cx="663575"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l="-304" r="-304"/>
          <a:stretch>
            <a:fillRect/>
          </a:stretch>
        </p:blipFill>
        <p:spPr bwMode="auto">
          <a:xfrm>
            <a:off x="5791200" y="5791200"/>
            <a:ext cx="152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2209800" y="2971800"/>
            <a:ext cx="7848600" cy="2209800"/>
          </a:xfrm>
          <a:prstGeom prst="rect">
            <a:avLst/>
          </a:prstGeom>
          <a:solidFill>
            <a:srgbClr val="F7D4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 name="TextBox 2"/>
          <p:cNvSpPr txBox="1"/>
          <p:nvPr/>
        </p:nvSpPr>
        <p:spPr>
          <a:xfrm>
            <a:off x="2209800" y="3025677"/>
            <a:ext cx="7848600" cy="1938992"/>
          </a:xfrm>
          <a:prstGeom prst="rect">
            <a:avLst/>
          </a:prstGeom>
          <a:noFill/>
        </p:spPr>
        <p:txBody>
          <a:bodyPr wrap="square" rtlCol="0">
            <a:spAutoFit/>
          </a:bodyPr>
          <a:lstStyle/>
          <a:p>
            <a:pPr marL="342900" indent="-342900">
              <a:buFont typeface="Arial"/>
              <a:buChar char="•"/>
            </a:pPr>
            <a:r>
              <a:rPr lang="en-US" sz="2000" dirty="0">
                <a:solidFill>
                  <a:srgbClr val="000000"/>
                </a:solidFill>
              </a:rPr>
              <a:t>Pregnancy-related mortality should not be considered a single clinical entity. </a:t>
            </a:r>
          </a:p>
          <a:p>
            <a:pPr marL="342900" indent="-342900">
              <a:buFont typeface="Arial"/>
              <a:buChar char="•"/>
            </a:pPr>
            <a:r>
              <a:rPr lang="en-US" sz="2000" dirty="0">
                <a:solidFill>
                  <a:srgbClr val="000000"/>
                </a:solidFill>
              </a:rPr>
              <a:t>The five leading causes exhibit different characteristics, degrees of preventability, and contributing factors, with the greatest improvement opportunities identified for hemorrhage and preeclampsia. </a:t>
            </a:r>
          </a:p>
        </p:txBody>
      </p:sp>
    </p:spTree>
    <p:extLst>
      <p:ext uri="{BB962C8B-B14F-4D97-AF65-F5344CB8AC3E}">
        <p14:creationId xmlns:p14="http://schemas.microsoft.com/office/powerpoint/2010/main" val="408609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grpSp>
        <p:nvGrpSpPr>
          <p:cNvPr id="14" name="Group 13"/>
          <p:cNvGrpSpPr/>
          <p:nvPr/>
        </p:nvGrpSpPr>
        <p:grpSpPr>
          <a:xfrm>
            <a:off x="-2743200" y="752458"/>
            <a:ext cx="11125200" cy="5953143"/>
            <a:chOff x="-2514600" y="752457"/>
            <a:chExt cx="11125200" cy="5953143"/>
          </a:xfrm>
        </p:grpSpPr>
        <p:pic>
          <p:nvPicPr>
            <p:cNvPr id="2" name="Picture 1" descr="Screen Shot 2015-02-13 at 1.14.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752457"/>
              <a:ext cx="11125200" cy="5953143"/>
            </a:xfrm>
            <a:prstGeom prst="rect">
              <a:avLst/>
            </a:prstGeom>
          </p:spPr>
        </p:pic>
        <p:sp>
          <p:nvSpPr>
            <p:cNvPr id="4" name="Rectangle 3"/>
            <p:cNvSpPr/>
            <p:nvPr/>
          </p:nvSpPr>
          <p:spPr bwMode="auto">
            <a:xfrm>
              <a:off x="3733800" y="2319867"/>
              <a:ext cx="999067" cy="237067"/>
            </a:xfrm>
            <a:prstGeom prst="rect">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5" name="Rectangle 4"/>
            <p:cNvSpPr/>
            <p:nvPr/>
          </p:nvSpPr>
          <p:spPr bwMode="auto">
            <a:xfrm>
              <a:off x="3733800" y="3962400"/>
              <a:ext cx="431800" cy="237067"/>
            </a:xfrm>
            <a:prstGeom prst="rect">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6" name="Rectangle 5"/>
            <p:cNvSpPr/>
            <p:nvPr/>
          </p:nvSpPr>
          <p:spPr bwMode="auto">
            <a:xfrm>
              <a:off x="3716866" y="5410200"/>
              <a:ext cx="1540934" cy="228600"/>
            </a:xfrm>
            <a:prstGeom prst="rect">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8" name="Rectangle 7"/>
            <p:cNvSpPr/>
            <p:nvPr/>
          </p:nvSpPr>
          <p:spPr bwMode="auto">
            <a:xfrm>
              <a:off x="3657600" y="3124200"/>
              <a:ext cx="381000" cy="237067"/>
            </a:xfrm>
            <a:prstGeom prst="rect">
              <a:avLst/>
            </a:prstGeom>
            <a:solidFill>
              <a:srgbClr val="0000FF">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10" name="Rectangle 9"/>
            <p:cNvSpPr/>
            <p:nvPr/>
          </p:nvSpPr>
          <p:spPr bwMode="auto">
            <a:xfrm>
              <a:off x="3657600" y="1498599"/>
              <a:ext cx="76200" cy="237067"/>
            </a:xfrm>
            <a:prstGeom prst="rect">
              <a:avLst/>
            </a:prstGeom>
            <a:solidFill>
              <a:srgbClr val="0000FF">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grpSp>
      <p:sp>
        <p:nvSpPr>
          <p:cNvPr id="7" name="Rectangle 6"/>
          <p:cNvSpPr/>
          <p:nvPr/>
        </p:nvSpPr>
        <p:spPr bwMode="auto">
          <a:xfrm>
            <a:off x="-1981200" y="1845733"/>
            <a:ext cx="2819400" cy="502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solidFill>
                <a:srgbClr val="000000"/>
              </a:solidFill>
              <a:latin typeface="Arial" pitchFamily="-112" charset="0"/>
            </a:endParaRPr>
          </a:p>
        </p:txBody>
      </p:sp>
      <p:grpSp>
        <p:nvGrpSpPr>
          <p:cNvPr id="24" name="Group 23"/>
          <p:cNvGrpSpPr/>
          <p:nvPr/>
        </p:nvGrpSpPr>
        <p:grpSpPr>
          <a:xfrm>
            <a:off x="8569326" y="2918078"/>
            <a:ext cx="2582432" cy="2284459"/>
            <a:chOff x="5901558" y="1981200"/>
            <a:chExt cx="1981200" cy="1752600"/>
          </a:xfrm>
        </p:grpSpPr>
        <p:sp>
          <p:nvSpPr>
            <p:cNvPr id="18" name="Rectangle 17"/>
            <p:cNvSpPr/>
            <p:nvPr/>
          </p:nvSpPr>
          <p:spPr bwMode="auto">
            <a:xfrm>
              <a:off x="5943600" y="1981200"/>
              <a:ext cx="1905000" cy="1752600"/>
            </a:xfrm>
            <a:prstGeom prst="rect">
              <a:avLst/>
            </a:prstGeom>
            <a:solidFill>
              <a:srgbClr val="F7D4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pic>
          <p:nvPicPr>
            <p:cNvPr id="15" name="Picture 14"/>
            <p:cNvPicPr>
              <a:picLocks noChangeAspect="1"/>
            </p:cNvPicPr>
            <p:nvPr/>
          </p:nvPicPr>
          <p:blipFill>
            <a:blip r:embed="rId3"/>
            <a:stretch>
              <a:fillRect/>
            </a:stretch>
          </p:blipFill>
          <p:spPr>
            <a:xfrm>
              <a:off x="6019800" y="2794000"/>
              <a:ext cx="1752600" cy="889000"/>
            </a:xfrm>
            <a:prstGeom prst="rect">
              <a:avLst/>
            </a:prstGeom>
            <a:solidFill>
              <a:srgbClr val="FFD699"/>
            </a:solidFill>
          </p:spPr>
        </p:pic>
        <p:sp>
          <p:nvSpPr>
            <p:cNvPr id="16" name="TextBox 15"/>
            <p:cNvSpPr txBox="1"/>
            <p:nvPr/>
          </p:nvSpPr>
          <p:spPr>
            <a:xfrm>
              <a:off x="5901558" y="2044317"/>
              <a:ext cx="1981200" cy="738664"/>
            </a:xfrm>
            <a:prstGeom prst="rect">
              <a:avLst/>
            </a:prstGeom>
            <a:noFill/>
          </p:spPr>
          <p:txBody>
            <a:bodyPr wrap="square" rtlCol="0">
              <a:spAutoFit/>
            </a:bodyPr>
            <a:lstStyle/>
            <a:p>
              <a:r>
                <a:rPr lang="en-US" sz="1400" dirty="0">
                  <a:solidFill>
                    <a:srgbClr val="000000"/>
                  </a:solidFill>
                </a:rPr>
                <a:t>Box and Whiskers for a Skewed Distribution</a:t>
              </a:r>
              <a:br>
                <a:rPr lang="en-US" sz="1400" dirty="0">
                  <a:solidFill>
                    <a:srgbClr val="000000"/>
                  </a:solidFill>
                </a:rPr>
              </a:br>
              <a:r>
                <a:rPr lang="en-US" sz="1400" dirty="0">
                  <a:solidFill>
                    <a:srgbClr val="000000"/>
                  </a:solidFill>
                </a:rPr>
                <a:t>(Mean, 25</a:t>
              </a:r>
              <a:r>
                <a:rPr lang="en-US" sz="1400" baseline="30000" dirty="0">
                  <a:solidFill>
                    <a:srgbClr val="000000"/>
                  </a:solidFill>
                </a:rPr>
                <a:t>th</a:t>
              </a:r>
              <a:r>
                <a:rPr lang="en-US" sz="1400" dirty="0">
                  <a:solidFill>
                    <a:srgbClr val="000000"/>
                  </a:solidFill>
                </a:rPr>
                <a:t>, 75%tiles)</a:t>
              </a:r>
            </a:p>
          </p:txBody>
        </p:sp>
        <p:sp>
          <p:nvSpPr>
            <p:cNvPr id="19" name="Rectangle 18"/>
            <p:cNvSpPr/>
            <p:nvPr/>
          </p:nvSpPr>
          <p:spPr bwMode="auto">
            <a:xfrm>
              <a:off x="6286499" y="3484035"/>
              <a:ext cx="571501" cy="160867"/>
            </a:xfrm>
            <a:prstGeom prst="rect">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21" name="Rectangle 20"/>
            <p:cNvSpPr/>
            <p:nvPr/>
          </p:nvSpPr>
          <p:spPr bwMode="auto">
            <a:xfrm>
              <a:off x="6172200" y="3340100"/>
              <a:ext cx="762000" cy="88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Arial" pitchFamily="-112" charset="0"/>
              </a:endParaRPr>
            </a:p>
          </p:txBody>
        </p:sp>
        <p:sp>
          <p:nvSpPr>
            <p:cNvPr id="20" name="TextBox 19"/>
            <p:cNvSpPr txBox="1"/>
            <p:nvPr/>
          </p:nvSpPr>
          <p:spPr>
            <a:xfrm>
              <a:off x="6442842" y="3282730"/>
              <a:ext cx="152400" cy="230832"/>
            </a:xfrm>
            <a:prstGeom prst="rect">
              <a:avLst/>
            </a:prstGeom>
            <a:noFill/>
          </p:spPr>
          <p:txBody>
            <a:bodyPr wrap="square" rtlCol="0">
              <a:spAutoFit/>
            </a:bodyPr>
            <a:lstStyle/>
            <a:p>
              <a:r>
                <a:rPr lang="en-US" sz="900" dirty="0">
                  <a:solidFill>
                    <a:srgbClr val="000000"/>
                  </a:solidFill>
                </a:rPr>
                <a:t>M</a:t>
              </a:r>
            </a:p>
          </p:txBody>
        </p:sp>
        <p:sp>
          <p:nvSpPr>
            <p:cNvPr id="22" name="TextBox 21"/>
            <p:cNvSpPr txBox="1"/>
            <p:nvPr/>
          </p:nvSpPr>
          <p:spPr>
            <a:xfrm>
              <a:off x="6650420" y="3278571"/>
              <a:ext cx="381000" cy="230832"/>
            </a:xfrm>
            <a:prstGeom prst="rect">
              <a:avLst/>
            </a:prstGeom>
            <a:noFill/>
          </p:spPr>
          <p:txBody>
            <a:bodyPr wrap="square" rtlCol="0">
              <a:spAutoFit/>
            </a:bodyPr>
            <a:lstStyle/>
            <a:p>
              <a:r>
                <a:rPr lang="en-US" sz="900" dirty="0">
                  <a:solidFill>
                    <a:srgbClr val="000000"/>
                  </a:solidFill>
                </a:rPr>
                <a:t>75</a:t>
              </a:r>
            </a:p>
          </p:txBody>
        </p:sp>
        <p:sp>
          <p:nvSpPr>
            <p:cNvPr id="23" name="TextBox 22"/>
            <p:cNvSpPr txBox="1"/>
            <p:nvPr/>
          </p:nvSpPr>
          <p:spPr>
            <a:xfrm>
              <a:off x="6096000" y="3276600"/>
              <a:ext cx="381000" cy="230832"/>
            </a:xfrm>
            <a:prstGeom prst="rect">
              <a:avLst/>
            </a:prstGeom>
            <a:noFill/>
          </p:spPr>
          <p:txBody>
            <a:bodyPr wrap="square" rtlCol="0">
              <a:spAutoFit/>
            </a:bodyPr>
            <a:lstStyle/>
            <a:p>
              <a:r>
                <a:rPr lang="en-US" sz="900" dirty="0">
                  <a:solidFill>
                    <a:srgbClr val="000000"/>
                  </a:solidFill>
                </a:rPr>
                <a:t>25</a:t>
              </a:r>
            </a:p>
          </p:txBody>
        </p:sp>
      </p:grpSp>
      <p:sp>
        <p:nvSpPr>
          <p:cNvPr id="25" name="TextBox 24"/>
          <p:cNvSpPr txBox="1"/>
          <p:nvPr/>
        </p:nvSpPr>
        <p:spPr>
          <a:xfrm>
            <a:off x="1447800" y="5588000"/>
            <a:ext cx="1752600" cy="400110"/>
          </a:xfrm>
          <a:prstGeom prst="rect">
            <a:avLst/>
          </a:prstGeom>
          <a:noFill/>
        </p:spPr>
        <p:txBody>
          <a:bodyPr wrap="square" rtlCol="0">
            <a:spAutoFit/>
          </a:bodyPr>
          <a:lstStyle/>
          <a:p>
            <a:r>
              <a:rPr lang="en-US" sz="1000" dirty="0">
                <a:solidFill>
                  <a:srgbClr val="000000"/>
                </a:solidFill>
              </a:rPr>
              <a:t>(2/3 Cardiomyopathy and </a:t>
            </a:r>
            <a:br>
              <a:rPr lang="en-US" sz="1000" dirty="0">
                <a:solidFill>
                  <a:srgbClr val="000000"/>
                </a:solidFill>
              </a:rPr>
            </a:br>
            <a:r>
              <a:rPr lang="en-US" sz="1000" dirty="0">
                <a:solidFill>
                  <a:srgbClr val="000000"/>
                </a:solidFill>
              </a:rPr>
              <a:t>1/3 underlying CV disease)</a:t>
            </a:r>
          </a:p>
        </p:txBody>
      </p:sp>
      <p:sp>
        <p:nvSpPr>
          <p:cNvPr id="9" name="TextBox 8"/>
          <p:cNvSpPr txBox="1"/>
          <p:nvPr/>
        </p:nvSpPr>
        <p:spPr>
          <a:xfrm>
            <a:off x="1049867" y="1346200"/>
            <a:ext cx="1634261" cy="461665"/>
          </a:xfrm>
          <a:prstGeom prst="rect">
            <a:avLst/>
          </a:prstGeom>
          <a:solidFill>
            <a:srgbClr val="FFFFFF"/>
          </a:solidFill>
        </p:spPr>
        <p:txBody>
          <a:bodyPr wrap="square" rtlCol="0">
            <a:spAutoFit/>
          </a:bodyPr>
          <a:lstStyle/>
          <a:p>
            <a:pPr algn="r"/>
            <a:r>
              <a:rPr lang="en-US" sz="2400" dirty="0"/>
              <a:t>AFE 	   </a:t>
            </a:r>
          </a:p>
        </p:txBody>
      </p:sp>
      <p:sp>
        <p:nvSpPr>
          <p:cNvPr id="26" name="TextBox 25"/>
          <p:cNvSpPr txBox="1"/>
          <p:nvPr/>
        </p:nvSpPr>
        <p:spPr>
          <a:xfrm>
            <a:off x="609600" y="2150534"/>
            <a:ext cx="2074528" cy="461665"/>
          </a:xfrm>
          <a:prstGeom prst="rect">
            <a:avLst/>
          </a:prstGeom>
          <a:solidFill>
            <a:srgbClr val="FFFFFF"/>
          </a:solidFill>
        </p:spPr>
        <p:txBody>
          <a:bodyPr wrap="square" rtlCol="0">
            <a:spAutoFit/>
          </a:bodyPr>
          <a:lstStyle/>
          <a:p>
            <a:pPr algn="r"/>
            <a:r>
              <a:rPr lang="en-US" sz="2400" dirty="0"/>
              <a:t>VTE 	   </a:t>
            </a:r>
          </a:p>
        </p:txBody>
      </p:sp>
      <p:sp>
        <p:nvSpPr>
          <p:cNvPr id="27" name="TextBox 26"/>
          <p:cNvSpPr txBox="1"/>
          <p:nvPr/>
        </p:nvSpPr>
        <p:spPr>
          <a:xfrm>
            <a:off x="1049867" y="2980266"/>
            <a:ext cx="1634261" cy="461665"/>
          </a:xfrm>
          <a:prstGeom prst="rect">
            <a:avLst/>
          </a:prstGeom>
          <a:solidFill>
            <a:srgbClr val="FFFFFF"/>
          </a:solidFill>
        </p:spPr>
        <p:txBody>
          <a:bodyPr wrap="square" rtlCol="0">
            <a:spAutoFit/>
          </a:bodyPr>
          <a:lstStyle/>
          <a:p>
            <a:pPr algn="r"/>
            <a:r>
              <a:rPr lang="en-US" sz="2400" dirty="0"/>
              <a:t>OB HEM    </a:t>
            </a:r>
          </a:p>
        </p:txBody>
      </p:sp>
      <p:sp>
        <p:nvSpPr>
          <p:cNvPr id="28" name="TextBox 27"/>
          <p:cNvSpPr txBox="1"/>
          <p:nvPr/>
        </p:nvSpPr>
        <p:spPr>
          <a:xfrm>
            <a:off x="609600" y="3843867"/>
            <a:ext cx="2074528" cy="461665"/>
          </a:xfrm>
          <a:prstGeom prst="rect">
            <a:avLst/>
          </a:prstGeom>
          <a:solidFill>
            <a:srgbClr val="FFFFFF"/>
          </a:solidFill>
        </p:spPr>
        <p:txBody>
          <a:bodyPr wrap="square" rtlCol="0">
            <a:spAutoFit/>
          </a:bodyPr>
          <a:lstStyle/>
          <a:p>
            <a:pPr algn="r"/>
            <a:r>
              <a:rPr lang="en-US" sz="2400" dirty="0" err="1"/>
              <a:t>PreE</a:t>
            </a:r>
            <a:r>
              <a:rPr lang="en-US" sz="2400" dirty="0"/>
              <a:t>/E    </a:t>
            </a:r>
          </a:p>
        </p:txBody>
      </p:sp>
      <p:sp>
        <p:nvSpPr>
          <p:cNvPr id="29" name="TextBox 28"/>
          <p:cNvSpPr txBox="1"/>
          <p:nvPr/>
        </p:nvSpPr>
        <p:spPr>
          <a:xfrm>
            <a:off x="1049867" y="5202537"/>
            <a:ext cx="1634261" cy="461665"/>
          </a:xfrm>
          <a:prstGeom prst="rect">
            <a:avLst/>
          </a:prstGeom>
          <a:solidFill>
            <a:srgbClr val="FFFFFF"/>
          </a:solidFill>
        </p:spPr>
        <p:txBody>
          <a:bodyPr wrap="square" rtlCol="0">
            <a:spAutoFit/>
          </a:bodyPr>
          <a:lstStyle/>
          <a:p>
            <a:pPr algn="r"/>
            <a:r>
              <a:rPr lang="en-US" sz="2400" dirty="0"/>
              <a:t>CVD 	   </a:t>
            </a:r>
          </a:p>
        </p:txBody>
      </p:sp>
      <p:grpSp>
        <p:nvGrpSpPr>
          <p:cNvPr id="40" name="Group 4">
            <a:extLst>
              <a:ext uri="{FF2B5EF4-FFF2-40B4-BE49-F238E27FC236}">
                <a16:creationId xmlns:a16="http://schemas.microsoft.com/office/drawing/2014/main" xmlns="" id="{F7750731-117E-3840-8D06-E2496D8BBC18}"/>
              </a:ext>
            </a:extLst>
          </p:cNvPr>
          <p:cNvGrpSpPr>
            <a:grpSpLocks/>
          </p:cNvGrpSpPr>
          <p:nvPr/>
        </p:nvGrpSpPr>
        <p:grpSpPr bwMode="auto">
          <a:xfrm>
            <a:off x="0" y="0"/>
            <a:ext cx="12192000" cy="546100"/>
            <a:chOff x="0" y="0"/>
            <a:chExt cx="5760" cy="344"/>
          </a:xfrm>
        </p:grpSpPr>
        <p:sp>
          <p:nvSpPr>
            <p:cNvPr id="41" name="Rectangle 5">
              <a:extLst>
                <a:ext uri="{FF2B5EF4-FFF2-40B4-BE49-F238E27FC236}">
                  <a16:creationId xmlns:a16="http://schemas.microsoft.com/office/drawing/2014/main" xmlns="" id="{59C45C88-611B-BB43-B0FD-13481B300CC9}"/>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400">
                <a:latin typeface="Times New Roman" charset="0"/>
              </a:endParaRPr>
            </a:p>
          </p:txBody>
        </p:sp>
        <p:sp>
          <p:nvSpPr>
            <p:cNvPr id="42" name="Rectangle 6">
              <a:extLst>
                <a:ext uri="{FF2B5EF4-FFF2-40B4-BE49-F238E27FC236}">
                  <a16:creationId xmlns:a16="http://schemas.microsoft.com/office/drawing/2014/main" xmlns="" id="{B1A400BF-CCE7-464B-A833-7D3C956695B6}"/>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43" name="Rectangle 7">
              <a:extLst>
                <a:ext uri="{FF2B5EF4-FFF2-40B4-BE49-F238E27FC236}">
                  <a16:creationId xmlns:a16="http://schemas.microsoft.com/office/drawing/2014/main" xmlns="" id="{EBD458D8-D9C8-4F4D-81DB-1023ABFCCEFC}"/>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44" name="Rectangle 8">
              <a:extLst>
                <a:ext uri="{FF2B5EF4-FFF2-40B4-BE49-F238E27FC236}">
                  <a16:creationId xmlns:a16="http://schemas.microsoft.com/office/drawing/2014/main" xmlns="" id="{35955870-33D6-D74D-A86B-3E30CC99FE19}"/>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45" name="Rectangle 9">
              <a:extLst>
                <a:ext uri="{FF2B5EF4-FFF2-40B4-BE49-F238E27FC236}">
                  <a16:creationId xmlns:a16="http://schemas.microsoft.com/office/drawing/2014/main" xmlns="" id="{1DEF2434-68AB-5746-A197-F9CC05386A0A}"/>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46" name="Rectangle 10">
              <a:extLst>
                <a:ext uri="{FF2B5EF4-FFF2-40B4-BE49-F238E27FC236}">
                  <a16:creationId xmlns:a16="http://schemas.microsoft.com/office/drawing/2014/main" xmlns="" id="{D31B9D51-9697-A64C-9BC9-25A8C163CDB8}"/>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47" name="Rectangle 11">
              <a:extLst>
                <a:ext uri="{FF2B5EF4-FFF2-40B4-BE49-F238E27FC236}">
                  <a16:creationId xmlns:a16="http://schemas.microsoft.com/office/drawing/2014/main" xmlns="" id="{762D0E29-B9D0-2543-BBCB-6BDD2DECF7F0}"/>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2400">
                <a:latin typeface="Times New Roman" charset="0"/>
              </a:endParaRPr>
            </a:p>
          </p:txBody>
        </p:sp>
        <p:sp>
          <p:nvSpPr>
            <p:cNvPr id="48" name="Rectangle 12">
              <a:extLst>
                <a:ext uri="{FF2B5EF4-FFF2-40B4-BE49-F238E27FC236}">
                  <a16:creationId xmlns:a16="http://schemas.microsoft.com/office/drawing/2014/main" xmlns="" id="{2E1A3F19-B369-614C-A959-B3FE3D382A01}"/>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49" name="Rectangle 13">
              <a:extLst>
                <a:ext uri="{FF2B5EF4-FFF2-40B4-BE49-F238E27FC236}">
                  <a16:creationId xmlns:a16="http://schemas.microsoft.com/office/drawing/2014/main" xmlns="" id="{075BB337-578F-D34A-858E-FFEE7C292310}"/>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50" name="Rectangle 29">
            <a:extLst>
              <a:ext uri="{FF2B5EF4-FFF2-40B4-BE49-F238E27FC236}">
                <a16:creationId xmlns:a16="http://schemas.microsoft.com/office/drawing/2014/main" xmlns="" id="{5732B4BB-056B-F54A-B1B5-7170F5EFC84A}"/>
              </a:ext>
            </a:extLst>
          </p:cNvPr>
          <p:cNvSpPr>
            <a:spLocks noChangeArrowheads="1"/>
          </p:cNvSpPr>
          <p:nvPr/>
        </p:nvSpPr>
        <p:spPr bwMode="auto">
          <a:xfrm>
            <a:off x="8839200" y="457200"/>
            <a:ext cx="33528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pic>
        <p:nvPicPr>
          <p:cNvPr id="51" name="Picture 50">
            <a:extLst>
              <a:ext uri="{FF2B5EF4-FFF2-40B4-BE49-F238E27FC236}">
                <a16:creationId xmlns:a16="http://schemas.microsoft.com/office/drawing/2014/main" xmlns="" id="{5B7063A4-FC06-2741-8345-7A8BFCCDAF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7000" y="66159"/>
            <a:ext cx="1871922" cy="414528"/>
          </a:xfrm>
          <a:prstGeom prst="rect">
            <a:avLst/>
          </a:prstGeom>
        </p:spPr>
      </p:pic>
      <p:sp>
        <p:nvSpPr>
          <p:cNvPr id="64" name="TextBox 63">
            <a:extLst>
              <a:ext uri="{FF2B5EF4-FFF2-40B4-BE49-F238E27FC236}">
                <a16:creationId xmlns:a16="http://schemas.microsoft.com/office/drawing/2014/main" xmlns="" id="{5CCB6CCC-10A2-DD4E-9EBB-C00D9C79A936}"/>
              </a:ext>
            </a:extLst>
          </p:cNvPr>
          <p:cNvSpPr txBox="1"/>
          <p:nvPr/>
        </p:nvSpPr>
        <p:spPr>
          <a:xfrm>
            <a:off x="8518618" y="5926772"/>
            <a:ext cx="3447586" cy="830997"/>
          </a:xfrm>
          <a:prstGeom prst="rect">
            <a:avLst/>
          </a:prstGeom>
          <a:noFill/>
        </p:spPr>
        <p:txBody>
          <a:bodyPr wrap="square" rtlCol="0">
            <a:spAutoFit/>
          </a:bodyPr>
          <a:lstStyle/>
          <a:p>
            <a:pPr algn="r"/>
            <a:r>
              <a:rPr lang="en-US" sz="1600" dirty="0">
                <a:solidFill>
                  <a:srgbClr val="000000"/>
                </a:solidFill>
              </a:rPr>
              <a:t>Main et al. Pregnancy-Related Mortality in California. </a:t>
            </a:r>
            <a:br>
              <a:rPr lang="en-US" sz="1600" dirty="0">
                <a:solidFill>
                  <a:srgbClr val="000000"/>
                </a:solidFill>
              </a:rPr>
            </a:br>
            <a:r>
              <a:rPr lang="en-US" sz="1600" dirty="0" err="1">
                <a:solidFill>
                  <a:srgbClr val="000000"/>
                </a:solidFill>
              </a:rPr>
              <a:t>Obstet</a:t>
            </a:r>
            <a:r>
              <a:rPr lang="en-US" sz="1600" dirty="0">
                <a:solidFill>
                  <a:srgbClr val="000000"/>
                </a:solidFill>
              </a:rPr>
              <a:t> </a:t>
            </a:r>
            <a:r>
              <a:rPr lang="en-US" sz="1600" dirty="0" err="1">
                <a:solidFill>
                  <a:srgbClr val="000000"/>
                </a:solidFill>
              </a:rPr>
              <a:t>Gynecol</a:t>
            </a:r>
            <a:r>
              <a:rPr lang="en-US" sz="1600" dirty="0">
                <a:solidFill>
                  <a:srgbClr val="000000"/>
                </a:solidFill>
              </a:rPr>
              <a:t> 2015</a:t>
            </a:r>
          </a:p>
        </p:txBody>
      </p:sp>
      <p:sp>
        <p:nvSpPr>
          <p:cNvPr id="11" name="TextBox 10"/>
          <p:cNvSpPr txBox="1"/>
          <p:nvPr/>
        </p:nvSpPr>
        <p:spPr>
          <a:xfrm>
            <a:off x="7586134" y="533400"/>
            <a:ext cx="4258733" cy="1569660"/>
          </a:xfrm>
          <a:prstGeom prst="rect">
            <a:avLst/>
          </a:prstGeom>
          <a:noFill/>
        </p:spPr>
        <p:txBody>
          <a:bodyPr wrap="square" rtlCol="0">
            <a:spAutoFit/>
          </a:bodyPr>
          <a:lstStyle/>
          <a:p>
            <a:pPr algn="ctr"/>
            <a:r>
              <a:rPr lang="en-US" sz="3200" dirty="0">
                <a:solidFill>
                  <a:srgbClr val="000000"/>
                </a:solidFill>
              </a:rPr>
              <a:t>Timing of Death Among Major Causes of Maternal Mortality</a:t>
            </a:r>
          </a:p>
        </p:txBody>
      </p:sp>
    </p:spTree>
    <p:extLst>
      <p:ext uri="{BB962C8B-B14F-4D97-AF65-F5344CB8AC3E}">
        <p14:creationId xmlns:p14="http://schemas.microsoft.com/office/powerpoint/2010/main" val="401852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54567797"/>
              </p:ext>
            </p:extLst>
          </p:nvPr>
        </p:nvGraphicFramePr>
        <p:xfrm>
          <a:off x="543260" y="1046973"/>
          <a:ext cx="11125200" cy="5768340"/>
        </p:xfrm>
        <a:graphic>
          <a:graphicData uri="http://schemas.openxmlformats.org/drawingml/2006/table">
            <a:tbl>
              <a:tblPr firstRow="1" bandRow="1">
                <a:tableStyleId>{5C22544A-7EE6-4342-B048-85BDC9FD1C3A}</a:tableStyleId>
              </a:tblPr>
              <a:tblGrid>
                <a:gridCol w="2961940">
                  <a:extLst>
                    <a:ext uri="{9D8B030D-6E8A-4147-A177-3AD203B41FA5}">
                      <a16:colId xmlns:a16="http://schemas.microsoft.com/office/drawing/2014/main" xmlns="" val="20000"/>
                    </a:ext>
                  </a:extLst>
                </a:gridCol>
                <a:gridCol w="2600660">
                  <a:extLst>
                    <a:ext uri="{9D8B030D-6E8A-4147-A177-3AD203B41FA5}">
                      <a16:colId xmlns:a16="http://schemas.microsoft.com/office/drawing/2014/main" xmlns="" val="20001"/>
                    </a:ext>
                  </a:extLst>
                </a:gridCol>
                <a:gridCol w="2781300">
                  <a:extLst>
                    <a:ext uri="{9D8B030D-6E8A-4147-A177-3AD203B41FA5}">
                      <a16:colId xmlns:a16="http://schemas.microsoft.com/office/drawing/2014/main" xmlns="" val="20002"/>
                    </a:ext>
                  </a:extLst>
                </a:gridCol>
                <a:gridCol w="2781300">
                  <a:extLst>
                    <a:ext uri="{9D8B030D-6E8A-4147-A177-3AD203B41FA5}">
                      <a16:colId xmlns:a16="http://schemas.microsoft.com/office/drawing/2014/main" xmlns="" val="20003"/>
                    </a:ext>
                  </a:extLst>
                </a:gridCol>
              </a:tblGrid>
              <a:tr h="615950">
                <a:tc>
                  <a:txBody>
                    <a:bodyPr/>
                    <a:lstStyle/>
                    <a:p>
                      <a:pPr algn="ctr"/>
                      <a:r>
                        <a:rPr lang="en-US" sz="2600" dirty="0">
                          <a:solidFill>
                            <a:schemeClr val="tx1"/>
                          </a:solidFill>
                        </a:rPr>
                        <a:t>Cause of Death</a:t>
                      </a:r>
                    </a:p>
                  </a:txBody>
                  <a:tcPr/>
                </a:tc>
                <a:tc>
                  <a:txBody>
                    <a:bodyPr/>
                    <a:lstStyle/>
                    <a:p>
                      <a:pPr algn="ctr"/>
                      <a:r>
                        <a:rPr lang="en-US" sz="2600" dirty="0">
                          <a:solidFill>
                            <a:schemeClr val="tx1"/>
                          </a:solidFill>
                        </a:rPr>
                        <a:t>North Carolina “Preventable”</a:t>
                      </a:r>
                    </a:p>
                  </a:txBody>
                  <a:tcPr/>
                </a:tc>
                <a:tc>
                  <a:txBody>
                    <a:bodyPr/>
                    <a:lstStyle/>
                    <a:p>
                      <a:pPr algn="ctr"/>
                      <a:r>
                        <a:rPr lang="en-US" sz="2600" dirty="0">
                          <a:solidFill>
                            <a:schemeClr val="tx1"/>
                          </a:solidFill>
                        </a:rPr>
                        <a:t>California</a:t>
                      </a:r>
                      <a:br>
                        <a:rPr lang="en-US" sz="2600" dirty="0">
                          <a:solidFill>
                            <a:schemeClr val="tx1"/>
                          </a:solidFill>
                        </a:rPr>
                      </a:br>
                      <a:r>
                        <a:rPr lang="en-US" sz="2600" dirty="0">
                          <a:solidFill>
                            <a:schemeClr val="tx1"/>
                          </a:solidFill>
                        </a:rPr>
                        <a:t>“Good or strong chance to alter the outcome”</a:t>
                      </a:r>
                    </a:p>
                  </a:txBody>
                  <a:tcPr/>
                </a:tc>
                <a:tc>
                  <a:txBody>
                    <a:bodyPr/>
                    <a:lstStyle/>
                    <a:p>
                      <a:pPr algn="ctr"/>
                      <a:r>
                        <a:rPr lang="en-US" sz="2600" dirty="0">
                          <a:solidFill>
                            <a:schemeClr val="tx1"/>
                          </a:solidFill>
                        </a:rPr>
                        <a:t>United Kingdom</a:t>
                      </a:r>
                      <a:br>
                        <a:rPr lang="en-US" sz="2600" dirty="0">
                          <a:solidFill>
                            <a:schemeClr val="tx1"/>
                          </a:solidFill>
                        </a:rPr>
                      </a:br>
                      <a:r>
                        <a:rPr lang="en-US" sz="2600" dirty="0">
                          <a:solidFill>
                            <a:schemeClr val="tx1"/>
                          </a:solidFill>
                        </a:rPr>
                        <a:t>“Substandard care that had a major contribution”</a:t>
                      </a:r>
                    </a:p>
                  </a:txBody>
                  <a:tcPr/>
                </a:tc>
                <a:extLst>
                  <a:ext uri="{0D108BD9-81ED-4DB2-BD59-A6C34878D82A}">
                    <a16:rowId xmlns:a16="http://schemas.microsoft.com/office/drawing/2014/main" xmlns="" val="10000"/>
                  </a:ext>
                </a:extLst>
              </a:tr>
              <a:tr h="615950">
                <a:tc>
                  <a:txBody>
                    <a:bodyPr/>
                    <a:lstStyle/>
                    <a:p>
                      <a:r>
                        <a:rPr lang="en-US" sz="2800" dirty="0">
                          <a:solidFill>
                            <a:schemeClr val="tx1"/>
                          </a:solidFill>
                        </a:rPr>
                        <a:t>Hemorrhage</a:t>
                      </a:r>
                    </a:p>
                  </a:txBody>
                  <a:tcPr/>
                </a:tc>
                <a:tc>
                  <a:txBody>
                    <a:bodyPr/>
                    <a:lstStyle/>
                    <a:p>
                      <a:pPr algn="ctr"/>
                      <a:r>
                        <a:rPr lang="en-US" sz="2800" dirty="0">
                          <a:solidFill>
                            <a:schemeClr val="tx1"/>
                          </a:solidFill>
                        </a:rPr>
                        <a:t>93%</a:t>
                      </a:r>
                    </a:p>
                  </a:txBody>
                  <a:tcPr/>
                </a:tc>
                <a:tc>
                  <a:txBody>
                    <a:bodyPr/>
                    <a:lstStyle/>
                    <a:p>
                      <a:pPr algn="ctr"/>
                      <a:r>
                        <a:rPr lang="en-US" sz="2800" dirty="0">
                          <a:solidFill>
                            <a:schemeClr val="tx1"/>
                          </a:solidFill>
                        </a:rPr>
                        <a:t>70%</a:t>
                      </a:r>
                    </a:p>
                  </a:txBody>
                  <a:tcPr/>
                </a:tc>
                <a:tc>
                  <a:txBody>
                    <a:bodyPr/>
                    <a:lstStyle/>
                    <a:p>
                      <a:pPr algn="ctr"/>
                      <a:r>
                        <a:rPr lang="en-US" sz="2800" dirty="0">
                          <a:solidFill>
                            <a:schemeClr val="tx1"/>
                          </a:solidFill>
                        </a:rPr>
                        <a:t>44%</a:t>
                      </a:r>
                    </a:p>
                  </a:txBody>
                  <a:tcPr/>
                </a:tc>
                <a:extLst>
                  <a:ext uri="{0D108BD9-81ED-4DB2-BD59-A6C34878D82A}">
                    <a16:rowId xmlns:a16="http://schemas.microsoft.com/office/drawing/2014/main" xmlns="" val="10001"/>
                  </a:ext>
                </a:extLst>
              </a:tr>
              <a:tr h="615950">
                <a:tc>
                  <a:txBody>
                    <a:bodyPr/>
                    <a:lstStyle/>
                    <a:p>
                      <a:r>
                        <a:rPr lang="en-US" sz="2800" dirty="0">
                          <a:solidFill>
                            <a:schemeClr val="tx1"/>
                          </a:solidFill>
                        </a:rPr>
                        <a:t>Preeclampsia</a:t>
                      </a:r>
                    </a:p>
                  </a:txBody>
                  <a:tcPr/>
                </a:tc>
                <a:tc>
                  <a:txBody>
                    <a:bodyPr/>
                    <a:lstStyle/>
                    <a:p>
                      <a:pPr algn="ctr"/>
                      <a:r>
                        <a:rPr lang="en-US" sz="2800" dirty="0">
                          <a:solidFill>
                            <a:schemeClr val="tx1"/>
                          </a:solidFill>
                        </a:rPr>
                        <a:t>60%</a:t>
                      </a:r>
                    </a:p>
                  </a:txBody>
                  <a:tcPr/>
                </a:tc>
                <a:tc>
                  <a:txBody>
                    <a:bodyPr/>
                    <a:lstStyle/>
                    <a:p>
                      <a:pPr algn="ctr"/>
                      <a:r>
                        <a:rPr lang="en-US" sz="2800" dirty="0">
                          <a:solidFill>
                            <a:schemeClr val="tx1"/>
                          </a:solidFill>
                        </a:rPr>
                        <a:t>60%</a:t>
                      </a:r>
                    </a:p>
                  </a:txBody>
                  <a:tcPr/>
                </a:tc>
                <a:tc>
                  <a:txBody>
                    <a:bodyPr/>
                    <a:lstStyle/>
                    <a:p>
                      <a:pPr algn="ctr"/>
                      <a:r>
                        <a:rPr lang="en-US" sz="2800" dirty="0">
                          <a:solidFill>
                            <a:schemeClr val="tx1"/>
                          </a:solidFill>
                        </a:rPr>
                        <a:t>64%</a:t>
                      </a:r>
                    </a:p>
                  </a:txBody>
                  <a:tcPr/>
                </a:tc>
                <a:extLst>
                  <a:ext uri="{0D108BD9-81ED-4DB2-BD59-A6C34878D82A}">
                    <a16:rowId xmlns:a16="http://schemas.microsoft.com/office/drawing/2014/main" xmlns="" val="10002"/>
                  </a:ext>
                </a:extLst>
              </a:tr>
              <a:tr h="615950">
                <a:tc>
                  <a:txBody>
                    <a:bodyPr/>
                    <a:lstStyle/>
                    <a:p>
                      <a:r>
                        <a:rPr lang="en-US" sz="2800" dirty="0">
                          <a:solidFill>
                            <a:schemeClr val="tx1"/>
                          </a:solidFill>
                        </a:rPr>
                        <a:t>Sepsis / Infection</a:t>
                      </a:r>
                    </a:p>
                  </a:txBody>
                  <a:tcPr/>
                </a:tc>
                <a:tc>
                  <a:txBody>
                    <a:bodyPr/>
                    <a:lstStyle/>
                    <a:p>
                      <a:pPr algn="ctr"/>
                      <a:r>
                        <a:rPr lang="en-US" sz="2800" dirty="0">
                          <a:solidFill>
                            <a:schemeClr val="tx1"/>
                          </a:solidFill>
                        </a:rPr>
                        <a:t>43%</a:t>
                      </a:r>
                    </a:p>
                  </a:txBody>
                  <a:tcPr/>
                </a:tc>
                <a:tc>
                  <a:txBody>
                    <a:bodyPr/>
                    <a:lstStyle/>
                    <a:p>
                      <a:pPr algn="ctr"/>
                      <a:r>
                        <a:rPr lang="en-US" sz="2800" dirty="0">
                          <a:solidFill>
                            <a:schemeClr val="tx1"/>
                          </a:solidFill>
                        </a:rPr>
                        <a:t>50%</a:t>
                      </a:r>
                    </a:p>
                  </a:txBody>
                  <a:tcPr/>
                </a:tc>
                <a:tc>
                  <a:txBody>
                    <a:bodyPr/>
                    <a:lstStyle/>
                    <a:p>
                      <a:pPr algn="ctr"/>
                      <a:r>
                        <a:rPr lang="en-US" sz="2800" dirty="0">
                          <a:solidFill>
                            <a:schemeClr val="tx1"/>
                          </a:solidFill>
                        </a:rPr>
                        <a:t>46%</a:t>
                      </a:r>
                    </a:p>
                  </a:txBody>
                  <a:tcPr/>
                </a:tc>
                <a:extLst>
                  <a:ext uri="{0D108BD9-81ED-4DB2-BD59-A6C34878D82A}">
                    <a16:rowId xmlns:a16="http://schemas.microsoft.com/office/drawing/2014/main" xmlns="" val="10003"/>
                  </a:ext>
                </a:extLst>
              </a:tr>
              <a:tr h="615950">
                <a:tc>
                  <a:txBody>
                    <a:bodyPr/>
                    <a:lstStyle/>
                    <a:p>
                      <a:r>
                        <a:rPr lang="en-US" sz="2800" dirty="0">
                          <a:solidFill>
                            <a:schemeClr val="tx1"/>
                          </a:solidFill>
                        </a:rPr>
                        <a:t>DVT / VTE</a:t>
                      </a:r>
                    </a:p>
                  </a:txBody>
                  <a:tcPr/>
                </a:tc>
                <a:tc>
                  <a:txBody>
                    <a:bodyPr/>
                    <a:lstStyle/>
                    <a:p>
                      <a:pPr algn="ctr"/>
                      <a:r>
                        <a:rPr lang="en-US" sz="2800" dirty="0">
                          <a:solidFill>
                            <a:schemeClr val="tx1"/>
                          </a:solidFill>
                        </a:rPr>
                        <a:t>17%</a:t>
                      </a:r>
                    </a:p>
                  </a:txBody>
                  <a:tcPr/>
                </a:tc>
                <a:tc>
                  <a:txBody>
                    <a:bodyPr/>
                    <a:lstStyle/>
                    <a:p>
                      <a:pPr algn="ctr"/>
                      <a:r>
                        <a:rPr lang="en-US" sz="2800" dirty="0">
                          <a:solidFill>
                            <a:schemeClr val="tx1"/>
                          </a:solidFill>
                        </a:rPr>
                        <a:t>50%</a:t>
                      </a:r>
                    </a:p>
                  </a:txBody>
                  <a:tcPr/>
                </a:tc>
                <a:tc>
                  <a:txBody>
                    <a:bodyPr/>
                    <a:lstStyle/>
                    <a:p>
                      <a:pPr algn="ctr"/>
                      <a:r>
                        <a:rPr lang="en-US" sz="2800" dirty="0">
                          <a:solidFill>
                            <a:schemeClr val="tx1"/>
                          </a:solidFill>
                        </a:rPr>
                        <a:t>33%</a:t>
                      </a:r>
                    </a:p>
                  </a:txBody>
                  <a:tcPr/>
                </a:tc>
                <a:extLst>
                  <a:ext uri="{0D108BD9-81ED-4DB2-BD59-A6C34878D82A}">
                    <a16:rowId xmlns:a16="http://schemas.microsoft.com/office/drawing/2014/main" xmlns="" val="10004"/>
                  </a:ext>
                </a:extLst>
              </a:tr>
              <a:tr h="615950">
                <a:tc>
                  <a:txBody>
                    <a:bodyPr/>
                    <a:lstStyle/>
                    <a:p>
                      <a:r>
                        <a:rPr lang="en-US" sz="2800" dirty="0">
                          <a:solidFill>
                            <a:schemeClr val="tx1"/>
                          </a:solidFill>
                        </a:rPr>
                        <a:t>Cardiomyopathy</a:t>
                      </a:r>
                    </a:p>
                  </a:txBody>
                  <a:tcPr/>
                </a:tc>
                <a:tc>
                  <a:txBody>
                    <a:bodyPr/>
                    <a:lstStyle/>
                    <a:p>
                      <a:pPr algn="ctr"/>
                      <a:r>
                        <a:rPr lang="en-US" sz="2800" dirty="0">
                          <a:solidFill>
                            <a:schemeClr val="tx1"/>
                          </a:solidFill>
                        </a:rPr>
                        <a:t>22%</a:t>
                      </a:r>
                    </a:p>
                  </a:txBody>
                  <a:tcPr/>
                </a:tc>
                <a:tc>
                  <a:txBody>
                    <a:bodyPr/>
                    <a:lstStyle/>
                    <a:p>
                      <a:pPr algn="ctr"/>
                      <a:r>
                        <a:rPr lang="en-US" sz="2800" dirty="0">
                          <a:solidFill>
                            <a:schemeClr val="tx1"/>
                          </a:solidFill>
                        </a:rPr>
                        <a:t>29%</a:t>
                      </a:r>
                    </a:p>
                  </a:txBody>
                  <a:tcPr/>
                </a:tc>
                <a:tc>
                  <a:txBody>
                    <a:bodyPr/>
                    <a:lstStyle/>
                    <a:p>
                      <a:pPr algn="ctr"/>
                      <a:r>
                        <a:rPr lang="en-US" sz="2800" dirty="0">
                          <a:solidFill>
                            <a:schemeClr val="tx1"/>
                          </a:solidFill>
                        </a:rPr>
                        <a:t>25%</a:t>
                      </a:r>
                    </a:p>
                  </a:txBody>
                  <a:tcPr/>
                </a:tc>
                <a:extLst>
                  <a:ext uri="{0D108BD9-81ED-4DB2-BD59-A6C34878D82A}">
                    <a16:rowId xmlns:a16="http://schemas.microsoft.com/office/drawing/2014/main" xmlns="" val="10005"/>
                  </a:ext>
                </a:extLst>
              </a:tr>
              <a:tr h="615950">
                <a:tc>
                  <a:txBody>
                    <a:bodyPr/>
                    <a:lstStyle/>
                    <a:p>
                      <a:r>
                        <a:rPr lang="en-US" sz="2800" dirty="0">
                          <a:solidFill>
                            <a:schemeClr val="tx1"/>
                          </a:solidFill>
                        </a:rPr>
                        <a:t>AFE</a:t>
                      </a:r>
                    </a:p>
                  </a:txBody>
                  <a:tcPr/>
                </a:tc>
                <a:tc>
                  <a:txBody>
                    <a:bodyPr/>
                    <a:lstStyle/>
                    <a:p>
                      <a:pPr algn="ctr"/>
                      <a:r>
                        <a:rPr lang="en-US" sz="2800" dirty="0">
                          <a:solidFill>
                            <a:schemeClr val="tx1"/>
                          </a:solidFill>
                        </a:rPr>
                        <a:t>0%</a:t>
                      </a:r>
                    </a:p>
                  </a:txBody>
                  <a:tcPr/>
                </a:tc>
                <a:tc>
                  <a:txBody>
                    <a:bodyPr/>
                    <a:lstStyle/>
                    <a:p>
                      <a:pPr algn="ctr"/>
                      <a:r>
                        <a:rPr lang="en-US" sz="2800" dirty="0">
                          <a:solidFill>
                            <a:schemeClr val="tx1"/>
                          </a:solidFill>
                        </a:rPr>
                        <a:t>0%</a:t>
                      </a:r>
                    </a:p>
                  </a:txBody>
                  <a:tcPr/>
                </a:tc>
                <a:tc>
                  <a:txBody>
                    <a:bodyPr/>
                    <a:lstStyle/>
                    <a:p>
                      <a:pPr algn="ctr"/>
                      <a:r>
                        <a:rPr lang="en-US" sz="2800" dirty="0">
                          <a:solidFill>
                            <a:schemeClr val="tx1"/>
                          </a:solidFill>
                        </a:rPr>
                        <a:t>15%</a:t>
                      </a:r>
                    </a:p>
                  </a:txBody>
                  <a:tcPr/>
                </a:tc>
                <a:extLst>
                  <a:ext uri="{0D108BD9-81ED-4DB2-BD59-A6C34878D82A}">
                    <a16:rowId xmlns:a16="http://schemas.microsoft.com/office/drawing/2014/main" xmlns="" val="10006"/>
                  </a:ext>
                </a:extLst>
              </a:tr>
            </a:tbl>
          </a:graphicData>
        </a:graphic>
      </p:graphicFrame>
      <p:sp>
        <p:nvSpPr>
          <p:cNvPr id="6" name="TextBox 5"/>
          <p:cNvSpPr txBox="1"/>
          <p:nvPr/>
        </p:nvSpPr>
        <p:spPr>
          <a:xfrm>
            <a:off x="3200400" y="304800"/>
            <a:ext cx="6340197" cy="646331"/>
          </a:xfrm>
          <a:prstGeom prst="rect">
            <a:avLst/>
          </a:prstGeom>
          <a:noFill/>
        </p:spPr>
        <p:txBody>
          <a:bodyPr wrap="none" rtlCol="0">
            <a:spAutoFit/>
          </a:bodyPr>
          <a:lstStyle/>
          <a:p>
            <a:pPr algn="l" eaLnBrk="1" hangingPunct="1"/>
            <a:r>
              <a:rPr lang="en-US" sz="3600" dirty="0">
                <a:solidFill>
                  <a:srgbClr val="000000"/>
                </a:solidFill>
                <a:latin typeface="Arial"/>
                <a:ea typeface="ＭＳ Ｐゴシック"/>
                <a:cs typeface="ＭＳ Ｐゴシック"/>
              </a:rPr>
              <a:t>Assessments of Preventability</a:t>
            </a:r>
          </a:p>
        </p:txBody>
      </p:sp>
      <p:sp>
        <p:nvSpPr>
          <p:cNvPr id="7" name="Rectangle 6"/>
          <p:cNvSpPr/>
          <p:nvPr/>
        </p:nvSpPr>
        <p:spPr bwMode="auto">
          <a:xfrm>
            <a:off x="553811" y="3124200"/>
            <a:ext cx="11104097" cy="122294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784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914400" y="1524000"/>
            <a:ext cx="10896600" cy="30262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a:buFontTx/>
              <a:buChar char="•"/>
              <a:defRPr/>
            </a:pPr>
            <a:r>
              <a:rPr lang="en-US" sz="3000" kern="0" dirty="0">
                <a:solidFill>
                  <a:prstClr val="black"/>
                </a:solidFill>
                <a:latin typeface="Arial" panose="020B0604020202020204" pitchFamily="34" charset="0"/>
                <a:ea typeface="ＭＳ Ｐゴシック" pitchFamily="-112" charset="-128"/>
                <a:cs typeface="Arial" panose="020B0604020202020204" pitchFamily="34" charset="0"/>
              </a:rPr>
              <a:t>California Pregnancy Associated Mortality Reviews</a:t>
            </a:r>
          </a:p>
          <a:p>
            <a:pPr marL="742950" lvl="1" indent="-285750" algn="l">
              <a:spcBef>
                <a:spcPts val="300"/>
              </a:spcBef>
              <a:buFontTx/>
              <a:buChar char="–"/>
              <a:defRPr/>
            </a:pPr>
            <a:r>
              <a:rPr lang="en-US" sz="2400" kern="0" dirty="0">
                <a:solidFill>
                  <a:prstClr val="black"/>
                </a:solidFill>
                <a:latin typeface="Arial" panose="020B0604020202020204" pitchFamily="34" charset="0"/>
                <a:ea typeface="ＭＳ Ｐゴシック" pitchFamily="-106" charset="-128"/>
                <a:cs typeface="Arial" panose="020B0604020202020204" pitchFamily="34" charset="0"/>
              </a:rPr>
              <a:t>Missed triggers/risk factors: abnormal vital signs, pain,</a:t>
            </a:r>
            <a:br>
              <a:rPr lang="en-US" sz="2400" kern="0" dirty="0">
                <a:solidFill>
                  <a:prstClr val="black"/>
                </a:solidFill>
                <a:latin typeface="Arial" panose="020B0604020202020204" pitchFamily="34" charset="0"/>
                <a:ea typeface="ＭＳ Ｐゴシック" pitchFamily="-106" charset="-128"/>
                <a:cs typeface="Arial" panose="020B0604020202020204" pitchFamily="34" charset="0"/>
              </a:rPr>
            </a:br>
            <a:r>
              <a:rPr lang="en-US" sz="2400" kern="0" dirty="0">
                <a:solidFill>
                  <a:prstClr val="black"/>
                </a:solidFill>
                <a:latin typeface="Arial" panose="020B0604020202020204" pitchFamily="34" charset="0"/>
                <a:ea typeface="ＭＳ Ｐゴシック" pitchFamily="-106" charset="-128"/>
                <a:cs typeface="Arial" panose="020B0604020202020204" pitchFamily="34" charset="0"/>
              </a:rPr>
              <a:t> altered mental status/lack of planning for at risk patients</a:t>
            </a:r>
          </a:p>
          <a:p>
            <a:pPr marL="742950" lvl="1" indent="-285750" algn="l">
              <a:spcBef>
                <a:spcPts val="300"/>
              </a:spcBef>
              <a:buFontTx/>
              <a:buChar char="–"/>
              <a:defRPr/>
            </a:pPr>
            <a:r>
              <a:rPr lang="en-US" sz="2400" kern="0" dirty="0">
                <a:solidFill>
                  <a:prstClr val="black"/>
                </a:solidFill>
                <a:latin typeface="Arial" panose="020B0604020202020204" pitchFamily="34" charset="0"/>
                <a:ea typeface="ＭＳ Ｐゴシック" pitchFamily="-106" charset="-128"/>
                <a:cs typeface="Arial" panose="020B0604020202020204" pitchFamily="34" charset="0"/>
              </a:rPr>
              <a:t>Underutilization of key medications and treatments—did not have a plan!</a:t>
            </a:r>
          </a:p>
          <a:p>
            <a:pPr marL="742950" lvl="1" indent="-285750" algn="l">
              <a:spcBef>
                <a:spcPts val="300"/>
              </a:spcBef>
              <a:buFontTx/>
              <a:buChar char="–"/>
              <a:defRPr/>
            </a:pPr>
            <a:r>
              <a:rPr lang="en-US" sz="2400" kern="0" dirty="0">
                <a:solidFill>
                  <a:prstClr val="black"/>
                </a:solidFill>
                <a:latin typeface="Arial" panose="020B0604020202020204" pitchFamily="34" charset="0"/>
                <a:ea typeface="ＭＳ Ｐゴシック" pitchFamily="-106" charset="-128"/>
                <a:cs typeface="Arial" panose="020B0604020202020204" pitchFamily="34" charset="0"/>
              </a:rPr>
              <a:t>Difficulties getting physician to the bedside</a:t>
            </a:r>
          </a:p>
          <a:p>
            <a:pPr marL="742950" lvl="1" indent="-285750" algn="l">
              <a:spcBef>
                <a:spcPts val="300"/>
              </a:spcBef>
              <a:buFontTx/>
              <a:buChar char="–"/>
              <a:defRPr/>
            </a:pPr>
            <a:r>
              <a:rPr lang="ja-JP" altLang="en-US" sz="2400" kern="0" dirty="0">
                <a:solidFill>
                  <a:prstClr val="black"/>
                </a:solidFill>
                <a:latin typeface="Arial" panose="020B0604020202020204" pitchFamily="34" charset="0"/>
                <a:cs typeface="Arial" panose="020B0604020202020204" pitchFamily="34" charset="0"/>
              </a:rPr>
              <a:t>“</a:t>
            </a:r>
            <a:r>
              <a:rPr lang="en-US" altLang="ja-JP" sz="2400" kern="0" dirty="0">
                <a:solidFill>
                  <a:prstClr val="black"/>
                </a:solidFill>
                <a:latin typeface="Arial" panose="020B0604020202020204" pitchFamily="34" charset="0"/>
                <a:cs typeface="Arial" panose="020B0604020202020204" pitchFamily="34" charset="0"/>
              </a:rPr>
              <a:t>Location of care</a:t>
            </a:r>
            <a:r>
              <a:rPr lang="ja-JP" altLang="en-US" sz="2400" kern="0" dirty="0">
                <a:solidFill>
                  <a:prstClr val="black"/>
                </a:solidFill>
                <a:latin typeface="Arial" panose="020B0604020202020204" pitchFamily="34" charset="0"/>
                <a:cs typeface="Arial" panose="020B0604020202020204" pitchFamily="34" charset="0"/>
              </a:rPr>
              <a:t>”</a:t>
            </a:r>
            <a:r>
              <a:rPr lang="en-US" altLang="ja-JP" sz="2400" kern="0" dirty="0">
                <a:solidFill>
                  <a:prstClr val="black"/>
                </a:solidFill>
                <a:latin typeface="Arial" panose="020B0604020202020204" pitchFamily="34" charset="0"/>
                <a:cs typeface="Arial" panose="020B0604020202020204" pitchFamily="34" charset="0"/>
              </a:rPr>
              <a:t> issues involving Postpartum, ED and PACU</a:t>
            </a:r>
          </a:p>
          <a:p>
            <a:pPr marL="285750" indent="-285750" algn="l">
              <a:spcBef>
                <a:spcPts val="600"/>
              </a:spcBef>
              <a:buFont typeface="Arial"/>
              <a:buChar char="•"/>
            </a:pPr>
            <a:r>
              <a:rPr lang="en-US" sz="3000" kern="0" dirty="0">
                <a:solidFill>
                  <a:prstClr val="black"/>
                </a:solidFill>
                <a:ea typeface="ＭＳ Ｐゴシック" pitchFamily="-106" charset="-128"/>
                <a:cs typeface="ＭＳ Ｐゴシック"/>
              </a:rPr>
              <a:t>University of Illinois Regional Perinatal Network</a:t>
            </a:r>
          </a:p>
          <a:p>
            <a:pPr marL="742950" lvl="1" indent="-285750" algn="l">
              <a:spcBef>
                <a:spcPts val="300"/>
              </a:spcBef>
              <a:buFont typeface="Lucida Grande"/>
              <a:buChar char="-"/>
            </a:pPr>
            <a:r>
              <a:rPr lang="en-US" sz="2400" kern="0" dirty="0">
                <a:solidFill>
                  <a:prstClr val="black"/>
                </a:solidFill>
                <a:ea typeface="ＭＳ Ｐゴシック" pitchFamily="-106" charset="-128"/>
                <a:cs typeface="ＭＳ Ｐゴシック"/>
              </a:rPr>
              <a:t>Failure to identify high-risk status</a:t>
            </a:r>
          </a:p>
          <a:p>
            <a:pPr marL="742950" lvl="1" indent="-285750" algn="l">
              <a:spcBef>
                <a:spcPts val="300"/>
              </a:spcBef>
              <a:buFont typeface="Lucida Grande"/>
              <a:buChar char="-"/>
            </a:pPr>
            <a:r>
              <a:rPr lang="en-US" sz="2400" kern="0" dirty="0">
                <a:solidFill>
                  <a:prstClr val="black"/>
                </a:solidFill>
                <a:ea typeface="ＭＳ Ｐゴシック" pitchFamily="-106" charset="-128"/>
                <a:cs typeface="ＭＳ Ｐゴシック"/>
              </a:rPr>
              <a:t>Incomplete or inappropriate management</a:t>
            </a:r>
          </a:p>
          <a:p>
            <a:pPr marL="742950" lvl="1" indent="-285750" algn="l">
              <a:spcBef>
                <a:spcPct val="20000"/>
              </a:spcBef>
              <a:buFont typeface="Lucida Grande"/>
              <a:buChar char="-"/>
            </a:pPr>
            <a:endParaRPr lang="en-US" sz="2400" kern="0" dirty="0">
              <a:solidFill>
                <a:prstClr val="black"/>
              </a:solidFill>
              <a:latin typeface="Calibri"/>
              <a:ea typeface="ＭＳ Ｐゴシック" pitchFamily="-106" charset="-128"/>
              <a:cs typeface="ＭＳ Ｐゴシック"/>
            </a:endParaRPr>
          </a:p>
        </p:txBody>
      </p:sp>
      <p:sp>
        <p:nvSpPr>
          <p:cNvPr id="3" name="Rectangle 3"/>
          <p:cNvSpPr txBox="1">
            <a:spLocks noChangeArrowheads="1"/>
          </p:cNvSpPr>
          <p:nvPr/>
        </p:nvSpPr>
        <p:spPr>
          <a:xfrm>
            <a:off x="2514600" y="196566"/>
            <a:ext cx="7414833" cy="1183297"/>
          </a:xfrm>
          <a:prstGeom prst="rect">
            <a:avLst/>
          </a:prstGeom>
          <a:solidFill>
            <a:srgbClr val="FEAF76"/>
          </a:solidFill>
        </p:spPr>
        <p:txBody>
          <a:bodyPr vert="horz" lIns="91440" tIns="45720" rIns="91440" bIns="45720" rtlCol="0" anchor="ctr">
            <a:normAutofit/>
          </a:bodyPr>
          <a:lstStyle/>
          <a:p>
            <a:pPr defTabSz="457200" eaLnBrk="1" fontAlgn="auto" hangingPunct="1">
              <a:spcAft>
                <a:spcPts val="0"/>
              </a:spcAft>
              <a:defRPr/>
            </a:pPr>
            <a:r>
              <a:rPr lang="en-US" sz="3200" dirty="0">
                <a:solidFill>
                  <a:prstClr val="black"/>
                </a:solidFill>
                <a:ea typeface="ＭＳ Ｐゴシック" charset="0"/>
                <a:cs typeface="ＭＳ Ｐゴシック" charset="0"/>
              </a:rPr>
              <a:t>Key Provider QI Opportunities: </a:t>
            </a:r>
            <a:br>
              <a:rPr lang="en-US" sz="3200" dirty="0">
                <a:solidFill>
                  <a:prstClr val="black"/>
                </a:solidFill>
                <a:ea typeface="ＭＳ Ｐゴシック" charset="0"/>
                <a:cs typeface="ＭＳ Ｐゴシック" charset="0"/>
              </a:rPr>
            </a:br>
            <a:r>
              <a:rPr lang="en-US" sz="3200" dirty="0">
                <a:solidFill>
                  <a:prstClr val="black"/>
                </a:solidFill>
                <a:ea typeface="ＭＳ Ｐゴシック" charset="0"/>
                <a:cs typeface="ＭＳ Ｐゴシック" charset="0"/>
              </a:rPr>
              <a:t>Hemorrhage and Preeclampsia</a:t>
            </a:r>
          </a:p>
        </p:txBody>
      </p:sp>
      <p:sp>
        <p:nvSpPr>
          <p:cNvPr id="4" name="TextBox 3"/>
          <p:cNvSpPr txBox="1"/>
          <p:nvPr/>
        </p:nvSpPr>
        <p:spPr>
          <a:xfrm>
            <a:off x="2185010" y="5720415"/>
            <a:ext cx="7820613" cy="954107"/>
          </a:xfrm>
          <a:prstGeom prst="rect">
            <a:avLst/>
          </a:prstGeom>
          <a:noFill/>
        </p:spPr>
        <p:txBody>
          <a:bodyPr wrap="square" rtlCol="0">
            <a:spAutoFit/>
          </a:bodyPr>
          <a:lstStyle/>
          <a:p>
            <a:pPr marL="454025" indent="-454025" algn="l" eaLnBrk="1" hangingPunct="1"/>
            <a:r>
              <a:rPr lang="en-US" sz="1400" dirty="0">
                <a:solidFill>
                  <a:prstClr val="black"/>
                </a:solidFill>
                <a:ea typeface="ＭＳ Ｐゴシック"/>
                <a:cs typeface="ＭＳ Ｐゴシック"/>
              </a:rPr>
              <a:t>CDPH/CMQCC/PHI. The California Pregnancy-Associated Mortality Review (CA-PAMR): Report from 2002 and 2003 Maternal Death Reviews. 2011  (available at:  </a:t>
            </a:r>
            <a:r>
              <a:rPr lang="en-US" sz="1400" dirty="0" err="1">
                <a:solidFill>
                  <a:prstClr val="black"/>
                </a:solidFill>
                <a:ea typeface="ＭＳ Ｐゴシック"/>
                <a:cs typeface="ＭＳ Ｐゴシック"/>
              </a:rPr>
              <a:t>CMQCC.org</a:t>
            </a:r>
            <a:r>
              <a:rPr lang="en-US" sz="1400" dirty="0">
                <a:solidFill>
                  <a:prstClr val="black"/>
                </a:solidFill>
                <a:ea typeface="ＭＳ Ｐゴシック"/>
                <a:cs typeface="ＭＳ Ｐゴシック"/>
              </a:rPr>
              <a:t>)</a:t>
            </a:r>
          </a:p>
          <a:p>
            <a:pPr marL="454025" indent="-454025" algn="l" eaLnBrk="1" hangingPunct="1"/>
            <a:r>
              <a:rPr lang="en-US" sz="1400" dirty="0">
                <a:solidFill>
                  <a:prstClr val="black"/>
                </a:solidFill>
                <a:ea typeface="ＭＳ Ｐゴシック"/>
                <a:cs typeface="ＭＳ Ｐゴシック"/>
              </a:rPr>
              <a:t>Geller SE </a:t>
            </a:r>
            <a:r>
              <a:rPr lang="en-US" sz="1400" dirty="0" err="1">
                <a:solidFill>
                  <a:prstClr val="black"/>
                </a:solidFill>
                <a:ea typeface="ＭＳ Ｐゴシック"/>
                <a:cs typeface="ＭＳ Ｐゴシック"/>
              </a:rPr>
              <a:t>etal</a:t>
            </a:r>
            <a:r>
              <a:rPr lang="en-US" sz="1400" dirty="0">
                <a:solidFill>
                  <a:prstClr val="black"/>
                </a:solidFill>
                <a:ea typeface="ＭＳ Ｐゴシック"/>
                <a:cs typeface="ＭＳ Ｐゴシック"/>
              </a:rPr>
              <a:t>. The continuum of maternal morbidity and mortality: Factors associated with severity. Am J </a:t>
            </a:r>
            <a:r>
              <a:rPr lang="en-US" sz="1400" dirty="0" err="1">
                <a:solidFill>
                  <a:prstClr val="black"/>
                </a:solidFill>
                <a:ea typeface="ＭＳ Ｐゴシック"/>
                <a:cs typeface="ＭＳ Ｐゴシック"/>
              </a:rPr>
              <a:t>Obstet</a:t>
            </a:r>
            <a:r>
              <a:rPr lang="en-US" sz="1400" dirty="0">
                <a:solidFill>
                  <a:prstClr val="black"/>
                </a:solidFill>
                <a:ea typeface="ＭＳ Ｐゴシック"/>
                <a:cs typeface="ＭＳ Ｐゴシック"/>
              </a:rPr>
              <a:t> </a:t>
            </a:r>
            <a:r>
              <a:rPr lang="en-US" sz="1400" dirty="0" err="1">
                <a:solidFill>
                  <a:prstClr val="black"/>
                </a:solidFill>
                <a:ea typeface="ＭＳ Ｐゴシック"/>
                <a:cs typeface="ＭＳ Ｐゴシック"/>
              </a:rPr>
              <a:t>Gynecol</a:t>
            </a:r>
            <a:r>
              <a:rPr lang="en-US" sz="1400" dirty="0">
                <a:solidFill>
                  <a:prstClr val="black"/>
                </a:solidFill>
                <a:ea typeface="ＭＳ Ｐゴシック"/>
                <a:cs typeface="ＭＳ Ｐゴシック"/>
              </a:rPr>
              <a:t> 2004; 191: 939-44.</a:t>
            </a:r>
          </a:p>
        </p:txBody>
      </p:sp>
      <p:sp>
        <p:nvSpPr>
          <p:cNvPr id="5" name="TextBox 4"/>
          <p:cNvSpPr txBox="1"/>
          <p:nvPr/>
        </p:nvSpPr>
        <p:spPr>
          <a:xfrm>
            <a:off x="3781594" y="2356496"/>
            <a:ext cx="4421103"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eaLnBrk="1" hangingPunct="1"/>
            <a:r>
              <a:rPr lang="en-US" sz="3200" dirty="0">
                <a:solidFill>
                  <a:prstClr val="black"/>
                </a:solidFill>
              </a:rPr>
              <a:t>Present in &gt;95% of cases</a:t>
            </a:r>
          </a:p>
        </p:txBody>
      </p:sp>
      <p:sp>
        <p:nvSpPr>
          <p:cNvPr id="6" name="TextBox 5"/>
          <p:cNvSpPr txBox="1"/>
          <p:nvPr/>
        </p:nvSpPr>
        <p:spPr>
          <a:xfrm>
            <a:off x="3757860" y="4527180"/>
            <a:ext cx="4421103"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eaLnBrk="1" hangingPunct="1"/>
            <a:r>
              <a:rPr lang="en-US" sz="3200" dirty="0">
                <a:solidFill>
                  <a:prstClr val="black"/>
                </a:solidFill>
              </a:rPr>
              <a:t>Present in &gt;90% of cases</a:t>
            </a:r>
          </a:p>
        </p:txBody>
      </p:sp>
      <p:sp>
        <p:nvSpPr>
          <p:cNvPr id="8" name="Slide Number Placeholder 3"/>
          <p:cNvSpPr>
            <a:spLocks noGrp="1"/>
          </p:cNvSpPr>
          <p:nvPr>
            <p:ph type="sldNum" sz="quarter" idx="12"/>
          </p:nvPr>
        </p:nvSpPr>
        <p:spPr>
          <a:xfrm>
            <a:off x="6553200" y="6356382"/>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C3BB192A-E8D8-CE4F-A014-64D10EA1E032}" type="slidenum">
              <a:rPr lang="en-US" smtClean="0">
                <a:solidFill>
                  <a:prstClr val="black">
                    <a:tint val="75000"/>
                  </a:prstClr>
                </a:solidFill>
              </a:rPr>
              <a:pPr/>
              <a:t>9</a:t>
            </a:fld>
            <a:endParaRPr lang="en-US" sz="2000" dirty="0">
              <a:solidFill>
                <a:prstClr val="black">
                  <a:tint val="75000"/>
                </a:prstClr>
              </a:solidFill>
            </a:endParaRPr>
          </a:p>
        </p:txBody>
      </p:sp>
    </p:spTree>
    <p:extLst>
      <p:ext uri="{BB962C8B-B14F-4D97-AF65-F5344CB8AC3E}">
        <p14:creationId xmlns:p14="http://schemas.microsoft.com/office/powerpoint/2010/main" val="4145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CB1E04F-C086-D64D-A973-AA9E1AE04011}" vid="{6DB7C797-56EF-4841-80E9-CF65C19F46C2}"/>
    </a:ext>
  </a:extLst>
</a:theme>
</file>

<file path=ppt/theme/theme2.xml><?xml version="1.0" encoding="utf-8"?>
<a:theme xmlns:a="http://schemas.openxmlformats.org/drawingml/2006/main" name="9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990"/>
      </a:hlink>
      <a:folHlink>
        <a:srgbClr val="F584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CMQCC EM 2017</Template>
  <TotalTime>8711</TotalTime>
  <Words>1994</Words>
  <Application>Microsoft Office PowerPoint</Application>
  <PresentationFormat>Widescreen</PresentationFormat>
  <Paragraphs>393</Paragraphs>
  <Slides>35</Slides>
  <Notes>11</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35</vt:i4>
      </vt:variant>
    </vt:vector>
  </HeadingPairs>
  <TitlesOfParts>
    <vt:vector size="53" baseType="lpstr">
      <vt:lpstr>MS Mincho</vt:lpstr>
      <vt:lpstr>MS PGothic</vt:lpstr>
      <vt:lpstr>MS PGothic</vt:lpstr>
      <vt:lpstr>Arial</vt:lpstr>
      <vt:lpstr>Arial Black</vt:lpstr>
      <vt:lpstr>Arial Hebrew</vt:lpstr>
      <vt:lpstr>Calibri</vt:lpstr>
      <vt:lpstr>Goudy Old Style</vt:lpstr>
      <vt:lpstr>Lucida Grande</vt:lpstr>
      <vt:lpstr>PT Sans</vt:lpstr>
      <vt:lpstr>Times New Roman</vt:lpstr>
      <vt:lpstr>Wingdings</vt:lpstr>
      <vt:lpstr>Wingdings 3</vt:lpstr>
      <vt:lpstr>CMQCC 3_31</vt:lpstr>
      <vt:lpstr>9_Office Theme</vt:lpstr>
      <vt:lpstr>1_Office Theme</vt:lpstr>
      <vt:lpstr>Microsoft PowerPoint 97-2003 Presentation</vt:lpstr>
      <vt:lpstr>Chart</vt:lpstr>
      <vt:lpstr>Making an Impact on Maternal Mortality and Severe Morbidity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Steps for Improving Care “At Scale”</vt:lpstr>
      <vt:lpstr>CMQCC’s Key Stakeholders/ Partners</vt:lpstr>
      <vt:lpstr>PowerPoint Presentation</vt:lpstr>
      <vt:lpstr>Maternal Safety Bundles</vt:lpstr>
      <vt:lpstr>OB Hemorrhage - Readiness</vt:lpstr>
      <vt:lpstr>“Just in Time” Education</vt:lpstr>
      <vt:lpstr>      How to Quantify Blood Loss</vt:lpstr>
      <vt:lpstr>OB Hemorrhage Response</vt:lpstr>
      <vt:lpstr>Stage-Based Approach to PPH</vt:lpstr>
      <vt:lpstr>Tools are adapted for each hospital's resources</vt:lpstr>
      <vt:lpstr>Reduction in Severe Maternal Morbidity From HEM With a Large (99) Hospital Quality Collaborative (&gt;300,000 patients)</vt:lpstr>
      <vt:lpstr>Preeclampsia </vt:lpstr>
      <vt:lpstr>CA-PAMR Final Cause of Death Among Preeclampsia Cases, (n=25) </vt:lpstr>
      <vt:lpstr>PowerPoint Presentation</vt:lpstr>
      <vt:lpstr>PowerPoint Presentation</vt:lpstr>
      <vt:lpstr>Patient Education Materials</vt:lpstr>
      <vt:lpstr>Severe Maternal Hypertension  Treated Within 60 Minutes</vt:lpstr>
      <vt:lpstr>Severe Maternal Hypertension  with Severe Maternal Morbidity Reported </vt:lpstr>
      <vt:lpstr>PowerPoint Presentation</vt:lpstr>
      <vt:lpstr>California Quality Improvement Projects</vt:lpstr>
      <vt:lpstr>Key Steps for Improving Care “At Scale”</vt:lpstr>
      <vt:lpstr>Thanks to the CMQCC Staff</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Quality Improvement—Lessons Learned</dc:title>
  <dc:creator>Elliott Main</dc:creator>
  <cp:lastModifiedBy>Morisse, Rebekah A</cp:lastModifiedBy>
  <cp:revision>233</cp:revision>
  <cp:lastPrinted>2017-05-10T22:43:15Z</cp:lastPrinted>
  <dcterms:created xsi:type="dcterms:W3CDTF">2017-08-07T00:59:46Z</dcterms:created>
  <dcterms:modified xsi:type="dcterms:W3CDTF">2019-01-23T23:30:22Z</dcterms:modified>
</cp:coreProperties>
</file>

<file path=docProps/custom.xml><?xml version="1.0" encoding="utf-8"?>
<Properties xmlns="http://schemas.openxmlformats.org/officeDocument/2006/custom-properties" xmlns:vt="http://schemas.openxmlformats.org/officeDocument/2006/docPropsVTypes"/>
</file>