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9"/>
  </p:notesMasterIdLst>
  <p:sldIdLst>
    <p:sldId id="256" r:id="rId2"/>
    <p:sldId id="274" r:id="rId3"/>
    <p:sldId id="275" r:id="rId4"/>
    <p:sldId id="276" r:id="rId5"/>
    <p:sldId id="277" r:id="rId6"/>
    <p:sldId id="278" r:id="rId7"/>
    <p:sldId id="279" r:id="rId8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0" autoAdjust="0"/>
    <p:restoredTop sz="79928" autoAdjust="0"/>
  </p:normalViewPr>
  <p:slideViewPr>
    <p:cSldViewPr snapToGrid="0">
      <p:cViewPr varScale="1">
        <p:scale>
          <a:sx n="63" d="100"/>
          <a:sy n="63" d="100"/>
        </p:scale>
        <p:origin x="47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r>
              <a:rPr lang="en-US" sz="2400" b="1" dirty="0"/>
              <a:t>What are your professional credentials and role? (check all that apply)</a:t>
            </a:r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'Question 1'!$B$3</c:f>
              <c:strCache>
                <c:ptCount val="1"/>
                <c:pt idx="0">
                  <c:v>Responses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prstDash val="solid"/>
            </a:ln>
          </c:spPr>
          <c:invertIfNegative val="0"/>
          <c:cat>
            <c:strRef>
              <c:f>'Question 1'!$A$4:$A$14</c:f>
              <c:strCache>
                <c:ptCount val="11"/>
                <c:pt idx="0">
                  <c:v>Community Health Aide</c:v>
                </c:pt>
                <c:pt idx="1">
                  <c:v>OT/PT/Speech therapist</c:v>
                </c:pt>
                <c:pt idx="2">
                  <c:v>Allied Health</c:v>
                </c:pt>
                <c:pt idx="3">
                  <c:v>Public Health</c:v>
                </c:pt>
                <c:pt idx="4">
                  <c:v>Hospital administrator</c:v>
                </c:pt>
                <c:pt idx="5">
                  <c:v>Parent</c:v>
                </c:pt>
                <c:pt idx="6">
                  <c:v>Certified Nurse Midwife</c:v>
                </c:pt>
                <c:pt idx="7">
                  <c:v>Direct Entry Midwife</c:v>
                </c:pt>
                <c:pt idx="8">
                  <c:v>Other professional (please specify)</c:v>
                </c:pt>
                <c:pt idx="9">
                  <c:v>MD/DO</c:v>
                </c:pt>
                <c:pt idx="10">
                  <c:v>RN</c:v>
                </c:pt>
              </c:strCache>
            </c:strRef>
          </c:cat>
          <c:val>
            <c:numRef>
              <c:f>'Question 1'!$B$4:$B$14</c:f>
              <c:numCache>
                <c:formatCode>0.00%</c:formatCode>
                <c:ptCount val="11"/>
                <c:pt idx="0">
                  <c:v>0</c:v>
                </c:pt>
                <c:pt idx="1">
                  <c:v>9.5999999999999992E-3</c:v>
                </c:pt>
                <c:pt idx="2">
                  <c:v>9.5999999999999992E-3</c:v>
                </c:pt>
                <c:pt idx="3">
                  <c:v>1.44E-2</c:v>
                </c:pt>
                <c:pt idx="4">
                  <c:v>3.3700000000000001E-2</c:v>
                </c:pt>
                <c:pt idx="5">
                  <c:v>3.85E-2</c:v>
                </c:pt>
                <c:pt idx="6">
                  <c:v>4.3299999999999998E-2</c:v>
                </c:pt>
                <c:pt idx="7">
                  <c:v>8.1699999999999995E-2</c:v>
                </c:pt>
                <c:pt idx="8">
                  <c:v>0.10100000000000001</c:v>
                </c:pt>
                <c:pt idx="9">
                  <c:v>0.3125</c:v>
                </c:pt>
                <c:pt idx="10">
                  <c:v>0.48559999999999998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26551808"/>
        <c:axId val="626549456"/>
      </c:barChart>
      <c:valAx>
        <c:axId val="626549456"/>
        <c:scaling>
          <c:orientation val="minMax"/>
          <c:max val="0.5"/>
        </c:scaling>
        <c:delete val="0"/>
        <c:axPos val="b"/>
        <c:majorGridlines/>
        <c:numFmt formatCode="0.00%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626551808"/>
        <c:crosses val="autoZero"/>
        <c:crossBetween val="between"/>
      </c:valAx>
      <c:catAx>
        <c:axId val="62655180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626549456"/>
        <c:crosses val="autoZero"/>
        <c:auto val="0"/>
        <c:lblAlgn val="ctr"/>
        <c:lblOffset val="100"/>
        <c:noMultiLvlLbl val="0"/>
      </c:catAx>
    </c:plotArea>
    <c:plotVisOnly val="0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 rtl="0"/>
            <a:r>
              <a:rPr lang="en-US" sz="2400" b="1" dirty="0"/>
              <a:t>What is your specialty?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26495247814115258"/>
          <c:y val="0.13201566106947474"/>
          <c:w val="0.68653013944575947"/>
          <c:h val="0.7897042895993422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'Question 2'!$B$3</c:f>
              <c:strCache>
                <c:ptCount val="1"/>
                <c:pt idx="0">
                  <c:v>Responses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prstDash val="solid"/>
            </a:ln>
          </c:spPr>
          <c:invertIfNegative val="0"/>
          <c:cat>
            <c:strRef>
              <c:f>'Question 2'!$A$4:$A$10</c:f>
              <c:strCache>
                <c:ptCount val="7"/>
                <c:pt idx="0">
                  <c:v>Allied Health</c:v>
                </c:pt>
                <c:pt idx="1">
                  <c:v>Pediatric Subspecialty</c:v>
                </c:pt>
                <c:pt idx="2">
                  <c:v>Maternal Fetal Medicine</c:v>
                </c:pt>
                <c:pt idx="3">
                  <c:v>Pediatrics</c:v>
                </c:pt>
                <c:pt idx="4">
                  <c:v>Family Medicine</c:v>
                </c:pt>
                <c:pt idx="5">
                  <c:v>OB/GYN</c:v>
                </c:pt>
                <c:pt idx="6">
                  <c:v>Other (please specify) or N/A</c:v>
                </c:pt>
              </c:strCache>
            </c:strRef>
          </c:cat>
          <c:val>
            <c:numRef>
              <c:f>'Question 2'!$B$4:$B$10</c:f>
              <c:numCache>
                <c:formatCode>0.00%</c:formatCode>
                <c:ptCount val="7"/>
                <c:pt idx="0">
                  <c:v>9.5999999999999992E-3</c:v>
                </c:pt>
                <c:pt idx="1">
                  <c:v>7.2099999999999997E-2</c:v>
                </c:pt>
                <c:pt idx="2">
                  <c:v>7.690000000000001E-2</c:v>
                </c:pt>
                <c:pt idx="3">
                  <c:v>8.6500000000000007E-2</c:v>
                </c:pt>
                <c:pt idx="4">
                  <c:v>9.6199999999999994E-2</c:v>
                </c:pt>
                <c:pt idx="5">
                  <c:v>0.3125</c:v>
                </c:pt>
                <c:pt idx="6">
                  <c:v>0.34620000000000001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3542392"/>
        <c:axId val="673543960"/>
      </c:barChart>
      <c:valAx>
        <c:axId val="673543960"/>
        <c:scaling>
          <c:orientation val="minMax"/>
          <c:max val="0.5"/>
        </c:scaling>
        <c:delete val="0"/>
        <c:axPos val="b"/>
        <c:majorGridlines/>
        <c:numFmt formatCode="0.00%" sourceLinked="1"/>
        <c:majorTickMark val="out"/>
        <c:minorTickMark val="none"/>
        <c:tickLblPos val="nextTo"/>
        <c:txPr>
          <a:bodyPr/>
          <a:lstStyle/>
          <a:p>
            <a:pPr algn="ctr">
              <a:defRPr lang="en-US"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3542392"/>
        <c:crosses val="autoZero"/>
        <c:crossBetween val="between"/>
      </c:valAx>
      <c:catAx>
        <c:axId val="67354239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 algn="ctr">
              <a:defRPr lang="en-US"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3543960"/>
        <c:crosses val="autoZero"/>
        <c:auto val="0"/>
        <c:lblAlgn val="ctr"/>
        <c:lblOffset val="100"/>
        <c:noMultiLvlLbl val="0"/>
      </c:catAx>
    </c:plotArea>
    <c:plotVisOnly val="0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r>
              <a:rPr lang="en-US" sz="2400" b="1" dirty="0"/>
              <a:t>Where is your practice located?</a:t>
            </a:r>
          </a:p>
        </c:rich>
      </c:tx>
      <c:layout>
        <c:manualLayout>
          <c:xMode val="edge"/>
          <c:yMode val="edge"/>
          <c:x val="0.27600376560921874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9984691400689117"/>
          <c:y val="0.11476222601257606"/>
          <c:w val="0.66882105193878272"/>
          <c:h val="0.7742697911628183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'Question 3'!$B$3</c:f>
              <c:strCache>
                <c:ptCount val="1"/>
                <c:pt idx="0">
                  <c:v>Responses</c:v>
                </c:pt>
              </c:strCache>
            </c:strRef>
          </c:tx>
          <c:spPr>
            <a:solidFill>
              <a:srgbClr val="00BF6F"/>
            </a:solidFill>
            <a:ln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prstDash val="solid"/>
              </a:ln>
            </c:spPr>
          </c:dPt>
          <c:dPt>
            <c:idx val="1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prstDash val="solid"/>
              </a:ln>
            </c:spPr>
          </c:dPt>
          <c:cat>
            <c:strRef>
              <c:f>'Question 3'!$A$4:$A$5</c:f>
              <c:strCache>
                <c:ptCount val="2"/>
                <c:pt idx="0">
                  <c:v>Other (please specify)</c:v>
                </c:pt>
                <c:pt idx="1">
                  <c:v>Anchorage</c:v>
                </c:pt>
              </c:strCache>
            </c:strRef>
          </c:cat>
          <c:val>
            <c:numRef>
              <c:f>'Question 3'!$B$4:$B$5</c:f>
              <c:numCache>
                <c:formatCode>0.00%</c:formatCode>
                <c:ptCount val="2"/>
                <c:pt idx="0">
                  <c:v>0.36709999999999998</c:v>
                </c:pt>
                <c:pt idx="1">
                  <c:v>0.65700000000000003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89933240"/>
        <c:axId val="489936376"/>
      </c:barChart>
      <c:valAx>
        <c:axId val="489936376"/>
        <c:scaling>
          <c:orientation val="minMax"/>
          <c:max val="1"/>
        </c:scaling>
        <c:delete val="0"/>
        <c:axPos val="b"/>
        <c:majorGridlines/>
        <c:numFmt formatCode="0.00%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489933240"/>
        <c:crosses val="autoZero"/>
        <c:crossBetween val="between"/>
      </c:valAx>
      <c:catAx>
        <c:axId val="48993324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489936376"/>
        <c:crosses val="autoZero"/>
        <c:auto val="0"/>
        <c:lblAlgn val="ctr"/>
        <c:lblOffset val="100"/>
        <c:noMultiLvlLbl val="0"/>
      </c:catAx>
    </c:plotArea>
    <c:plotVisOnly val="0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r>
              <a:rPr lang="en-US" sz="2400" b="1" dirty="0"/>
              <a:t>Is your practice primarily outpatient or hospital based?</a:t>
            </a:r>
          </a:p>
        </c:rich>
      </c:tx>
      <c:layout>
        <c:manualLayout>
          <c:xMode val="edge"/>
          <c:yMode val="edge"/>
          <c:x val="0.12965644919385078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8802605924259466"/>
          <c:y val="0.13586953316228731"/>
          <c:w val="0.66053730783652043"/>
          <c:h val="0.7640602421186115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'Question 4'!$B$3</c:f>
              <c:strCache>
                <c:ptCount val="1"/>
                <c:pt idx="0">
                  <c:v>Responses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prstDash val="solid"/>
            </a:ln>
          </c:spPr>
          <c:invertIfNegative val="0"/>
          <c:cat>
            <c:strRef>
              <c:f>'Question 4'!$A$4:$A$5</c:f>
              <c:strCache>
                <c:ptCount val="2"/>
                <c:pt idx="0">
                  <c:v>Outpatient</c:v>
                </c:pt>
                <c:pt idx="1">
                  <c:v>Hospital</c:v>
                </c:pt>
              </c:strCache>
            </c:strRef>
          </c:cat>
          <c:val>
            <c:numRef>
              <c:f>'Question 4'!$B$4:$B$5</c:f>
              <c:numCache>
                <c:formatCode>0.00%</c:formatCode>
                <c:ptCount val="2"/>
                <c:pt idx="0">
                  <c:v>0.31</c:v>
                </c:pt>
                <c:pt idx="1">
                  <c:v>0.69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80241168"/>
        <c:axId val="680239992"/>
      </c:barChart>
      <c:valAx>
        <c:axId val="680239992"/>
        <c:scaling>
          <c:orientation val="minMax"/>
          <c:max val="1"/>
        </c:scaling>
        <c:delete val="0"/>
        <c:axPos val="b"/>
        <c:majorGridlines/>
        <c:numFmt formatCode="0.00%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680241168"/>
        <c:crosses val="autoZero"/>
        <c:crossBetween val="between"/>
      </c:valAx>
      <c:catAx>
        <c:axId val="68024116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680239992"/>
        <c:crosses val="autoZero"/>
        <c:auto val="0"/>
        <c:lblAlgn val="ctr"/>
        <c:lblOffset val="100"/>
        <c:noMultiLvlLbl val="0"/>
      </c:catAx>
    </c:plotArea>
    <c:plotVisOnly val="0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r>
              <a:rPr lang="en-US" sz="2400" b="1"/>
              <a:t>Please rank the following PEDIATRIC topic areas that you think the Alaska PQC should focus on</a:t>
            </a:r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'Question 9'!$S$3</c:f>
              <c:strCache>
                <c:ptCount val="1"/>
                <c:pt idx="0">
                  <c:v>Score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prstDash val="solid"/>
            </a:ln>
          </c:spPr>
          <c:invertIfNegative val="0"/>
          <c:cat>
            <c:strRef>
              <c:f>'Question 9'!$A$4:$A$11</c:f>
              <c:strCache>
                <c:ptCount val="8"/>
                <c:pt idx="0">
                  <c:v>Birth certificate data</c:v>
                </c:pt>
                <c:pt idx="1">
                  <c:v>Other issue not listed here </c:v>
                </c:pt>
                <c:pt idx="2">
                  <c:v>Regionalization of care</c:v>
                </c:pt>
                <c:pt idx="3">
                  <c:v>Antibiotic stewardship</c:v>
                </c:pt>
                <c:pt idx="4">
                  <c:v>Safe sleep</c:v>
                </c:pt>
                <c:pt idx="5">
                  <c:v>Children with special health care needs</c:v>
                </c:pt>
                <c:pt idx="6">
                  <c:v>Breastfeeding</c:v>
                </c:pt>
                <c:pt idx="7">
                  <c:v>Neonatal Abstinence Syndrome (NAS)</c:v>
                </c:pt>
              </c:strCache>
            </c:strRef>
          </c:cat>
          <c:val>
            <c:numRef>
              <c:f>'Question 9'!$S$4:$S$11</c:f>
              <c:numCache>
                <c:formatCode>General</c:formatCode>
                <c:ptCount val="8"/>
                <c:pt idx="0">
                  <c:v>2.61</c:v>
                </c:pt>
                <c:pt idx="1">
                  <c:v>2.94</c:v>
                </c:pt>
                <c:pt idx="2">
                  <c:v>4.3</c:v>
                </c:pt>
                <c:pt idx="3">
                  <c:v>4.6500000000000004</c:v>
                </c:pt>
                <c:pt idx="4">
                  <c:v>5.38</c:v>
                </c:pt>
                <c:pt idx="5">
                  <c:v>5.67</c:v>
                </c:pt>
                <c:pt idx="6">
                  <c:v>5.83</c:v>
                </c:pt>
                <c:pt idx="7">
                  <c:v>6.45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90955792"/>
        <c:axId val="490956184"/>
      </c:barChart>
      <c:valAx>
        <c:axId val="49095618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490955792"/>
        <c:crosses val="autoZero"/>
        <c:crossBetween val="between"/>
      </c:valAx>
      <c:catAx>
        <c:axId val="49095579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490956184"/>
        <c:crosses val="autoZero"/>
        <c:auto val="0"/>
        <c:lblAlgn val="ctr"/>
        <c:lblOffset val="100"/>
        <c:noMultiLvlLbl val="0"/>
      </c:catAx>
    </c:plotArea>
    <c:plotVisOnly val="0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r>
              <a:rPr lang="en-US" sz="2400" b="1"/>
              <a:t>Please rank the following OB topic areas that you think the Alaska PQC should focus on</a:t>
            </a:r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'Question 7'!$AA$3</c:f>
              <c:strCache>
                <c:ptCount val="1"/>
                <c:pt idx="0">
                  <c:v>Score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prstDash val="solid"/>
            </a:ln>
          </c:spPr>
          <c:invertIfNegative val="0"/>
          <c:cat>
            <c:strRef>
              <c:f>'Question 7'!$A$4:$A$15</c:f>
              <c:strCache>
                <c:ptCount val="12"/>
                <c:pt idx="0">
                  <c:v>Other issue not listed here </c:v>
                </c:pt>
                <c:pt idx="1">
                  <c:v>Birth certificate data</c:v>
                </c:pt>
                <c:pt idx="2">
                  <c:v>Regionalization of care</c:v>
                </c:pt>
                <c:pt idx="3">
                  <c:v>Antibiotic stewardship</c:v>
                </c:pt>
                <c:pt idx="4">
                  <c:v>Long Acting Reversible Contraception (LARC)</c:v>
                </c:pt>
                <c:pt idx="5">
                  <c:v>Breastfeeding</c:v>
                </c:pt>
                <c:pt idx="6">
                  <c:v>Intimate partner violence</c:v>
                </c:pt>
                <c:pt idx="7">
                  <c:v>Hemorrhage management</c:v>
                </c:pt>
                <c:pt idx="8">
                  <c:v>Hypertension in pregnancy</c:v>
                </c:pt>
                <c:pt idx="9">
                  <c:v>Access to prenatal care</c:v>
                </c:pt>
                <c:pt idx="10">
                  <c:v>Maternal mental health</c:v>
                </c:pt>
                <c:pt idx="11">
                  <c:v>Substance use in pregnancy</c:v>
                </c:pt>
              </c:strCache>
            </c:strRef>
          </c:cat>
          <c:val>
            <c:numRef>
              <c:f>'Question 7'!$AA$4:$AA$15</c:f>
              <c:numCache>
                <c:formatCode>General</c:formatCode>
                <c:ptCount val="12"/>
                <c:pt idx="0">
                  <c:v>3.13</c:v>
                </c:pt>
                <c:pt idx="1">
                  <c:v>3.36</c:v>
                </c:pt>
                <c:pt idx="2">
                  <c:v>5.49</c:v>
                </c:pt>
                <c:pt idx="3">
                  <c:v>5.6</c:v>
                </c:pt>
                <c:pt idx="4">
                  <c:v>6.5</c:v>
                </c:pt>
                <c:pt idx="5">
                  <c:v>7.2</c:v>
                </c:pt>
                <c:pt idx="6">
                  <c:v>7.25</c:v>
                </c:pt>
                <c:pt idx="7">
                  <c:v>7.53</c:v>
                </c:pt>
                <c:pt idx="8">
                  <c:v>7.88</c:v>
                </c:pt>
                <c:pt idx="9">
                  <c:v>8.36</c:v>
                </c:pt>
                <c:pt idx="10">
                  <c:v>8.75</c:v>
                </c:pt>
                <c:pt idx="11">
                  <c:v>10.19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8940968"/>
        <c:axId val="678940184"/>
      </c:barChart>
      <c:valAx>
        <c:axId val="67894018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678940968"/>
        <c:crosses val="autoZero"/>
        <c:crossBetween val="between"/>
      </c:valAx>
      <c:catAx>
        <c:axId val="67894096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678940184"/>
        <c:crosses val="autoZero"/>
        <c:auto val="0"/>
        <c:lblAlgn val="ctr"/>
        <c:lblOffset val="100"/>
        <c:noMultiLvlLbl val="0"/>
      </c:catAx>
    </c:plotArea>
    <c:plotVisOnly val="0"/>
    <c:dispBlanksAs val="gap"/>
    <c:showDLblsOverMax val="0"/>
  </c:chart>
  <c:txPr>
    <a:bodyPr/>
    <a:lstStyle/>
    <a:p>
      <a:pPr>
        <a:defRPr sz="16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F3B22A0-AA3B-4BB0-AA22-1D835571C57D}" type="datetimeFigureOut">
              <a:rPr lang="en-US" smtClean="0"/>
              <a:t>1/14/2019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179BE56-AC56-4F33-B19C-8552E019F4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740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9BE56-AC56-4F33-B19C-8552E019F4C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77803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Survey open early</a:t>
            </a:r>
            <a:r>
              <a:rPr lang="en-US" b="1" baseline="0" dirty="0" smtClean="0"/>
              <a:t> Nov</a:t>
            </a:r>
            <a:r>
              <a:rPr lang="en-US" b="1" dirty="0" smtClean="0"/>
              <a:t> To Jan 8</a:t>
            </a:r>
          </a:p>
          <a:p>
            <a:r>
              <a:rPr lang="en-US" b="1" dirty="0" smtClean="0"/>
              <a:t>208</a:t>
            </a:r>
            <a:r>
              <a:rPr lang="en-US" b="1" baseline="0" dirty="0" smtClean="0"/>
              <a:t> respondents</a:t>
            </a:r>
          </a:p>
          <a:p>
            <a:endParaRPr lang="en-US" b="1" dirty="0" smtClean="0"/>
          </a:p>
          <a:p>
            <a:r>
              <a:rPr lang="en-US" b="1" dirty="0" smtClean="0"/>
              <a:t>Other</a:t>
            </a:r>
          </a:p>
          <a:p>
            <a:r>
              <a:rPr lang="en-US" dirty="0" smtClean="0"/>
              <a:t>Nursing administrators</a:t>
            </a:r>
          </a:p>
          <a:p>
            <a:r>
              <a:rPr lang="en-US" dirty="0" smtClean="0"/>
              <a:t>Neonatal nurse practitioners</a:t>
            </a:r>
          </a:p>
          <a:p>
            <a:r>
              <a:rPr lang="en-US" dirty="0" smtClean="0"/>
              <a:t>Naturopath</a:t>
            </a:r>
            <a:r>
              <a:rPr lang="en-US" baseline="0" dirty="0" smtClean="0"/>
              <a:t> </a:t>
            </a:r>
          </a:p>
          <a:p>
            <a:r>
              <a:rPr lang="en-US" baseline="0" dirty="0" smtClean="0"/>
              <a:t>Pharmacist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9BE56-AC56-4F33-B19C-8552E019F4CB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5431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Other</a:t>
            </a:r>
          </a:p>
          <a:p>
            <a:r>
              <a:rPr lang="en-US" dirty="0" smtClean="0"/>
              <a:t>Midwifery</a:t>
            </a:r>
          </a:p>
          <a:p>
            <a:r>
              <a:rPr lang="en-US" dirty="0" smtClean="0"/>
              <a:t>Lots from NICU</a:t>
            </a:r>
          </a:p>
          <a:p>
            <a:r>
              <a:rPr lang="en-US" dirty="0" smtClean="0"/>
              <a:t>Emergency</a:t>
            </a:r>
            <a:r>
              <a:rPr lang="en-US" baseline="0" dirty="0" smtClean="0"/>
              <a:t> medicine</a:t>
            </a:r>
          </a:p>
          <a:p>
            <a:r>
              <a:rPr lang="en-US" baseline="0" dirty="0" smtClean="0"/>
              <a:t>Labor and delivery</a:t>
            </a:r>
          </a:p>
          <a:p>
            <a:r>
              <a:rPr lang="en-US" baseline="0" dirty="0" smtClean="0"/>
              <a:t>Neonatology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9BE56-AC56-4F33-B19C-8552E019F4CB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7114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Kotzebue </a:t>
            </a:r>
          </a:p>
          <a:p>
            <a:r>
              <a:rPr lang="en-US" baseline="0" dirty="0" smtClean="0"/>
              <a:t>Mat Su</a:t>
            </a:r>
          </a:p>
          <a:p>
            <a:r>
              <a:rPr lang="en-US" baseline="0" dirty="0" smtClean="0"/>
              <a:t>Fairbanks</a:t>
            </a:r>
          </a:p>
          <a:p>
            <a:r>
              <a:rPr lang="en-US" baseline="0" dirty="0" smtClean="0"/>
              <a:t>Utquiavik/Barrow</a:t>
            </a:r>
          </a:p>
          <a:p>
            <a:r>
              <a:rPr lang="en-US" baseline="0" dirty="0" smtClean="0"/>
              <a:t>Nome</a:t>
            </a:r>
          </a:p>
          <a:p>
            <a:r>
              <a:rPr lang="en-US" baseline="0" dirty="0" smtClean="0"/>
              <a:t>Juneau</a:t>
            </a:r>
          </a:p>
          <a:p>
            <a:r>
              <a:rPr lang="en-US" baseline="0" dirty="0" smtClean="0"/>
              <a:t>Bethel</a:t>
            </a:r>
          </a:p>
          <a:p>
            <a:r>
              <a:rPr lang="en-US" baseline="0" dirty="0" smtClean="0"/>
              <a:t>Kodiak</a:t>
            </a:r>
          </a:p>
          <a:p>
            <a:r>
              <a:rPr lang="en-US" baseline="0" dirty="0" smtClean="0"/>
              <a:t>Kenai Peninsula</a:t>
            </a:r>
          </a:p>
          <a:p>
            <a:r>
              <a:rPr lang="en-US" baseline="0" dirty="0" smtClean="0"/>
              <a:t>Sitka</a:t>
            </a:r>
          </a:p>
          <a:p>
            <a:r>
              <a:rPr lang="en-US" baseline="0" dirty="0" smtClean="0"/>
              <a:t>Dillingham</a:t>
            </a:r>
          </a:p>
          <a:p>
            <a:r>
              <a:rPr lang="en-US" baseline="0" dirty="0" smtClean="0"/>
              <a:t>Wrangell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9BE56-AC56-4F33-B19C-8552E019F4CB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7990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9BE56-AC56-4F33-B19C-8552E019F4CB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3823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Other:</a:t>
            </a:r>
          </a:p>
          <a:p>
            <a:r>
              <a:rPr lang="en-US" dirty="0" smtClean="0"/>
              <a:t>Several</a:t>
            </a:r>
            <a:r>
              <a:rPr lang="en-US" baseline="0" dirty="0" smtClean="0"/>
              <a:t> post-partum follow-up</a:t>
            </a:r>
          </a:p>
          <a:p>
            <a:r>
              <a:rPr lang="en-US" baseline="0" dirty="0" smtClean="0"/>
              <a:t>Couple child abuse/neglect and OCS involvement</a:t>
            </a: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9BE56-AC56-4F33-B19C-8552E019F4CB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0578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Other</a:t>
            </a:r>
          </a:p>
          <a:p>
            <a:r>
              <a:rPr lang="en-US" dirty="0" smtClean="0"/>
              <a:t>Child</a:t>
            </a:r>
            <a:r>
              <a:rPr lang="en-US" baseline="0" dirty="0" smtClean="0"/>
              <a:t> abuse/neglect and </a:t>
            </a:r>
            <a:r>
              <a:rPr lang="en-US" dirty="0" smtClean="0"/>
              <a:t>OCS involvement</a:t>
            </a:r>
          </a:p>
          <a:p>
            <a:r>
              <a:rPr lang="en-US" dirty="0" smtClean="0"/>
              <a:t>Home visiting</a:t>
            </a:r>
          </a:p>
          <a:p>
            <a:r>
              <a:rPr lang="en-US" dirty="0" smtClean="0"/>
              <a:t>Coordinated</a:t>
            </a:r>
            <a:r>
              <a:rPr lang="en-US" baseline="0" dirty="0" smtClean="0"/>
              <a:t> follow-up for NICU/pre-term and </a:t>
            </a:r>
            <a:r>
              <a:rPr lang="en-US" baseline="0" dirty="0" smtClean="0"/>
              <a:t>high-risk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Out of hospital births, transfers to hospital providers/collaboration of care between out of hospital birth providers (midwives) and hospital providers.</a:t>
            </a:r>
            <a:endParaRPr lang="en-US" baseline="0" dirty="0" smtClean="0"/>
          </a:p>
          <a:p>
            <a:r>
              <a:rPr lang="en-US" dirty="0" smtClean="0"/>
              <a:t>Immunizations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Comment--</a:t>
            </a:r>
            <a:r>
              <a:rPr lang="en-US" baseline="0" dirty="0" smtClean="0"/>
              <a:t>focus should be guided by data, frequency, morbidity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9BE56-AC56-4F33-B19C-8552E019F4CB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548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E2FA2-35DC-4C87-A85C-9A9008AA3E62}" type="datetime1">
              <a:rPr lang="en-US" smtClean="0"/>
              <a:t>1/14/2019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Alaska Maternal Child Health Epidemiology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195110" y="2472655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DPH color transparent background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273703" y="463451"/>
            <a:ext cx="1410834" cy="1160225"/>
          </a:xfrm>
          <a:prstGeom prst="rect">
            <a:avLst/>
          </a:prstGeom>
        </p:spPr>
      </p:pic>
      <p:pic>
        <p:nvPicPr>
          <p:cNvPr id="11" name="Picture 13" descr="DHSSlog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8423" y="447872"/>
            <a:ext cx="1405669" cy="1468014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50FA5-7D42-4021-B3E1-72772E6BF8BA}" type="datetime1">
              <a:rPr lang="en-US" smtClean="0"/>
              <a:t>1/14/2019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Alaska Maternal Child Health Epidemiology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EB81C-086D-4444-9A32-9E91F9D44E87}" type="datetime1">
              <a:rPr lang="en-US" smtClean="0"/>
              <a:t>1/14/2019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Alaska Maternal Child Health Epidemiology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A142D-F99A-43E8-BBEC-CC4FC6E3C1A2}" type="datetime1">
              <a:rPr lang="en-US" smtClean="0"/>
              <a:t>1/14/2019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100"/>
            </a:lvl1pPr>
          </a:lstStyle>
          <a:p>
            <a:r>
              <a:rPr lang="en-US" dirty="0" smtClean="0"/>
              <a:t>Alaska Maternal Child Health Epidemiology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7380288" y="6689725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9F212-30FC-4E73-9BDB-F02AA21AF413}" type="datetime1">
              <a:rPr lang="en-US" smtClean="0"/>
              <a:t>1/14/2019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100"/>
            </a:lvl1pPr>
          </a:lstStyle>
          <a:p>
            <a:r>
              <a:rPr lang="en-US" dirty="0" smtClean="0"/>
              <a:t>Alaska Maternal Child Health Epidemiology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645A7-F336-49C2-9B82-BAC2809657F1}" type="datetime1">
              <a:rPr lang="en-US" smtClean="0"/>
              <a:t>1/14/2019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Alaska Maternal Child Health Epidemiology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F6278-ECD9-40A6-8058-FB9A6AC027DC}" type="datetime1">
              <a:rPr lang="en-US" smtClean="0"/>
              <a:t>1/14/2019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Alaska Maternal Child Health Epidemiology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6AEC5-1917-4149-9284-70DACA0F6526}" type="datetime1">
              <a:rPr lang="en-US" smtClean="0"/>
              <a:t>1/14/2019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Alaska Maternal Child Health Epidemiology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E6727-5890-4A00-AAC5-96A3EC53EEAD}" type="datetime1">
              <a:rPr lang="en-US" smtClean="0"/>
              <a:t>1/14/2019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Alaska Maternal Child Health Epidemiology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422C4BF-7493-4CAA-B149-38EBA1EBB973}" type="datetime1">
              <a:rPr lang="en-US" smtClean="0"/>
              <a:t>1/14/2019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Alaska Maternal Child Health Epidemiology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69E67-D8A8-453D-8AF7-8704823A6A40}" type="datetime1">
              <a:rPr lang="en-US" smtClean="0"/>
              <a:t>1/14/2019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Alaska Maternal Child Health Epidemiology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2345045-677E-407E-B7C0-3357699C771D}" type="datetime1">
              <a:rPr lang="en-US" smtClean="0"/>
              <a:t>1/14/2019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Alaska Maternal Child Health Epidemiology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Alaska Perinatal Quality Collaborative Launch Survey </a:t>
            </a:r>
            <a:endParaRPr lang="en-US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76675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Katy Krings, mph, rn, CPH</a:t>
            </a:r>
          </a:p>
          <a:p>
            <a:r>
              <a:rPr lang="en-US" dirty="0" smtClean="0"/>
              <a:t>Perinatal and reproductive nurse consultant </a:t>
            </a:r>
          </a:p>
          <a:p>
            <a:r>
              <a:rPr lang="en-US" dirty="0" smtClean="0"/>
              <a:t>Section of women’s, children’s, and family health</a:t>
            </a:r>
          </a:p>
          <a:p>
            <a:r>
              <a:rPr lang="en-US" dirty="0" smtClean="0"/>
              <a:t>January 25,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9489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Section of women’s, Children’s, and Family health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5414827"/>
              </p:ext>
            </p:extLst>
          </p:nvPr>
        </p:nvGraphicFramePr>
        <p:xfrm>
          <a:off x="696625" y="594360"/>
          <a:ext cx="10226298" cy="520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51881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</p:spPr>
        <p:txBody>
          <a:bodyPr/>
          <a:lstStyle/>
          <a:p>
            <a:r>
              <a:rPr lang="en-US" dirty="0" smtClean="0"/>
              <a:t>Section of women’s, Children’s, and Family health</a:t>
            </a:r>
            <a:endParaRPr lang="en-US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7378879"/>
              </p:ext>
            </p:extLst>
          </p:nvPr>
        </p:nvGraphicFramePr>
        <p:xfrm>
          <a:off x="807720" y="518160"/>
          <a:ext cx="9936480" cy="5059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80167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Section of women’s, Children’s, and Family health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6218348"/>
              </p:ext>
            </p:extLst>
          </p:nvPr>
        </p:nvGraphicFramePr>
        <p:xfrm>
          <a:off x="746760" y="335280"/>
          <a:ext cx="10058399" cy="5064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5207190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</p:spPr>
        <p:txBody>
          <a:bodyPr/>
          <a:lstStyle/>
          <a:p>
            <a:r>
              <a:rPr lang="en-US" dirty="0" smtClean="0"/>
              <a:t>Section of women’s, Children’s, and Family health</a:t>
            </a:r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7055034"/>
              </p:ext>
            </p:extLst>
          </p:nvPr>
        </p:nvGraphicFramePr>
        <p:xfrm>
          <a:off x="792480" y="289560"/>
          <a:ext cx="10668000" cy="5425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77295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10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</p:spPr>
        <p:txBody>
          <a:bodyPr/>
          <a:lstStyle/>
          <a:p>
            <a:r>
              <a:rPr lang="en-US" dirty="0" smtClean="0"/>
              <a:t>Section of women’s, Children’s, and Family health</a:t>
            </a:r>
            <a:endParaRPr lang="en-US" dirty="0"/>
          </a:p>
        </p:txBody>
      </p:sp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6132864"/>
              </p:ext>
            </p:extLst>
          </p:nvPr>
        </p:nvGraphicFramePr>
        <p:xfrm>
          <a:off x="777239" y="441960"/>
          <a:ext cx="10435243" cy="5303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37667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</p:spPr>
        <p:txBody>
          <a:bodyPr/>
          <a:lstStyle/>
          <a:p>
            <a:r>
              <a:rPr lang="en-US" dirty="0" smtClean="0"/>
              <a:t>Section of women’s, Children’s, and Family health</a:t>
            </a:r>
            <a:endParaRPr lang="en-US" dirty="0"/>
          </a:p>
        </p:txBody>
      </p:sp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5616434"/>
              </p:ext>
            </p:extLst>
          </p:nvPr>
        </p:nvGraphicFramePr>
        <p:xfrm>
          <a:off x="792479" y="350520"/>
          <a:ext cx="10420003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82988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Retrospect">
    <a:dk1>
      <a:sysClr val="windowText" lastClr="000000"/>
    </a:dk1>
    <a:lt1>
      <a:sysClr val="window" lastClr="FFFFFF"/>
    </a:lt1>
    <a:dk2>
      <a:srgbClr val="696464"/>
    </a:dk2>
    <a:lt2>
      <a:srgbClr val="E9E5DC"/>
    </a:lt2>
    <a:accent1>
      <a:srgbClr val="D34817"/>
    </a:accent1>
    <a:accent2>
      <a:srgbClr val="9B2D1F"/>
    </a:accent2>
    <a:accent3>
      <a:srgbClr val="A28E6A"/>
    </a:accent3>
    <a:accent4>
      <a:srgbClr val="956251"/>
    </a:accent4>
    <a:accent5>
      <a:srgbClr val="918485"/>
    </a:accent5>
    <a:accent6>
      <a:srgbClr val="855D5D"/>
    </a:accent6>
    <a:hlink>
      <a:srgbClr val="CC9900"/>
    </a:hlink>
    <a:folHlink>
      <a:srgbClr val="96A9A9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815</TotalTime>
  <Words>233</Words>
  <Application>Microsoft Office PowerPoint</Application>
  <PresentationFormat>Widescreen</PresentationFormat>
  <Paragraphs>69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Calibri</vt:lpstr>
      <vt:lpstr>Calibri Light</vt:lpstr>
      <vt:lpstr>Retrospect</vt:lpstr>
      <vt:lpstr>Alaska Perinatal Quality Collaborative Launch Survey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State of Alaska - Health and Social Services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Women’s, Children’s, and Family Health Update</dc:title>
  <dc:creator>Young, Margaret B</dc:creator>
  <cp:lastModifiedBy>Katie L. Krings</cp:lastModifiedBy>
  <cp:revision>52</cp:revision>
  <cp:lastPrinted>2017-12-01T19:54:05Z</cp:lastPrinted>
  <dcterms:created xsi:type="dcterms:W3CDTF">2017-11-27T22:15:17Z</dcterms:created>
  <dcterms:modified xsi:type="dcterms:W3CDTF">2019-01-15T01:29:46Z</dcterms:modified>
</cp:coreProperties>
</file>