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D03A-317D-4E18-83E2-AE4B8FC31E4E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C99D3-8222-4E48-B987-169BC2C7CB7C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9064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D03A-317D-4E18-83E2-AE4B8FC31E4E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C99D3-8222-4E48-B987-169BC2C7C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97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D03A-317D-4E18-83E2-AE4B8FC31E4E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C99D3-8222-4E48-B987-169BC2C7C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3062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D03A-317D-4E18-83E2-AE4B8FC31E4E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C99D3-8222-4E48-B987-169BC2C7CB7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4539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D03A-317D-4E18-83E2-AE4B8FC31E4E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C99D3-8222-4E48-B987-169BC2C7C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7861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D03A-317D-4E18-83E2-AE4B8FC31E4E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C99D3-8222-4E48-B987-169BC2C7CB7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640611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D03A-317D-4E18-83E2-AE4B8FC31E4E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C99D3-8222-4E48-B987-169BC2C7C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9512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D03A-317D-4E18-83E2-AE4B8FC31E4E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C99D3-8222-4E48-B987-169BC2C7C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8478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D03A-317D-4E18-83E2-AE4B8FC31E4E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C99D3-8222-4E48-B987-169BC2C7C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16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D03A-317D-4E18-83E2-AE4B8FC31E4E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C99D3-8222-4E48-B987-169BC2C7C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525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D03A-317D-4E18-83E2-AE4B8FC31E4E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C99D3-8222-4E48-B987-169BC2C7C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886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D03A-317D-4E18-83E2-AE4B8FC31E4E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C99D3-8222-4E48-B987-169BC2C7C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739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D03A-317D-4E18-83E2-AE4B8FC31E4E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C99D3-8222-4E48-B987-169BC2C7C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935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D03A-317D-4E18-83E2-AE4B8FC31E4E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C99D3-8222-4E48-B987-169BC2C7C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996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D03A-317D-4E18-83E2-AE4B8FC31E4E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C99D3-8222-4E48-B987-169BC2C7C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95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D03A-317D-4E18-83E2-AE4B8FC31E4E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C99D3-8222-4E48-B987-169BC2C7C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939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D03A-317D-4E18-83E2-AE4B8FC31E4E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C99D3-8222-4E48-B987-169BC2C7C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153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8C9D03A-317D-4E18-83E2-AE4B8FC31E4E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0BC99D3-8222-4E48-B987-169BC2C7C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9112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  <p:sldLayoutId id="2147483858" r:id="rId12"/>
    <p:sldLayoutId id="2147483859" r:id="rId13"/>
    <p:sldLayoutId id="2147483860" r:id="rId14"/>
    <p:sldLayoutId id="2147483861" r:id="rId15"/>
    <p:sldLayoutId id="2147483862" r:id="rId16"/>
    <p:sldLayoutId id="214748386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9FF0B1D-91FA-474F-9974-B523D4CEC41A}"/>
              </a:ext>
            </a:extLst>
          </p:cNvPr>
          <p:cNvSpPr/>
          <p:nvPr/>
        </p:nvSpPr>
        <p:spPr>
          <a:xfrm>
            <a:off x="2633749" y="232758"/>
            <a:ext cx="6924502" cy="5801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"/>
              </a:spcBef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romanUcPeriod" startAt="4"/>
              <a:tabLst>
                <a:tab pos="749300" algn="l"/>
                <a:tab pos="749935" algn="l"/>
              </a:tabLst>
            </a:pPr>
            <a:r>
              <a:rPr lang="en-US" sz="16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TREATING SEVERE</a:t>
            </a:r>
            <a:r>
              <a:rPr lang="en-US" sz="1600" b="1" kern="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HYPERTENSION</a:t>
            </a:r>
          </a:p>
          <a:p>
            <a:pPr>
              <a:spcBef>
                <a:spcPts val="35"/>
              </a:spcBef>
            </a:pP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lnSpc>
                <a:spcPts val="1435"/>
              </a:lnSpc>
              <a:spcBef>
                <a:spcPts val="0"/>
              </a:spcBef>
              <a:spcAft>
                <a:spcPts val="0"/>
              </a:spcAft>
              <a:buSzPts val="1200"/>
              <a:buFont typeface="Calibri" panose="020F0502020204030204" pitchFamily="34" charset="0"/>
              <a:buChar char="-"/>
              <a:tabLst>
                <a:tab pos="520700" algn="l"/>
                <a:tab pos="521335" algn="l"/>
              </a:tabLst>
            </a:pPr>
            <a:r>
              <a:rPr lang="en-US" sz="1600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GOAL IS TREATMENT WITHIN 30-60</a:t>
            </a:r>
            <a:r>
              <a:rPr lang="en-US" sz="1600" spc="15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MINUTES</a:t>
            </a:r>
          </a:p>
          <a:p>
            <a:pPr marL="342900" marR="0" lvl="0" indent="-342900">
              <a:lnSpc>
                <a:spcPts val="1435"/>
              </a:lnSpc>
              <a:spcBef>
                <a:spcPts val="0"/>
              </a:spcBef>
              <a:spcAft>
                <a:spcPts val="0"/>
              </a:spcAft>
              <a:buSzPts val="1200"/>
              <a:buFont typeface="Calibri" panose="020F0502020204030204" pitchFamily="34" charset="0"/>
              <a:buChar char="-"/>
              <a:tabLst>
                <a:tab pos="520700" algn="l"/>
                <a:tab pos="521335" algn="l"/>
              </a:tabLst>
            </a:pPr>
            <a:endParaRPr lang="en-US" sz="1600" spc="-3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marR="1448435" lvl="0" indent="-342900">
              <a:lnSpc>
                <a:spcPct val="95000"/>
              </a:lnSpc>
              <a:spcBef>
                <a:spcPts val="15"/>
              </a:spcBef>
              <a:spcAft>
                <a:spcPts val="0"/>
              </a:spcAft>
              <a:buSzPts val="1200"/>
              <a:buFont typeface="Calibri" panose="020F0502020204030204" pitchFamily="34" charset="0"/>
              <a:buChar char="-"/>
              <a:tabLst>
                <a:tab pos="520700" algn="l"/>
                <a:tab pos="521335" algn="l"/>
              </a:tabLst>
            </a:pPr>
            <a:r>
              <a:rPr lang="en-US" sz="1600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No significant difference between the efficacy or safety between hydralazine, labetalol, or</a:t>
            </a:r>
            <a:r>
              <a:rPr lang="en-US" sz="1600" spc="-5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nifedipine.</a:t>
            </a:r>
          </a:p>
          <a:p>
            <a:pPr marL="342900" marR="1448435" lvl="0" indent="-342900">
              <a:lnSpc>
                <a:spcPct val="95000"/>
              </a:lnSpc>
              <a:spcBef>
                <a:spcPts val="15"/>
              </a:spcBef>
              <a:spcAft>
                <a:spcPts val="0"/>
              </a:spcAft>
              <a:buSzPts val="1200"/>
              <a:buFont typeface="Calibri" panose="020F0502020204030204" pitchFamily="34" charset="0"/>
              <a:buChar char="-"/>
              <a:tabLst>
                <a:tab pos="520700" algn="l"/>
                <a:tab pos="521335" algn="l"/>
              </a:tabLst>
            </a:pPr>
            <a:endParaRPr lang="en-US" sz="1600" spc="-3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marR="1292225" lvl="0" indent="-342900">
              <a:lnSpc>
                <a:spcPct val="95000"/>
              </a:lnSpc>
              <a:spcBef>
                <a:spcPts val="65"/>
              </a:spcBef>
              <a:spcAft>
                <a:spcPts val="0"/>
              </a:spcAft>
              <a:buSzPts val="1200"/>
              <a:buFont typeface="Calibri" panose="020F0502020204030204" pitchFamily="34" charset="0"/>
              <a:buChar char="-"/>
              <a:tabLst>
                <a:tab pos="520700" algn="l"/>
                <a:tab pos="521335" algn="l"/>
              </a:tabLst>
            </a:pPr>
            <a:r>
              <a:rPr lang="en-US" sz="1600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If no IV, start with immediate release Nifedipine 10mg PO, if not available</a:t>
            </a:r>
            <a:r>
              <a:rPr lang="en-US" sz="1600" spc="-75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give Labetalol 200mg PO, repeat in 30min if</a:t>
            </a:r>
            <a:r>
              <a:rPr lang="en-US" sz="1600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needed.</a:t>
            </a:r>
          </a:p>
          <a:p>
            <a:pPr marL="342900" marR="1292225" lvl="0" indent="-342900">
              <a:lnSpc>
                <a:spcPct val="95000"/>
              </a:lnSpc>
              <a:spcBef>
                <a:spcPts val="65"/>
              </a:spcBef>
              <a:spcAft>
                <a:spcPts val="0"/>
              </a:spcAft>
              <a:buSzPts val="1200"/>
              <a:buFont typeface="Calibri" panose="020F0502020204030204" pitchFamily="34" charset="0"/>
              <a:buChar char="-"/>
              <a:tabLst>
                <a:tab pos="520700" algn="l"/>
                <a:tab pos="521335" algn="l"/>
              </a:tabLst>
            </a:pPr>
            <a:endParaRPr lang="en-US" sz="1600" spc="-3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marR="0" lvl="0" indent="-342900">
              <a:lnSpc>
                <a:spcPts val="1435"/>
              </a:lnSpc>
              <a:spcBef>
                <a:spcPts val="10"/>
              </a:spcBef>
              <a:spcAft>
                <a:spcPts val="0"/>
              </a:spcAft>
              <a:buSzPts val="1200"/>
              <a:buFont typeface="Calibri" panose="020F0502020204030204" pitchFamily="34" charset="0"/>
              <a:buChar char="-"/>
              <a:tabLst>
                <a:tab pos="520700" algn="l"/>
                <a:tab pos="521335" algn="l"/>
              </a:tabLst>
            </a:pPr>
            <a:r>
              <a:rPr lang="en-US" sz="1600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Switch to </a:t>
            </a:r>
            <a:r>
              <a:rPr lang="en-US" sz="1600" spc="-15" dirty="0">
                <a:latin typeface="Times New Roman" panose="02020603050405020304" pitchFamily="18" charset="0"/>
                <a:ea typeface="Calibri" panose="020F0502020204030204" pitchFamily="34" charset="0"/>
              </a:rPr>
              <a:t>IV </a:t>
            </a:r>
            <a:r>
              <a:rPr lang="en-US" sz="1600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medications when</a:t>
            </a:r>
            <a:r>
              <a:rPr lang="en-US" sz="1600" spc="2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available.</a:t>
            </a:r>
          </a:p>
          <a:p>
            <a:pPr marL="342900" marR="0" lvl="0" indent="-342900">
              <a:lnSpc>
                <a:spcPts val="1435"/>
              </a:lnSpc>
              <a:spcBef>
                <a:spcPts val="10"/>
              </a:spcBef>
              <a:spcAft>
                <a:spcPts val="0"/>
              </a:spcAft>
              <a:buSzPts val="1200"/>
              <a:buFont typeface="Calibri" panose="020F0502020204030204" pitchFamily="34" charset="0"/>
              <a:buChar char="-"/>
              <a:tabLst>
                <a:tab pos="520700" algn="l"/>
                <a:tab pos="521335" algn="l"/>
              </a:tabLst>
            </a:pPr>
            <a:endParaRPr lang="en-US" sz="1600" spc="-3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marR="1155700" lvl="0" indent="-342900">
              <a:lnSpc>
                <a:spcPct val="95000"/>
              </a:lnSpc>
              <a:spcBef>
                <a:spcPts val="15"/>
              </a:spcBef>
              <a:spcAft>
                <a:spcPts val="0"/>
              </a:spcAft>
              <a:buSzPts val="1200"/>
              <a:buFont typeface="Calibri" panose="020F0502020204030204" pitchFamily="34" charset="0"/>
              <a:buChar char="-"/>
              <a:tabLst>
                <a:tab pos="520700" algn="l"/>
                <a:tab pos="521335" algn="l"/>
              </a:tabLst>
            </a:pPr>
            <a:r>
              <a:rPr lang="en-US" sz="1600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Choice of medication should depend on clinician comfort with the medication and patient</a:t>
            </a:r>
            <a:r>
              <a:rPr lang="en-US" sz="1600" spc="-5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factors.</a:t>
            </a:r>
          </a:p>
          <a:p>
            <a:pPr marL="342900" marR="1155700" lvl="0" indent="-342900">
              <a:lnSpc>
                <a:spcPct val="95000"/>
              </a:lnSpc>
              <a:spcBef>
                <a:spcPts val="15"/>
              </a:spcBef>
              <a:spcAft>
                <a:spcPts val="0"/>
              </a:spcAft>
              <a:buSzPts val="1200"/>
              <a:buFont typeface="Calibri" panose="020F0502020204030204" pitchFamily="34" charset="0"/>
              <a:buChar char="-"/>
              <a:tabLst>
                <a:tab pos="520700" algn="l"/>
                <a:tab pos="521335" algn="l"/>
              </a:tabLst>
            </a:pPr>
            <a:endParaRPr lang="en-US" sz="1600" spc="-3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marR="0" lvl="0" indent="-342900">
              <a:lnSpc>
                <a:spcPts val="1435"/>
              </a:lnSpc>
              <a:spcBef>
                <a:spcPts val="10"/>
              </a:spcBef>
              <a:spcAft>
                <a:spcPts val="0"/>
              </a:spcAft>
              <a:buSzPts val="1200"/>
              <a:buFont typeface="Calibri" panose="020F0502020204030204" pitchFamily="34" charset="0"/>
              <a:buChar char="-"/>
              <a:tabLst>
                <a:tab pos="520700" algn="l"/>
                <a:tab pos="521335" algn="l"/>
              </a:tabLst>
            </a:pPr>
            <a:r>
              <a:rPr lang="en-US" sz="1600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Max out one agent before moving to a different one – see algorithms</a:t>
            </a:r>
            <a:r>
              <a:rPr lang="en-US" sz="1600" spc="-2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below</a:t>
            </a:r>
          </a:p>
          <a:p>
            <a:pPr marL="342900" marR="0" lvl="0" indent="-342900">
              <a:lnSpc>
                <a:spcPts val="1435"/>
              </a:lnSpc>
              <a:spcBef>
                <a:spcPts val="10"/>
              </a:spcBef>
              <a:spcAft>
                <a:spcPts val="0"/>
              </a:spcAft>
              <a:buSzPts val="1200"/>
              <a:buFont typeface="Calibri" panose="020F0502020204030204" pitchFamily="34" charset="0"/>
              <a:buChar char="-"/>
              <a:tabLst>
                <a:tab pos="520700" algn="l"/>
                <a:tab pos="521335" algn="l"/>
              </a:tabLst>
            </a:pPr>
            <a:endParaRPr lang="en-US" sz="1600" spc="-3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marR="1675130" lvl="0" indent="-342900">
              <a:lnSpc>
                <a:spcPct val="95000"/>
              </a:lnSpc>
              <a:spcBef>
                <a:spcPts val="15"/>
              </a:spcBef>
              <a:spcAft>
                <a:spcPts val="0"/>
              </a:spcAft>
              <a:buSzPts val="1200"/>
              <a:buFont typeface="Calibri" panose="020F0502020204030204" pitchFamily="34" charset="0"/>
              <a:buChar char="-"/>
              <a:tabLst>
                <a:tab pos="520700" algn="l"/>
                <a:tab pos="521335" algn="l"/>
              </a:tabLst>
            </a:pPr>
            <a:r>
              <a:rPr lang="en-US" sz="1600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Avoid labetalol in setting of bradycardia, history of asthma, heart</a:t>
            </a:r>
            <a:r>
              <a:rPr lang="en-US" sz="1600" spc="-7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disease, congestive heart</a:t>
            </a:r>
            <a:r>
              <a:rPr lang="en-US" sz="1600" spc="-1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failure.</a:t>
            </a:r>
          </a:p>
          <a:p>
            <a:pPr marL="342900" marR="1675130" lvl="0" indent="-342900">
              <a:lnSpc>
                <a:spcPct val="95000"/>
              </a:lnSpc>
              <a:spcBef>
                <a:spcPts val="15"/>
              </a:spcBef>
              <a:spcAft>
                <a:spcPts val="0"/>
              </a:spcAft>
              <a:buSzPts val="1200"/>
              <a:buFont typeface="Calibri" panose="020F0502020204030204" pitchFamily="34" charset="0"/>
              <a:buChar char="-"/>
              <a:tabLst>
                <a:tab pos="520700" algn="l"/>
                <a:tab pos="521335" algn="l"/>
              </a:tabLst>
            </a:pPr>
            <a:endParaRPr lang="en-US" sz="1600" spc="-3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marR="0" lvl="0" indent="-342900">
              <a:lnSpc>
                <a:spcPts val="1435"/>
              </a:lnSpc>
              <a:spcBef>
                <a:spcPts val="10"/>
              </a:spcBef>
              <a:spcAft>
                <a:spcPts val="0"/>
              </a:spcAft>
              <a:buSzPts val="1200"/>
              <a:buFont typeface="Calibri" panose="020F0502020204030204" pitchFamily="34" charset="0"/>
              <a:buChar char="-"/>
              <a:tabLst>
                <a:tab pos="520700" algn="l"/>
                <a:tab pos="521335" algn="l"/>
              </a:tabLst>
            </a:pPr>
            <a:r>
              <a:rPr lang="en-US" sz="1600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Goal BP 140-150 systolic, 90-100</a:t>
            </a:r>
            <a:r>
              <a:rPr lang="en-US" sz="1600" spc="-5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diastolic.</a:t>
            </a:r>
          </a:p>
          <a:p>
            <a:pPr marL="342900" marR="0" lvl="0" indent="-342900">
              <a:lnSpc>
                <a:spcPts val="1435"/>
              </a:lnSpc>
              <a:spcBef>
                <a:spcPts val="10"/>
              </a:spcBef>
              <a:spcAft>
                <a:spcPts val="0"/>
              </a:spcAft>
              <a:buSzPts val="1200"/>
              <a:buFont typeface="Calibri" panose="020F0502020204030204" pitchFamily="34" charset="0"/>
              <a:buChar char="-"/>
              <a:tabLst>
                <a:tab pos="520700" algn="l"/>
                <a:tab pos="521335" algn="l"/>
              </a:tabLst>
            </a:pPr>
            <a:endParaRPr lang="en-US" sz="1600" spc="-3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marR="1172210" lvl="0" indent="-342900">
              <a:lnSpc>
                <a:spcPct val="95000"/>
              </a:lnSpc>
              <a:spcBef>
                <a:spcPts val="15"/>
              </a:spcBef>
              <a:spcAft>
                <a:spcPts val="0"/>
              </a:spcAft>
              <a:buSzPts val="1200"/>
              <a:buFont typeface="Calibri" panose="020F0502020204030204" pitchFamily="34" charset="0"/>
              <a:buChar char="-"/>
              <a:tabLst>
                <a:tab pos="520700" algn="l"/>
                <a:tab pos="521335" algn="l"/>
              </a:tabLst>
            </a:pPr>
            <a:r>
              <a:rPr lang="en-US" sz="1600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Once BP threshold achieved, repeat BP measurement Q 10 minutes x 1 hour, then Q 15 minutes x 1 hour, then Q 30 minutes x 1 hour, and then Q1hr x 4</a:t>
            </a:r>
            <a:r>
              <a:rPr lang="en-US" sz="1600" spc="-25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spc="-30" dirty="0">
                <a:latin typeface="Times New Roman" panose="02020603050405020304" pitchFamily="18" charset="0"/>
                <a:ea typeface="Calibri" panose="020F0502020204030204" pitchFamily="34" charset="0"/>
              </a:rPr>
              <a:t>hours.</a:t>
            </a:r>
            <a:endParaRPr lang="en-US" sz="1600" spc="-3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579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.jpeg">
            <a:extLst>
              <a:ext uri="{FF2B5EF4-FFF2-40B4-BE49-F238E27FC236}">
                <a16:creationId xmlns:a16="http://schemas.microsoft.com/office/drawing/2014/main" id="{F980764C-FC5C-482A-A98F-F80A6B7FC61C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89924" y="331378"/>
            <a:ext cx="9713166" cy="467915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4A43003-8592-4322-8B47-D88ABB3DD72E}"/>
              </a:ext>
            </a:extLst>
          </p:cNvPr>
          <p:cNvSpPr/>
          <p:nvPr/>
        </p:nvSpPr>
        <p:spPr>
          <a:xfrm>
            <a:off x="1979008" y="5409036"/>
            <a:ext cx="45577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350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Source: ACOG Practice Bulletin #203 page 35</a:t>
            </a:r>
          </a:p>
        </p:txBody>
      </p:sp>
    </p:spTree>
    <p:extLst>
      <p:ext uri="{BB962C8B-B14F-4D97-AF65-F5344CB8AC3E}">
        <p14:creationId xmlns:p14="http://schemas.microsoft.com/office/powerpoint/2010/main" val="875001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889A9B1-C9E6-49C3-A712-A753920DFD08}"/>
              </a:ext>
            </a:extLst>
          </p:cNvPr>
          <p:cNvSpPr/>
          <p:nvPr/>
        </p:nvSpPr>
        <p:spPr>
          <a:xfrm>
            <a:off x="2748741" y="386291"/>
            <a:ext cx="6096000" cy="584929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353314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romanUcPeriod" startAt="4"/>
              <a:tabLst>
                <a:tab pos="749300" algn="l"/>
                <a:tab pos="749935" algn="l"/>
              </a:tabLst>
            </a:pPr>
            <a:r>
              <a:rPr lang="en-US" sz="1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MAGNESIUM ADMINISTRATION See Contraindications and Alternatives</a:t>
            </a:r>
            <a:r>
              <a:rPr lang="en-US" sz="1400" b="1" kern="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below.</a:t>
            </a:r>
          </a:p>
          <a:p>
            <a:pPr>
              <a:spcBef>
                <a:spcPts val="30"/>
              </a:spcBef>
            </a:pPr>
            <a:r>
              <a:rPr lang="en-US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0" lvl="1" indent="-285750">
              <a:spcBef>
                <a:spcPts val="5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lphaLcPeriod"/>
              <a:tabLst>
                <a:tab pos="978535" algn="l"/>
              </a:tabLst>
            </a:pPr>
            <a:r>
              <a:rPr lang="en-US" sz="14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Administering Magnesium with an</a:t>
            </a:r>
            <a:r>
              <a:rPr lang="en-US" sz="14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IV</a:t>
            </a: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"/>
              <a:tabLst>
                <a:tab pos="1435100" algn="l"/>
                <a:tab pos="1435735" algn="l"/>
              </a:tabLst>
            </a:pPr>
            <a:r>
              <a:rPr lang="en-US" sz="14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Loading dose or</a:t>
            </a:r>
            <a:r>
              <a:rPr lang="en-US" sz="1400" spc="-3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seizure:</a:t>
            </a:r>
          </a:p>
          <a:p>
            <a:pPr marL="1600200" marR="1324610" lvl="3" indent="-228600">
              <a:lnSpc>
                <a:spcPct val="98000"/>
              </a:lnSpc>
              <a:spcBef>
                <a:spcPts val="38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1892300" algn="l"/>
                <a:tab pos="1892935" algn="l"/>
              </a:tabLst>
            </a:pPr>
            <a:b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1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Administer Magnesium sulfate [40g/liter] with a 4-6g</a:t>
            </a:r>
            <a:r>
              <a:rPr lang="en-US" sz="1400" spc="-5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IV bolus over 20min, use with infusion</a:t>
            </a:r>
            <a:r>
              <a:rPr lang="en-US" sz="1400" spc="-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pump</a:t>
            </a:r>
          </a:p>
          <a:p>
            <a:pPr marL="1143000" marR="0" lvl="2" indent="-228600">
              <a:spcBef>
                <a:spcPts val="5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"/>
              <a:tabLst>
                <a:tab pos="1435100" algn="l"/>
                <a:tab pos="1435735" algn="l"/>
              </a:tabLst>
            </a:pPr>
            <a:r>
              <a:rPr lang="en-US" sz="14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Maintenance:</a:t>
            </a:r>
            <a:r>
              <a:rPr lang="en-US" sz="1400" spc="-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1-2g/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hr</a:t>
            </a:r>
            <a:endParaRPr lang="en-US" sz="1400" dirty="0">
              <a:effectLst/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"/>
              <a:tabLst>
                <a:tab pos="1435100" algn="l"/>
                <a:tab pos="1435735" algn="l"/>
              </a:tabLst>
            </a:pPr>
            <a:r>
              <a:rPr lang="en-US" sz="14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Monitor:</a:t>
            </a:r>
          </a:p>
          <a:p>
            <a:pPr marL="1600200" marR="0" lvl="3" indent="-228600">
              <a:lnSpc>
                <a:spcPts val="1465"/>
              </a:lnSpc>
              <a:spcBef>
                <a:spcPts val="1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1892300" algn="l"/>
                <a:tab pos="1892935" algn="l"/>
              </a:tabLst>
            </a:pPr>
            <a:r>
              <a:rPr lang="en-US" sz="1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Intake and output, consider placement of foley</a:t>
            </a:r>
            <a:r>
              <a:rPr lang="en-US" sz="1400" spc="-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catheter</a:t>
            </a:r>
          </a:p>
          <a:p>
            <a:pPr marL="1600200" marR="1263650" lvl="3" indent="-228600">
              <a:lnSpc>
                <a:spcPct val="98000"/>
              </a:lnSpc>
              <a:spcBef>
                <a:spcPts val="5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1892300" algn="l"/>
                <a:tab pos="1892935" algn="l"/>
              </a:tabLst>
            </a:pPr>
            <a:r>
              <a:rPr lang="en-US" sz="1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Reflexes, if depressed -&gt; concern for magnesium toxicity, no established therapeutic level, concern if respiratory or cardiovascular</a:t>
            </a:r>
            <a:r>
              <a:rPr lang="en-US" sz="1400" spc="-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depression</a:t>
            </a:r>
          </a:p>
          <a:p>
            <a:pPr marL="1600200" marR="0" lvl="3" indent="-228600">
              <a:lnSpc>
                <a:spcPts val="1470"/>
              </a:lnSpc>
              <a:spcBef>
                <a:spcPts val="25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1892300" algn="l"/>
                <a:tab pos="1892935" algn="l"/>
              </a:tabLst>
            </a:pPr>
            <a:r>
              <a:rPr lang="en-US" sz="1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BP Q15-30 min and continuous fetal</a:t>
            </a:r>
            <a:r>
              <a:rPr lang="en-US" sz="1400" spc="-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40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monitoring</a:t>
            </a:r>
          </a:p>
          <a:p>
            <a:pPr marL="1143000" marR="1304925" lvl="2" indent="-228600"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"/>
              <a:tabLst>
                <a:tab pos="1435100" algn="l"/>
                <a:tab pos="1435735" algn="l"/>
              </a:tabLst>
            </a:pPr>
            <a:r>
              <a:rPr lang="en-US" sz="14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Concern for Mg toxicity: treat with calcium gluconate 10%,</a:t>
            </a:r>
            <a:r>
              <a:rPr lang="en-US" sz="1400" spc="-6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give 10cc IV over 2 minutes</a:t>
            </a: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"/>
              <a:tabLst>
                <a:tab pos="1435100" algn="l"/>
                <a:tab pos="1435735" algn="l"/>
              </a:tabLst>
            </a:pPr>
            <a:r>
              <a:rPr lang="en-US" sz="14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Repeat seizure: Re-bolus w/6g bolus and increase drip to</a:t>
            </a:r>
            <a:r>
              <a:rPr lang="en-US" sz="1400" spc="-1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3g/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hr</a:t>
            </a:r>
            <a:endParaRPr lang="en-US" sz="1400" dirty="0">
              <a:effectLst/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1143000" marR="1557020" lvl="2" indent="-228600">
              <a:spcBef>
                <a:spcPts val="5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"/>
              <a:tabLst>
                <a:tab pos="1435100" algn="l"/>
                <a:tab pos="1435735" algn="l"/>
              </a:tabLst>
            </a:pPr>
            <a:r>
              <a:rPr lang="en-US" sz="14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Duration: Mg should be continued until 12- 24hr</a:t>
            </a:r>
            <a:r>
              <a:rPr lang="en-US" sz="1400" spc="-4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postpartum depending on clinical scenario or 24hr after last seizure – whichever has the longest</a:t>
            </a:r>
            <a:r>
              <a:rPr lang="en-US" sz="1400" spc="-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40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duration</a:t>
            </a:r>
          </a:p>
          <a:p>
            <a:pPr>
              <a:spcBef>
                <a:spcPts val="20"/>
              </a:spcBef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924070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C9059E3-9310-4E66-B144-C9CEA6CB2401}"/>
              </a:ext>
            </a:extLst>
          </p:cNvPr>
          <p:cNvSpPr/>
          <p:nvPr/>
        </p:nvSpPr>
        <p:spPr>
          <a:xfrm>
            <a:off x="1238313" y="1126190"/>
            <a:ext cx="9566083" cy="4605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marR="0" lvl="1" indent="-285750">
              <a:lnSpc>
                <a:spcPts val="1370"/>
              </a:lnSpc>
              <a:spcBef>
                <a:spcPts val="0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lphaLcPeriod"/>
              <a:tabLst>
                <a:tab pos="978535" algn="l"/>
              </a:tabLst>
            </a:pPr>
            <a:r>
              <a:rPr lang="en-US" b="1" kern="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Administrating Magnesium w/o an IV</a:t>
            </a:r>
          </a:p>
          <a:p>
            <a:pPr marL="1143000" marR="0" lvl="2" indent="-228600">
              <a:lnSpc>
                <a:spcPts val="137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"/>
              <a:tabLst>
                <a:tab pos="1435100" algn="l"/>
                <a:tab pos="1435735" algn="l"/>
              </a:tabLst>
            </a:pPr>
            <a:r>
              <a:rPr lang="en-US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Loading dose or if</a:t>
            </a:r>
            <a:r>
              <a:rPr lang="en-US" spc="-3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seizing:</a:t>
            </a:r>
          </a:p>
          <a:p>
            <a:pPr marL="1892935" marR="1433195" indent="-22860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Magnesium sulfate 50% give 5g IM (10mL) in each buttock (10g total)*</a:t>
            </a:r>
          </a:p>
          <a:p>
            <a:pPr marL="1143000" marR="1145540" lvl="2" indent="-228600"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"/>
              <a:tabLst>
                <a:tab pos="1435100" algn="l"/>
                <a:tab pos="1435735" algn="l"/>
              </a:tabLst>
            </a:pPr>
            <a:r>
              <a:rPr lang="en-US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Maintenance: Magnesium sulfate 50% give 5g IM (10mL) every 4- 6</a:t>
            </a:r>
            <a:r>
              <a:rPr lang="en-US" spc="-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hours*</a:t>
            </a:r>
          </a:p>
          <a:p>
            <a:pPr marL="1143000" marR="0" lvl="2" indent="-228600">
              <a:lnSpc>
                <a:spcPts val="1370"/>
              </a:lnSpc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"/>
              <a:tabLst>
                <a:tab pos="1435100" algn="l"/>
                <a:tab pos="1435735" algn="l"/>
              </a:tabLst>
            </a:pPr>
            <a:r>
              <a:rPr lang="en-US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* Add Lidocaine 1% 1mL to each injection to minimize</a:t>
            </a:r>
            <a:r>
              <a:rPr lang="en-US" spc="-35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discomfort</a:t>
            </a: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"/>
              <a:tabLst>
                <a:tab pos="1435100" algn="l"/>
                <a:tab pos="1435735" algn="l"/>
              </a:tabLst>
            </a:pPr>
            <a:r>
              <a:rPr lang="en-US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Monitor:</a:t>
            </a:r>
          </a:p>
          <a:p>
            <a:pPr marL="1600200" marR="0" lvl="3" indent="-228600">
              <a:spcBef>
                <a:spcPts val="1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1892300" algn="l"/>
                <a:tab pos="1892935" algn="l"/>
              </a:tabLst>
            </a:pPr>
            <a:r>
              <a:rPr lang="en-US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Intake and output, consider placement of foley</a:t>
            </a:r>
            <a:r>
              <a:rPr lang="en-US" spc="-30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catheter</a:t>
            </a:r>
          </a:p>
          <a:p>
            <a:pPr marL="1600200" marR="0" lvl="3" indent="-228600">
              <a:lnSpc>
                <a:spcPts val="1465"/>
              </a:lnSpc>
              <a:spcBef>
                <a:spcPts val="1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1892300" algn="l"/>
                <a:tab pos="1892935" algn="l"/>
              </a:tabLst>
            </a:pPr>
            <a:r>
              <a:rPr lang="en-US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Reflexes, if depressed -&gt; concern for magnesium toxicity</a:t>
            </a:r>
          </a:p>
          <a:p>
            <a:pPr marL="1600200" marR="1298575" lvl="3" indent="-228600">
              <a:lnSpc>
                <a:spcPct val="98000"/>
              </a:lnSpc>
              <a:spcBef>
                <a:spcPts val="1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1892300" algn="l"/>
                <a:tab pos="1892935" algn="l"/>
              </a:tabLst>
            </a:pPr>
            <a:r>
              <a:rPr lang="en-US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No established therapeutic level, concern if respiratory</a:t>
            </a:r>
            <a:r>
              <a:rPr lang="en-US" spc="-6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or cardiovascular</a:t>
            </a:r>
            <a:r>
              <a:rPr lang="en-US" spc="-1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depression</a:t>
            </a:r>
          </a:p>
          <a:p>
            <a:pPr marL="1600200" marR="0" lvl="3" indent="-228600">
              <a:lnSpc>
                <a:spcPts val="1460"/>
              </a:lnSpc>
              <a:spcBef>
                <a:spcPts val="1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1892300" algn="l"/>
                <a:tab pos="1892935" algn="l"/>
              </a:tabLst>
            </a:pPr>
            <a:r>
              <a:rPr lang="en-US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BP Q15-30 min and continuous fetal</a:t>
            </a:r>
            <a:r>
              <a:rPr lang="en-US" spc="-35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dirty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monitoring</a:t>
            </a:r>
          </a:p>
          <a:p>
            <a:pPr marL="1143000" marR="1254125" lvl="2" indent="-228600"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"/>
              <a:tabLst>
                <a:tab pos="1435100" algn="l"/>
                <a:tab pos="1435735" algn="l"/>
              </a:tabLst>
            </a:pPr>
            <a:r>
              <a:rPr lang="en-US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Concern for Mg toxicity: Treat with calcium gluconate 10%,</a:t>
            </a:r>
            <a:r>
              <a:rPr lang="en-US" spc="-6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give 10cc IV over 2 minutes</a:t>
            </a: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"/>
              <a:tabLst>
                <a:tab pos="1435100" algn="l"/>
                <a:tab pos="1435735" algn="l"/>
              </a:tabLst>
            </a:pPr>
            <a:r>
              <a:rPr lang="en-US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Repeat seizure: repeat loading</a:t>
            </a:r>
            <a:r>
              <a:rPr lang="en-US" spc="-3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dose</a:t>
            </a:r>
          </a:p>
          <a:p>
            <a:pPr marL="1143000" marR="1557020" lvl="2" indent="-228600"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"/>
              <a:tabLst>
                <a:tab pos="1435100" algn="l"/>
                <a:tab pos="1435735" algn="l"/>
              </a:tabLst>
            </a:pPr>
            <a:r>
              <a:rPr lang="en-US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Duration: Mg should be continued until 12- 24hr</a:t>
            </a:r>
            <a:r>
              <a:rPr lang="en-US" spc="-4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postpartum depending on clinical scenario or 24hr after last seizure – whichever has the longest</a:t>
            </a:r>
            <a:r>
              <a:rPr lang="en-US" spc="-10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effectLst/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duration</a:t>
            </a:r>
          </a:p>
        </p:txBody>
      </p:sp>
    </p:spTree>
    <p:extLst>
      <p:ext uri="{BB962C8B-B14F-4D97-AF65-F5344CB8AC3E}">
        <p14:creationId xmlns:p14="http://schemas.microsoft.com/office/powerpoint/2010/main" val="1322140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37BA5E3-3D92-45A5-ABEF-B1A87C629839}"/>
              </a:ext>
            </a:extLst>
          </p:cNvPr>
          <p:cNvSpPr/>
          <p:nvPr/>
        </p:nvSpPr>
        <p:spPr>
          <a:xfrm>
            <a:off x="3048000" y="1002695"/>
            <a:ext cx="6096000" cy="485261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3460750" lvl="0" indent="-342900">
              <a:lnSpc>
                <a:spcPts val="2750"/>
              </a:lnSpc>
              <a:spcBef>
                <a:spcPts val="30"/>
              </a:spcBef>
              <a:spcAft>
                <a:spcPts val="0"/>
              </a:spcAft>
              <a:buFont typeface="+mj-lt"/>
              <a:buAutoNum type="romanUcPeriod" startAt="4"/>
              <a:tabLst>
                <a:tab pos="749300" algn="l"/>
                <a:tab pos="749935" algn="l"/>
              </a:tabLst>
            </a:pPr>
            <a:r>
              <a:rPr lang="en-US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ALTERNATIVES TO </a:t>
            </a:r>
            <a:r>
              <a:rPr lang="en-US" b="1" kern="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MAGNESIUM </a:t>
            </a:r>
            <a:r>
              <a:rPr lang="en-US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Contraindications to</a:t>
            </a:r>
            <a:r>
              <a:rPr lang="en-US" b="1" kern="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MagS04:</a:t>
            </a:r>
          </a:p>
          <a:p>
            <a:pPr marL="63500" marR="1433195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Myasthenia gravis, hypocalcemia, moderate to severe renal failure, cardiac ischemia, heart block, or myocarditis.</a:t>
            </a:r>
          </a:p>
          <a:p>
            <a:pPr>
              <a:spcBef>
                <a:spcPts val="40"/>
              </a:spcBef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63500" marR="0">
              <a:spcBef>
                <a:spcPts val="5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Use with caution in pulmonary edema</a:t>
            </a:r>
          </a:p>
          <a:p>
            <a:pPr>
              <a:spcBef>
                <a:spcPts val="20"/>
              </a:spcBef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63500" marR="0" indent="0">
              <a:spcBef>
                <a:spcPts val="0"/>
              </a:spcBef>
              <a:spcAft>
                <a:spcPts val="0"/>
              </a:spcAft>
            </a:pPr>
            <a:r>
              <a:rPr lang="en-US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Consult with OB/GYN.</a:t>
            </a:r>
          </a:p>
          <a:p>
            <a:pPr>
              <a:spcBef>
                <a:spcPts val="35"/>
              </a:spcBef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 setting of contraindication to Mg or no Mg available: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"/>
              <a:tabLst>
                <a:tab pos="977900" algn="l"/>
                <a:tab pos="978535" algn="l"/>
              </a:tabLst>
            </a:pP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Lorazepam 2-4mg IV x 1, repeat once in 10-15 min if persistent</a:t>
            </a:r>
            <a:r>
              <a:rPr lang="en-US" spc="-20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seizure</a:t>
            </a:r>
            <a:endParaRPr lang="en-US" sz="1600" dirty="0">
              <a:effectLst/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200"/>
              <a:buFont typeface="Wingdings" panose="05000000000000000000" pitchFamily="2" charset="2"/>
              <a:buChar char=""/>
              <a:tabLst>
                <a:tab pos="977900" algn="l"/>
                <a:tab pos="978535" algn="l"/>
              </a:tabLst>
            </a:pP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Diazepam 5-10mg IV Q 5-10min; max dose</a:t>
            </a:r>
            <a:r>
              <a:rPr lang="en-US" spc="15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30mg</a:t>
            </a:r>
            <a:endParaRPr lang="en-US" sz="1600" dirty="0">
              <a:effectLst/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16251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1B9FDE0A-48C4-42C9-AC08-DDA729BFE7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8499"/>
            <a:ext cx="12192000" cy="5962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593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2A5897A1-C0E6-4B8F-B5D3-8D1AC9D2FE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0629"/>
            <a:ext cx="12192000" cy="7109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038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9E74E799-0B7C-401A-956B-E16057EBFB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1967"/>
            <a:ext cx="12192000" cy="653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809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329C351-BCA8-4E9E-BA68-D0C75E8D45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2637"/>
            <a:ext cx="12192000" cy="6615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58138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</TotalTime>
  <Words>527</Words>
  <Application>Microsoft Office PowerPoint</Application>
  <PresentationFormat>Widescreen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Century Gothic</vt:lpstr>
      <vt:lpstr>Symbol</vt:lpstr>
      <vt:lpstr>Times New Roman</vt:lpstr>
      <vt:lpstr>Wingdings</vt:lpstr>
      <vt:lpstr>Wingdings 3</vt:lpstr>
      <vt:lpstr>Slice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Truitt, Sarah</dc:creator>
  <cp:lastModifiedBy>Truitt, Sarah</cp:lastModifiedBy>
  <cp:revision>5</cp:revision>
  <dcterms:created xsi:type="dcterms:W3CDTF">2020-04-23T17:30:16Z</dcterms:created>
  <dcterms:modified xsi:type="dcterms:W3CDTF">2020-04-23T17:57:04Z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9208c32-d70a-43b8-940b-046f80ec21ff_Enabled">
    <vt:lpwstr>true</vt:lpwstr>
  </property>
  <property fmtid="{D5CDD505-2E9C-101B-9397-08002B2CF9AE}" pid="3" name="MSIP_Label_e9208c32-d70a-43b8-940b-046f80ec21ff_SetDate">
    <vt:lpwstr>2020-04-23T17:30:16Z</vt:lpwstr>
  </property>
  <property fmtid="{D5CDD505-2E9C-101B-9397-08002B2CF9AE}" pid="4" name="MSIP_Label_e9208c32-d70a-43b8-940b-046f80ec21ff_Method">
    <vt:lpwstr>Standard</vt:lpwstr>
  </property>
  <property fmtid="{D5CDD505-2E9C-101B-9397-08002B2CF9AE}" pid="5" name="MSIP_Label_e9208c32-d70a-43b8-940b-046f80ec21ff_Name">
    <vt:lpwstr>General</vt:lpwstr>
  </property>
  <property fmtid="{D5CDD505-2E9C-101B-9397-08002B2CF9AE}" pid="6" name="MSIP_Label_e9208c32-d70a-43b8-940b-046f80ec21ff_SiteId">
    <vt:lpwstr>99486203-6320-4d00-9b2a-c4102ce1908d</vt:lpwstr>
  </property>
  <property fmtid="{D5CDD505-2E9C-101B-9397-08002B2CF9AE}" pid="7" name="MSIP_Label_e9208c32-d70a-43b8-940b-046f80ec21ff_ActionId">
    <vt:lpwstr>fd9e35aa-5a05-4995-8fe8-000099c271d0</vt:lpwstr>
  </property>
  <property fmtid="{D5CDD505-2E9C-101B-9397-08002B2CF9AE}" pid="8" name="MSIP_Label_e9208c32-d70a-43b8-940b-046f80ec21ff_ContentBits">
    <vt:lpwstr>0</vt:lpwstr>
  </property>
</Properties>
</file>