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7"/>
  </p:notesMasterIdLst>
  <p:sldIdLst>
    <p:sldId id="256" r:id="rId2"/>
    <p:sldId id="275" r:id="rId3"/>
    <p:sldId id="276" r:id="rId4"/>
    <p:sldId id="277" r:id="rId5"/>
    <p:sldId id="273"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79911" autoAdjust="0"/>
  </p:normalViewPr>
  <p:slideViewPr>
    <p:cSldViewPr snapToGrid="0">
      <p:cViewPr varScale="1">
        <p:scale>
          <a:sx n="104" d="100"/>
          <a:sy n="104" d="100"/>
        </p:scale>
        <p:origin x="8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F3B22A0-AA3B-4BB0-AA22-1D835571C57D}" type="datetimeFigureOut">
              <a:rPr lang="en-US" smtClean="0"/>
              <a:t>10/26/2021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9BE56-AC56-4F33-B19C-8552E019F4CB}" type="slidenum">
              <a:rPr lang="en-US" smtClean="0"/>
              <a:t>‹#›</a:t>
            </a:fld>
            <a:endParaRPr lang="en-US"/>
          </a:p>
        </p:txBody>
      </p:sp>
    </p:spTree>
    <p:extLst>
      <p:ext uri="{BB962C8B-B14F-4D97-AF65-F5344CB8AC3E}">
        <p14:creationId xmlns:p14="http://schemas.microsoft.com/office/powerpoint/2010/main" val="247574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 </a:t>
            </a:r>
          </a:p>
          <a:p>
            <a:endParaRPr lang="en-US" dirty="0"/>
          </a:p>
          <a:p>
            <a:r>
              <a:rPr lang="en-US" dirty="0"/>
              <a:t>History</a:t>
            </a:r>
            <a:r>
              <a:rPr lang="en-US" baseline="0" dirty="0"/>
              <a:t> and Background on how got there today</a:t>
            </a:r>
            <a:endParaRPr lang="en-US" dirty="0"/>
          </a:p>
        </p:txBody>
      </p:sp>
      <p:sp>
        <p:nvSpPr>
          <p:cNvPr id="4" name="Slide Number Placeholder 3"/>
          <p:cNvSpPr>
            <a:spLocks noGrp="1"/>
          </p:cNvSpPr>
          <p:nvPr>
            <p:ph type="sldNum" sz="quarter" idx="10"/>
          </p:nvPr>
        </p:nvSpPr>
        <p:spPr/>
        <p:txBody>
          <a:bodyPr/>
          <a:lstStyle/>
          <a:p>
            <a:fld id="{B179BE56-AC56-4F33-B19C-8552E019F4CB}" type="slidenum">
              <a:rPr lang="en-US" smtClean="0"/>
              <a:t>1</a:t>
            </a:fld>
            <a:endParaRPr lang="en-US"/>
          </a:p>
        </p:txBody>
      </p:sp>
    </p:spTree>
    <p:extLst>
      <p:ext uri="{BB962C8B-B14F-4D97-AF65-F5344CB8AC3E}">
        <p14:creationId xmlns:p14="http://schemas.microsoft.com/office/powerpoint/2010/main" val="2427780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 from National ACOG</a:t>
            </a:r>
            <a:r>
              <a:rPr lang="en-US" baseline="0" dirty="0"/>
              <a:t> and the Washington State Hospital Association, and their experience</a:t>
            </a:r>
          </a:p>
          <a:p>
            <a:endParaRPr lang="en-US" baseline="0" dirty="0"/>
          </a:p>
          <a:p>
            <a:r>
              <a:rPr lang="en-US" baseline="0" dirty="0"/>
              <a:t>Formed in 2018 – small group of people, led by Title V Maternal Child; neutral entity</a:t>
            </a:r>
            <a:endParaRPr lang="en-US" dirty="0"/>
          </a:p>
        </p:txBody>
      </p:sp>
      <p:sp>
        <p:nvSpPr>
          <p:cNvPr id="4" name="Slide Number Placeholder 3"/>
          <p:cNvSpPr>
            <a:spLocks noGrp="1"/>
          </p:cNvSpPr>
          <p:nvPr>
            <p:ph type="sldNum" sz="quarter" idx="10"/>
          </p:nvPr>
        </p:nvSpPr>
        <p:spPr/>
        <p:txBody>
          <a:bodyPr/>
          <a:lstStyle/>
          <a:p>
            <a:fld id="{B179BE56-AC56-4F33-B19C-8552E019F4CB}" type="slidenum">
              <a:rPr lang="en-US" smtClean="0"/>
              <a:t>2</a:t>
            </a:fld>
            <a:endParaRPr lang="en-US"/>
          </a:p>
        </p:txBody>
      </p:sp>
    </p:spTree>
    <p:extLst>
      <p:ext uri="{BB962C8B-B14F-4D97-AF65-F5344CB8AC3E}">
        <p14:creationId xmlns:p14="http://schemas.microsoft.com/office/powerpoint/2010/main" val="2171444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Kick-Off event planning has been priority – as we look to bring together hospitals and birthing facilities to work on shared learning and QI, introduce the concept of a PQC to Alaska</a:t>
            </a:r>
          </a:p>
          <a:p>
            <a:endParaRPr lang="en-US" baseline="0" dirty="0"/>
          </a:p>
          <a:p>
            <a:r>
              <a:rPr lang="en-US" baseline="0" dirty="0"/>
              <a:t>Tied to CDC. Currently, we have used federal money in our Title V Block Grant to support efforts. We are hoping to be in a better place, more structure, to apply for future CDC funding. We looked at the funding in 2017 and we just didn’t have enough done to be competitive</a:t>
            </a:r>
          </a:p>
          <a:p>
            <a:endParaRPr lang="en-US" baseline="0" dirty="0"/>
          </a:p>
          <a:p>
            <a:r>
              <a:rPr lang="en-US" baseline="0" dirty="0"/>
              <a:t>A small group of us were able to attend the PQC Summit at CDC– need for more statewide engagement, how Alaska’s PQC should be structured, funding, sustainability, how you choices topics for QI and the need to have structure around that decision</a:t>
            </a:r>
          </a:p>
          <a:p>
            <a:endParaRPr lang="en-US" baseline="0" dirty="0"/>
          </a:p>
          <a:p>
            <a:r>
              <a:rPr lang="en-US" baseline="0" dirty="0"/>
              <a:t>AIM – Jeanne Mahoney will describe AIM later. We thought that this would be realistic way for us to start. AIM has infrastructure in place and is low cost.</a:t>
            </a:r>
          </a:p>
          <a:p>
            <a:endParaRPr lang="en-US" baseline="0" dirty="0"/>
          </a:p>
          <a:p>
            <a:r>
              <a:rPr lang="en-US" baseline="0" dirty="0"/>
              <a:t>ASNHNA is hosting the PQC website</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179BE56-AC56-4F33-B19C-8552E019F4CB}" type="slidenum">
              <a:rPr lang="en-US" smtClean="0"/>
              <a:t>3</a:t>
            </a:fld>
            <a:endParaRPr lang="en-US"/>
          </a:p>
        </p:txBody>
      </p:sp>
    </p:spTree>
    <p:extLst>
      <p:ext uri="{BB962C8B-B14F-4D97-AF65-F5344CB8AC3E}">
        <p14:creationId xmlns:p14="http://schemas.microsoft.com/office/powerpoint/2010/main" val="189170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a:t>
            </a:r>
            <a:r>
              <a:rPr lang="en-US" dirty="0" err="1"/>
              <a:t>Munish</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179BE56-AC56-4F33-B19C-8552E019F4CB}" type="slidenum">
              <a:rPr lang="en-US" smtClean="0"/>
              <a:t>4</a:t>
            </a:fld>
            <a:endParaRPr lang="en-US"/>
          </a:p>
        </p:txBody>
      </p:sp>
    </p:spTree>
    <p:extLst>
      <p:ext uri="{BB962C8B-B14F-4D97-AF65-F5344CB8AC3E}">
        <p14:creationId xmlns:p14="http://schemas.microsoft.com/office/powerpoint/2010/main" val="244061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79BE56-AC56-4F33-B19C-8552E019F4CB}" type="slidenum">
              <a:rPr lang="en-US" smtClean="0"/>
              <a:t>5</a:t>
            </a:fld>
            <a:endParaRPr lang="en-US"/>
          </a:p>
        </p:txBody>
      </p:sp>
    </p:spTree>
    <p:extLst>
      <p:ext uri="{BB962C8B-B14F-4D97-AF65-F5344CB8AC3E}">
        <p14:creationId xmlns:p14="http://schemas.microsoft.com/office/powerpoint/2010/main" val="2274987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DE2FA2-35DC-4C87-A85C-9A9008AA3E62}" type="datetime1">
              <a:rPr lang="en-US" smtClean="0"/>
              <a:t>10/26/2021</a:t>
            </a:fld>
            <a:endParaRPr lang="en-US" dirty="0"/>
          </a:p>
        </p:txBody>
      </p:sp>
      <p:sp>
        <p:nvSpPr>
          <p:cNvPr id="5" name="Footer Placeholder 4"/>
          <p:cNvSpPr>
            <a:spLocks noGrp="1"/>
          </p:cNvSpPr>
          <p:nvPr>
            <p:ph type="ftr" sz="quarter" idx="11"/>
          </p:nvPr>
        </p:nvSpPr>
        <p:spPr/>
        <p:txBody>
          <a:bodyPr/>
          <a:lstStyle/>
          <a:p>
            <a:r>
              <a:rPr lang="en-US"/>
              <a:t>Alaska Maternal Child Health Epidemiology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195110" y="2472655"/>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DPH color transparent background.png"/>
          <p:cNvPicPr>
            <a:picLocks noChangeAspect="1"/>
          </p:cNvPicPr>
          <p:nvPr userDrawn="1"/>
        </p:nvPicPr>
        <p:blipFill>
          <a:blip r:embed="rId2" cstate="print"/>
          <a:stretch>
            <a:fillRect/>
          </a:stretch>
        </p:blipFill>
        <p:spPr>
          <a:xfrm>
            <a:off x="10273703" y="463451"/>
            <a:ext cx="1410834" cy="1160225"/>
          </a:xfrm>
          <a:prstGeom prst="rect">
            <a:avLst/>
          </a:prstGeom>
        </p:spPr>
      </p:pic>
      <p:pic>
        <p:nvPicPr>
          <p:cNvPr id="11" name="Picture 13" descr="DHSSlogo"/>
          <p:cNvPicPr>
            <a:picLocks noChangeAspect="1" noChangeArrowheads="1"/>
          </p:cNvPicPr>
          <p:nvPr userDrawn="1"/>
        </p:nvPicPr>
        <p:blipFill>
          <a:blip r:embed="rId3" cstate="print"/>
          <a:srcRect/>
          <a:stretch>
            <a:fillRect/>
          </a:stretch>
        </p:blipFill>
        <p:spPr bwMode="auto">
          <a:xfrm>
            <a:off x="568423" y="447872"/>
            <a:ext cx="1405669" cy="1468014"/>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50FA5-7D42-4021-B3E1-72772E6BF8BA}" type="datetime1">
              <a:rPr lang="en-US" smtClean="0"/>
              <a:t>10/26/2021</a:t>
            </a:fld>
            <a:endParaRPr lang="en-US" dirty="0"/>
          </a:p>
        </p:txBody>
      </p:sp>
      <p:sp>
        <p:nvSpPr>
          <p:cNvPr id="5" name="Footer Placeholder 4"/>
          <p:cNvSpPr>
            <a:spLocks noGrp="1"/>
          </p:cNvSpPr>
          <p:nvPr>
            <p:ph type="ftr" sz="quarter" idx="11"/>
          </p:nvPr>
        </p:nvSpPr>
        <p:spPr/>
        <p:txBody>
          <a:bodyPr/>
          <a:lstStyle/>
          <a:p>
            <a:r>
              <a:rPr lang="en-US"/>
              <a:t>Alaska Maternal Child Health Epidemiology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5EB81C-086D-4444-9A32-9E91F9D44E87}" type="datetime1">
              <a:rPr lang="en-US" smtClean="0"/>
              <a:t>10/26/2021</a:t>
            </a:fld>
            <a:endParaRPr lang="en-US" dirty="0"/>
          </a:p>
        </p:txBody>
      </p:sp>
      <p:sp>
        <p:nvSpPr>
          <p:cNvPr id="5" name="Footer Placeholder 4"/>
          <p:cNvSpPr>
            <a:spLocks noGrp="1"/>
          </p:cNvSpPr>
          <p:nvPr>
            <p:ph type="ftr" sz="quarter" idx="11"/>
          </p:nvPr>
        </p:nvSpPr>
        <p:spPr/>
        <p:txBody>
          <a:bodyPr/>
          <a:lstStyle/>
          <a:p>
            <a:r>
              <a:rPr lang="en-US"/>
              <a:t>Alaska Maternal Child Health Epidemiology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CA142D-F99A-43E8-BBEC-CC4FC6E3C1A2}" type="datetime1">
              <a:rPr lang="en-US" smtClean="0"/>
              <a:t>10/26/2021</a:t>
            </a:fld>
            <a:endParaRPr lang="en-US" dirty="0"/>
          </a:p>
        </p:txBody>
      </p:sp>
      <p:sp>
        <p:nvSpPr>
          <p:cNvPr id="5" name="Footer Placeholder 4"/>
          <p:cNvSpPr>
            <a:spLocks noGrp="1"/>
          </p:cNvSpPr>
          <p:nvPr>
            <p:ph type="ftr" sz="quarter" idx="11"/>
          </p:nvPr>
        </p:nvSpPr>
        <p:spPr/>
        <p:txBody>
          <a:bodyPr/>
          <a:lstStyle>
            <a:lvl1pPr>
              <a:defRPr sz="1100"/>
            </a:lvl1pPr>
          </a:lstStyle>
          <a:p>
            <a:r>
              <a:rPr lang="en-US" dirty="0"/>
              <a:t>Alaska Maternal Child Health Epidemiology</a:t>
            </a:r>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
        <p:nvSpPr>
          <p:cNvPr id="9" name="Content Placeholder 8"/>
          <p:cNvSpPr>
            <a:spLocks noGrp="1"/>
          </p:cNvSpPr>
          <p:nvPr>
            <p:ph sz="quarter" idx="13"/>
          </p:nvPr>
        </p:nvSpPr>
        <p:spPr>
          <a:xfrm>
            <a:off x="7380288" y="6689725"/>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C9F212-30FC-4E73-9BDB-F02AA21AF413}" type="datetime1">
              <a:rPr lang="en-US" smtClean="0"/>
              <a:t>10/26/2021</a:t>
            </a:fld>
            <a:endParaRPr lang="en-US" dirty="0"/>
          </a:p>
        </p:txBody>
      </p:sp>
      <p:sp>
        <p:nvSpPr>
          <p:cNvPr id="5" name="Footer Placeholder 4"/>
          <p:cNvSpPr>
            <a:spLocks noGrp="1"/>
          </p:cNvSpPr>
          <p:nvPr>
            <p:ph type="ftr" sz="quarter" idx="11"/>
          </p:nvPr>
        </p:nvSpPr>
        <p:spPr/>
        <p:txBody>
          <a:bodyPr/>
          <a:lstStyle>
            <a:lvl1pPr>
              <a:defRPr sz="1100"/>
            </a:lvl1pPr>
          </a:lstStyle>
          <a:p>
            <a:r>
              <a:rPr lang="en-US"/>
              <a:t>Alaska Maternal Child Health Epidemiology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C645A7-F336-49C2-9B82-BAC2809657F1}" type="datetime1">
              <a:rPr lang="en-US" smtClean="0"/>
              <a:t>10/26/2021</a:t>
            </a:fld>
            <a:endParaRPr lang="en-US" dirty="0"/>
          </a:p>
        </p:txBody>
      </p:sp>
      <p:sp>
        <p:nvSpPr>
          <p:cNvPr id="6" name="Footer Placeholder 5"/>
          <p:cNvSpPr>
            <a:spLocks noGrp="1"/>
          </p:cNvSpPr>
          <p:nvPr>
            <p:ph type="ftr" sz="quarter" idx="11"/>
          </p:nvPr>
        </p:nvSpPr>
        <p:spPr/>
        <p:txBody>
          <a:bodyPr/>
          <a:lstStyle/>
          <a:p>
            <a:r>
              <a:rPr lang="en-US"/>
              <a:t>Alaska Maternal Child Health Epidemiology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CF6278-ECD9-40A6-8058-FB9A6AC027DC}" type="datetime1">
              <a:rPr lang="en-US" smtClean="0"/>
              <a:t>10/26/2021</a:t>
            </a:fld>
            <a:endParaRPr lang="en-US" dirty="0"/>
          </a:p>
        </p:txBody>
      </p:sp>
      <p:sp>
        <p:nvSpPr>
          <p:cNvPr id="8" name="Footer Placeholder 7"/>
          <p:cNvSpPr>
            <a:spLocks noGrp="1"/>
          </p:cNvSpPr>
          <p:nvPr>
            <p:ph type="ftr" sz="quarter" idx="11"/>
          </p:nvPr>
        </p:nvSpPr>
        <p:spPr/>
        <p:txBody>
          <a:bodyPr/>
          <a:lstStyle/>
          <a:p>
            <a:r>
              <a:rPr lang="en-US"/>
              <a:t>Alaska Maternal Child Health Epidemiology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76AEC5-1917-4149-9284-70DACA0F6526}" type="datetime1">
              <a:rPr lang="en-US" smtClean="0"/>
              <a:t>10/26/2021</a:t>
            </a:fld>
            <a:endParaRPr lang="en-US" dirty="0"/>
          </a:p>
        </p:txBody>
      </p:sp>
      <p:sp>
        <p:nvSpPr>
          <p:cNvPr id="4" name="Footer Placeholder 3"/>
          <p:cNvSpPr>
            <a:spLocks noGrp="1"/>
          </p:cNvSpPr>
          <p:nvPr>
            <p:ph type="ftr" sz="quarter" idx="11"/>
          </p:nvPr>
        </p:nvSpPr>
        <p:spPr/>
        <p:txBody>
          <a:bodyPr/>
          <a:lstStyle/>
          <a:p>
            <a:r>
              <a:rPr lang="en-US"/>
              <a:t>Alaska Maternal Child Health Epidemiology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4E6727-5890-4A00-AAC5-96A3EC53EEAD}" type="datetime1">
              <a:rPr lang="en-US" smtClean="0"/>
              <a:t>10/26/2021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Alaska Maternal Child Health Epidemiology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422C4BF-7493-4CAA-B149-38EBA1EBB973}" type="datetime1">
              <a:rPr lang="en-US" smtClean="0"/>
              <a:t>10/26/2021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Alaska Maternal Child Health Epidemiology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069E67-D8A8-453D-8AF7-8704823A6A40}" type="datetime1">
              <a:rPr lang="en-US" smtClean="0"/>
              <a:t>10/26/2021</a:t>
            </a:fld>
            <a:endParaRPr lang="en-US" dirty="0"/>
          </a:p>
        </p:txBody>
      </p:sp>
      <p:sp>
        <p:nvSpPr>
          <p:cNvPr id="6" name="Footer Placeholder 5"/>
          <p:cNvSpPr>
            <a:spLocks noGrp="1"/>
          </p:cNvSpPr>
          <p:nvPr>
            <p:ph type="ftr" sz="quarter" idx="11"/>
          </p:nvPr>
        </p:nvSpPr>
        <p:spPr/>
        <p:txBody>
          <a:bodyPr/>
          <a:lstStyle/>
          <a:p>
            <a:r>
              <a:rPr lang="en-US"/>
              <a:t>Alaska Maternal Child Health Epidemiology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345045-677E-407E-B7C0-3357699C771D}" type="datetime1">
              <a:rPr lang="en-US" smtClean="0"/>
              <a:t>10/26/2021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Alaska Maternal Child Health Epidemiology</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Alaska Perinatal Quality Collaborative Kick-Off</a:t>
            </a:r>
          </a:p>
        </p:txBody>
      </p:sp>
      <p:sp>
        <p:nvSpPr>
          <p:cNvPr id="3" name="Subtitle 2"/>
          <p:cNvSpPr>
            <a:spLocks noGrp="1"/>
          </p:cNvSpPr>
          <p:nvPr>
            <p:ph type="subTitle" idx="1"/>
          </p:nvPr>
        </p:nvSpPr>
        <p:spPr>
          <a:xfrm>
            <a:off x="1100051" y="4455620"/>
            <a:ext cx="10058400" cy="1766759"/>
          </a:xfrm>
        </p:spPr>
        <p:txBody>
          <a:bodyPr>
            <a:normAutofit fontScale="92500" lnSpcReduction="10000"/>
          </a:bodyPr>
          <a:lstStyle/>
          <a:p>
            <a:r>
              <a:rPr lang="en-US" dirty="0"/>
              <a:t>Rebekah Morisse, RN, MPH, BSN</a:t>
            </a:r>
          </a:p>
          <a:p>
            <a:r>
              <a:rPr lang="en-US" dirty="0"/>
              <a:t>Title V MCH Director</a:t>
            </a:r>
          </a:p>
          <a:p>
            <a:r>
              <a:rPr lang="en-US" dirty="0"/>
              <a:t>Section Chief, Women’s, Children’s &amp; Family Health</a:t>
            </a:r>
          </a:p>
          <a:p>
            <a:r>
              <a:rPr lang="en-US" dirty="0"/>
              <a:t>January 25,2019</a:t>
            </a:r>
          </a:p>
        </p:txBody>
      </p:sp>
    </p:spTree>
    <p:extLst>
      <p:ext uri="{BB962C8B-B14F-4D97-AF65-F5344CB8AC3E}">
        <p14:creationId xmlns:p14="http://schemas.microsoft.com/office/powerpoint/2010/main" val="359948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Alaska Perinatal Quality Collaborative Steering Committee</a:t>
            </a:r>
          </a:p>
        </p:txBody>
      </p:sp>
      <p:sp>
        <p:nvSpPr>
          <p:cNvPr id="3" name="Content Placeholder 2"/>
          <p:cNvSpPr>
            <a:spLocks noGrp="1"/>
          </p:cNvSpPr>
          <p:nvPr>
            <p:ph sz="half" idx="2"/>
          </p:nvPr>
        </p:nvSpPr>
        <p:spPr>
          <a:xfrm>
            <a:off x="1097280" y="1989667"/>
            <a:ext cx="4937760" cy="3378200"/>
          </a:xfrm>
        </p:spPr>
        <p:txBody>
          <a:bodyPr>
            <a:normAutofit fontScale="92500"/>
          </a:bodyPr>
          <a:lstStyle/>
          <a:p>
            <a:pPr lvl="0">
              <a:buClr>
                <a:srgbClr val="D34817"/>
              </a:buClr>
              <a:buFont typeface="Wingdings" panose="05000000000000000000" pitchFamily="2" charset="2"/>
              <a:buChar char="§"/>
            </a:pPr>
            <a:r>
              <a:rPr lang="en-US" sz="2100" dirty="0">
                <a:solidFill>
                  <a:prstClr val="black">
                    <a:lumMod val="75000"/>
                    <a:lumOff val="25000"/>
                  </a:prstClr>
                </a:solidFill>
              </a:rPr>
              <a:t>Alaska Chapter of ACOG</a:t>
            </a:r>
          </a:p>
          <a:p>
            <a:pPr lvl="0">
              <a:buClr>
                <a:srgbClr val="D34817"/>
              </a:buClr>
              <a:buFont typeface="Wingdings" panose="05000000000000000000" pitchFamily="2" charset="2"/>
              <a:buChar char="§"/>
            </a:pPr>
            <a:r>
              <a:rPr lang="en-US" sz="2100" dirty="0">
                <a:solidFill>
                  <a:prstClr val="black">
                    <a:lumMod val="75000"/>
                    <a:lumOff val="25000"/>
                  </a:prstClr>
                </a:solidFill>
              </a:rPr>
              <a:t>Alaska Chapter of AAP</a:t>
            </a:r>
          </a:p>
          <a:p>
            <a:pPr lvl="0">
              <a:buClr>
                <a:srgbClr val="D34817"/>
              </a:buClr>
              <a:buFont typeface="Wingdings" panose="05000000000000000000" pitchFamily="2" charset="2"/>
              <a:buChar char="§"/>
            </a:pPr>
            <a:r>
              <a:rPr lang="en-US" dirty="0"/>
              <a:t>Alaska Division of Public Health – Title V MCH and CYSHCN</a:t>
            </a:r>
          </a:p>
          <a:p>
            <a:pPr>
              <a:buFont typeface="Wingdings" panose="05000000000000000000" pitchFamily="2" charset="2"/>
              <a:buChar char="§"/>
            </a:pPr>
            <a:r>
              <a:rPr lang="en-US" dirty="0"/>
              <a:t>Alaska Division of Public Health – Maternal Child Health Epidemiology</a:t>
            </a:r>
          </a:p>
          <a:p>
            <a:pPr>
              <a:buFont typeface="Wingdings" panose="05000000000000000000" pitchFamily="2" charset="2"/>
              <a:buChar char="§"/>
            </a:pPr>
            <a:r>
              <a:rPr lang="en-US" dirty="0"/>
              <a:t>Alaska Division of Public Health – Maternal Child Death Review</a:t>
            </a:r>
          </a:p>
          <a:p>
            <a:pPr lvl="0">
              <a:buClr>
                <a:srgbClr val="D34817"/>
              </a:buClr>
              <a:buFont typeface="Wingdings" panose="05000000000000000000" pitchFamily="2" charset="2"/>
              <a:buChar char="§"/>
            </a:pPr>
            <a:r>
              <a:rPr lang="en-US" sz="1900" dirty="0">
                <a:solidFill>
                  <a:prstClr val="black">
                    <a:lumMod val="75000"/>
                    <a:lumOff val="25000"/>
                  </a:prstClr>
                </a:solidFill>
              </a:rPr>
              <a:t>Alaska State Hospital &amp; Nursing Home Association</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9" name="Content Placeholder 8"/>
          <p:cNvSpPr>
            <a:spLocks noGrp="1"/>
          </p:cNvSpPr>
          <p:nvPr>
            <p:ph sz="quarter" idx="4"/>
          </p:nvPr>
        </p:nvSpPr>
        <p:spPr>
          <a:xfrm>
            <a:off x="6126480" y="1989667"/>
            <a:ext cx="4937760" cy="3378200"/>
          </a:xfrm>
        </p:spPr>
        <p:txBody>
          <a:bodyPr>
            <a:normAutofit/>
          </a:bodyPr>
          <a:lstStyle/>
          <a:p>
            <a:pPr>
              <a:buFont typeface="Wingdings" panose="05000000000000000000" pitchFamily="2" charset="2"/>
              <a:buChar char="§"/>
            </a:pPr>
            <a:r>
              <a:rPr lang="en-US" dirty="0"/>
              <a:t>Alaska Native Medical Center </a:t>
            </a:r>
          </a:p>
          <a:p>
            <a:pPr>
              <a:buFont typeface="Wingdings" panose="05000000000000000000" pitchFamily="2" charset="2"/>
              <a:buChar char="§"/>
            </a:pPr>
            <a:r>
              <a:rPr lang="en-US" dirty="0"/>
              <a:t>Alaska Native Tribal Health Consortium – Maternal Fetal Medicine </a:t>
            </a:r>
          </a:p>
          <a:p>
            <a:pPr>
              <a:buFont typeface="Wingdings" panose="05000000000000000000" pitchFamily="2" charset="2"/>
              <a:buChar char="§"/>
            </a:pPr>
            <a:r>
              <a:rPr lang="en-US" dirty="0"/>
              <a:t>Alaska Neonatology Associates</a:t>
            </a:r>
          </a:p>
          <a:p>
            <a:pPr>
              <a:buFont typeface="Wingdings" panose="05000000000000000000" pitchFamily="2" charset="2"/>
              <a:buChar char="§"/>
            </a:pPr>
            <a:r>
              <a:rPr lang="en-US" dirty="0"/>
              <a:t>Alaska Regional Hospital </a:t>
            </a:r>
          </a:p>
          <a:p>
            <a:pPr>
              <a:buFont typeface="Wingdings" panose="05000000000000000000" pitchFamily="2" charset="2"/>
              <a:buChar char="§"/>
            </a:pPr>
            <a:r>
              <a:rPr lang="en-US" dirty="0"/>
              <a:t>Fairbanks Memorial </a:t>
            </a:r>
          </a:p>
          <a:p>
            <a:pPr>
              <a:buFont typeface="Wingdings" panose="05000000000000000000" pitchFamily="2" charset="2"/>
              <a:buChar char="§"/>
            </a:pPr>
            <a:r>
              <a:rPr lang="en-US" dirty="0"/>
              <a:t>The Children’s Hospital at Providence</a:t>
            </a:r>
          </a:p>
          <a:p>
            <a:pPr>
              <a:buFont typeface="Wingdings" panose="05000000000000000000" pitchFamily="2" charset="2"/>
              <a:buChar char="§"/>
            </a:pPr>
            <a:r>
              <a:rPr lang="en-US" dirty="0"/>
              <a:t>Yukon-Kuskokwim Health Corporation</a:t>
            </a:r>
          </a:p>
          <a:p>
            <a:endParaRPr lang="en-US" dirty="0"/>
          </a:p>
        </p:txBody>
      </p:sp>
      <p:sp>
        <p:nvSpPr>
          <p:cNvPr id="4" name="Footer Placeholder 3"/>
          <p:cNvSpPr>
            <a:spLocks noGrp="1"/>
          </p:cNvSpPr>
          <p:nvPr>
            <p:ph type="ftr" sz="quarter" idx="11"/>
          </p:nvPr>
        </p:nvSpPr>
        <p:spPr/>
        <p:txBody>
          <a:bodyPr/>
          <a:lstStyle/>
          <a:p>
            <a:pPr lvl="0"/>
            <a:r>
              <a:rPr lang="en-US" sz="1100" dirty="0"/>
              <a:t>Section of Women’s, Children’s and Family Health</a:t>
            </a:r>
          </a:p>
          <a:p>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2</a:t>
            </a:fld>
            <a:endParaRPr lang="en-US" dirty="0"/>
          </a:p>
        </p:txBody>
      </p:sp>
    </p:spTree>
    <p:extLst>
      <p:ext uri="{BB962C8B-B14F-4D97-AF65-F5344CB8AC3E}">
        <p14:creationId xmlns:p14="http://schemas.microsoft.com/office/powerpoint/2010/main" val="282341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been done so far?</a:t>
            </a:r>
          </a:p>
        </p:txBody>
      </p:sp>
      <p:sp>
        <p:nvSpPr>
          <p:cNvPr id="3" name="Text Placeholder 2"/>
          <p:cNvSpPr>
            <a:spLocks noGrp="1"/>
          </p:cNvSpPr>
          <p:nvPr>
            <p:ph idx="1"/>
          </p:nvPr>
        </p:nvSpPr>
        <p:spPr/>
        <p:txBody>
          <a:bodyPr/>
          <a:lstStyle/>
          <a:p>
            <a:pPr>
              <a:buFont typeface="Wingdings" panose="05000000000000000000" pitchFamily="2" charset="2"/>
              <a:buChar char="§"/>
            </a:pPr>
            <a:r>
              <a:rPr lang="en-US" dirty="0"/>
              <a:t> Planning for PQC Kick-Off Event</a:t>
            </a:r>
          </a:p>
          <a:p>
            <a:pPr>
              <a:buFont typeface="Wingdings" panose="05000000000000000000" pitchFamily="2" charset="2"/>
              <a:buChar char="§"/>
            </a:pPr>
            <a:r>
              <a:rPr lang="en-US" dirty="0"/>
              <a:t> Outreach to providers and hospitals</a:t>
            </a:r>
          </a:p>
          <a:p>
            <a:pPr>
              <a:buFont typeface="Wingdings" panose="05000000000000000000" pitchFamily="2" charset="2"/>
              <a:buChar char="§"/>
            </a:pPr>
            <a:r>
              <a:rPr lang="en-US" dirty="0"/>
              <a:t> Attended the National PQC Summit in November 2018</a:t>
            </a:r>
          </a:p>
          <a:p>
            <a:pPr>
              <a:buFont typeface="Wingdings" panose="05000000000000000000" pitchFamily="2" charset="2"/>
              <a:buChar char="§"/>
            </a:pPr>
            <a:r>
              <a:rPr lang="en-US" dirty="0"/>
              <a:t> Accepted into AIM program – Alliance for Innovation in Maternal Health (ACOG)</a:t>
            </a:r>
          </a:p>
          <a:p>
            <a:pPr lvl="0">
              <a:buClr>
                <a:srgbClr val="D34817"/>
              </a:buClr>
              <a:buFont typeface="Wingdings" panose="05000000000000000000" pitchFamily="2" charset="2"/>
              <a:buChar char="§"/>
            </a:pPr>
            <a:r>
              <a:rPr lang="en-US" dirty="0"/>
              <a:t> </a:t>
            </a:r>
            <a:r>
              <a:rPr lang="en-US" dirty="0">
                <a:solidFill>
                  <a:prstClr val="black">
                    <a:lumMod val="75000"/>
                    <a:lumOff val="25000"/>
                  </a:prstClr>
                </a:solidFill>
              </a:rPr>
              <a:t>PQC Logo and website</a:t>
            </a:r>
            <a:endParaRPr lang="en-US" dirty="0"/>
          </a:p>
          <a:p>
            <a:pPr>
              <a:buFont typeface="Wingdings" panose="05000000000000000000" pitchFamily="2" charset="2"/>
              <a:buChar char="§"/>
            </a:pPr>
            <a:r>
              <a:rPr lang="en-US" dirty="0"/>
              <a:t> Draft Charter</a:t>
            </a:r>
          </a:p>
          <a:p>
            <a:pPr>
              <a:buFont typeface="Wingdings" panose="05000000000000000000" pitchFamily="2" charset="2"/>
              <a:buChar char="§"/>
            </a:pPr>
            <a:endParaRPr lang="en-US" dirty="0"/>
          </a:p>
        </p:txBody>
      </p:sp>
      <p:sp>
        <p:nvSpPr>
          <p:cNvPr id="7" name="Footer Placeholder 6"/>
          <p:cNvSpPr>
            <a:spLocks noGrp="1"/>
          </p:cNvSpPr>
          <p:nvPr>
            <p:ph type="ftr" sz="quarter" idx="11"/>
          </p:nvPr>
        </p:nvSpPr>
        <p:spPr/>
        <p:txBody>
          <a:bodyPr/>
          <a:lstStyle/>
          <a:p>
            <a:pPr lvl="0"/>
            <a:r>
              <a:rPr lang="en-US" dirty="0"/>
              <a:t>Section of Women’s, Children’s and Family Health</a:t>
            </a:r>
          </a:p>
        </p:txBody>
      </p:sp>
      <p:sp>
        <p:nvSpPr>
          <p:cNvPr id="8" name="Slide Number Placeholder 7"/>
          <p:cNvSpPr>
            <a:spLocks noGrp="1"/>
          </p:cNvSpPr>
          <p:nvPr>
            <p:ph type="sldNum" sz="quarter" idx="12"/>
          </p:nvPr>
        </p:nvSpPr>
        <p:spPr/>
        <p:txBody>
          <a:bodyPr/>
          <a:lstStyle/>
          <a:p>
            <a:fld id="{4FAB73BC-B049-4115-A692-8D63A059BFB8}" type="slidenum">
              <a:rPr lang="en-US" smtClean="0"/>
              <a:t>3</a:t>
            </a:fld>
            <a:endParaRPr lang="en-US" dirty="0"/>
          </a:p>
        </p:txBody>
      </p:sp>
      <p:sp>
        <p:nvSpPr>
          <p:cNvPr id="10" name="Content Placeholder 9"/>
          <p:cNvSpPr>
            <a:spLocks noGrp="1"/>
          </p:cNvSpPr>
          <p:nvPr>
            <p:ph sz="quarter" idx="13"/>
          </p:nvPr>
        </p:nvSpPr>
        <p:spPr/>
        <p:txBody>
          <a:bodyPr/>
          <a:lstStyle/>
          <a:p>
            <a:endParaRPr lang="en-US"/>
          </a:p>
        </p:txBody>
      </p:sp>
    </p:spTree>
    <p:extLst>
      <p:ext uri="{BB962C8B-B14F-4D97-AF65-F5344CB8AC3E}">
        <p14:creationId xmlns:p14="http://schemas.microsoft.com/office/powerpoint/2010/main" val="273964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Framing the day</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 What is a PQC and how can it improves outcomes for families in Alaska?</a:t>
            </a:r>
          </a:p>
          <a:p>
            <a:pPr>
              <a:buFont typeface="Wingdings" panose="05000000000000000000" pitchFamily="2" charset="2"/>
              <a:buChar char="§"/>
            </a:pPr>
            <a:r>
              <a:rPr lang="en-US" dirty="0"/>
              <a:t> Data summary</a:t>
            </a:r>
          </a:p>
          <a:p>
            <a:pPr>
              <a:buFont typeface="Wingdings" panose="05000000000000000000" pitchFamily="2" charset="2"/>
              <a:buChar char="§"/>
            </a:pPr>
            <a:r>
              <a:rPr lang="en-US" dirty="0"/>
              <a:t> Survey Results</a:t>
            </a:r>
          </a:p>
          <a:p>
            <a:pPr>
              <a:buFont typeface="Wingdings" panose="05000000000000000000" pitchFamily="2" charset="2"/>
              <a:buChar char="§"/>
            </a:pPr>
            <a:r>
              <a:rPr lang="en-US" dirty="0"/>
              <a:t> Introduction to AIM from ACOG</a:t>
            </a:r>
          </a:p>
          <a:p>
            <a:pPr>
              <a:buFont typeface="Wingdings" panose="05000000000000000000" pitchFamily="2" charset="2"/>
              <a:buChar char="§"/>
            </a:pPr>
            <a:r>
              <a:rPr lang="en-US" dirty="0"/>
              <a:t> Discussion on priorities and structure </a:t>
            </a:r>
            <a:r>
              <a:rPr lang="en-US"/>
              <a:t>of PQC</a:t>
            </a:r>
            <a:endParaRPr lang="en-US" dirty="0"/>
          </a:p>
          <a:p>
            <a:pPr marL="0" indent="0">
              <a:buNone/>
            </a:pPr>
            <a:endParaRPr lang="en-US" dirty="0"/>
          </a:p>
          <a:p>
            <a:pPr marL="0" indent="0">
              <a:buNone/>
            </a:pPr>
            <a:r>
              <a:rPr lang="en-US" dirty="0"/>
              <a:t>What is already being done in the State and in my organization?</a:t>
            </a:r>
          </a:p>
          <a:p>
            <a:pPr marL="0" indent="0">
              <a:buNone/>
            </a:pPr>
            <a:r>
              <a:rPr lang="en-US" dirty="0"/>
              <a:t>What is realistic and achievable given limited resources?</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t>4</a:t>
            </a:fld>
            <a:endParaRPr lang="en-US" dirty="0"/>
          </a:p>
        </p:txBody>
      </p:sp>
      <p:sp>
        <p:nvSpPr>
          <p:cNvPr id="6" name="Content Placeholder 5"/>
          <p:cNvSpPr>
            <a:spLocks noGrp="1"/>
          </p:cNvSpPr>
          <p:nvPr>
            <p:ph sz="quarter" idx="13"/>
          </p:nvPr>
        </p:nvSpPr>
        <p:spPr>
          <a:xfrm>
            <a:off x="7309168" y="6730365"/>
            <a:ext cx="914400" cy="914400"/>
          </a:xfrm>
        </p:spPr>
        <p:txBody>
          <a:bodyPr/>
          <a:lstStyle/>
          <a:p>
            <a:endParaRPr lang="en-US"/>
          </a:p>
        </p:txBody>
      </p:sp>
      <p:sp>
        <p:nvSpPr>
          <p:cNvPr id="7" name="Footer Placeholder 6"/>
          <p:cNvSpPr>
            <a:spLocks noGrp="1"/>
          </p:cNvSpPr>
          <p:nvPr>
            <p:ph type="ftr" sz="quarter" idx="11"/>
          </p:nvPr>
        </p:nvSpPr>
        <p:spPr/>
        <p:txBody>
          <a:bodyPr/>
          <a:lstStyle/>
          <a:p>
            <a:pPr lvl="0"/>
            <a:r>
              <a:rPr lang="en-US" dirty="0"/>
              <a:t>Section of Women’s, Children’s and Family Health</a:t>
            </a:r>
          </a:p>
          <a:p>
            <a:endParaRPr lang="en-US" dirty="0"/>
          </a:p>
        </p:txBody>
      </p:sp>
    </p:spTree>
    <p:extLst>
      <p:ext uri="{BB962C8B-B14F-4D97-AF65-F5344CB8AC3E}">
        <p14:creationId xmlns:p14="http://schemas.microsoft.com/office/powerpoint/2010/main" val="1908483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Thank you!</a:t>
            </a:r>
          </a:p>
        </p:txBody>
      </p:sp>
      <p:sp>
        <p:nvSpPr>
          <p:cNvPr id="8" name="Text Placeholder 7"/>
          <p:cNvSpPr>
            <a:spLocks noGrp="1"/>
          </p:cNvSpPr>
          <p:nvPr>
            <p:ph type="body" idx="1"/>
          </p:nvPr>
        </p:nvSpPr>
        <p:spPr/>
        <p:txBody>
          <a:bodyPr/>
          <a:lstStyle/>
          <a:p>
            <a:r>
              <a:rPr lang="en-US" dirty="0"/>
              <a:t>Rebekah.Morisse@Alaska.gov</a:t>
            </a:r>
          </a:p>
          <a:p>
            <a:r>
              <a:rPr lang="en-US" dirty="0"/>
              <a:t>(907) 334-2424</a:t>
            </a:r>
          </a:p>
        </p:txBody>
      </p:sp>
      <p:sp>
        <p:nvSpPr>
          <p:cNvPr id="4" name="Footer Placeholder 3"/>
          <p:cNvSpPr>
            <a:spLocks noGrp="1"/>
          </p:cNvSpPr>
          <p:nvPr>
            <p:ph type="ftr" sz="quarter" idx="11"/>
          </p:nvPr>
        </p:nvSpPr>
        <p:spPr/>
        <p:txBody>
          <a:bodyPr/>
          <a:lstStyle/>
          <a:p>
            <a:r>
              <a:rPr lang="en-US" dirty="0"/>
              <a:t>Section of Women’s, Children’s and Family Health</a:t>
            </a:r>
          </a:p>
        </p:txBody>
      </p:sp>
      <p:sp>
        <p:nvSpPr>
          <p:cNvPr id="5" name="Slide Number Placeholder 4"/>
          <p:cNvSpPr>
            <a:spLocks noGrp="1"/>
          </p:cNvSpPr>
          <p:nvPr>
            <p:ph type="sldNum" sz="quarter" idx="12"/>
          </p:nvPr>
        </p:nvSpPr>
        <p:spPr/>
        <p:txBody>
          <a:bodyPr/>
          <a:lstStyle/>
          <a:p>
            <a:fld id="{629637A9-119A-49DA-BD12-AAC58B377D80}" type="slidenum">
              <a:rPr lang="en-US" smtClean="0"/>
              <a:t>5</a:t>
            </a:fld>
            <a:endParaRPr lang="en-US" dirty="0"/>
          </a:p>
        </p:txBody>
      </p:sp>
    </p:spTree>
    <p:extLst>
      <p:ext uri="{BB962C8B-B14F-4D97-AF65-F5344CB8AC3E}">
        <p14:creationId xmlns:p14="http://schemas.microsoft.com/office/powerpoint/2010/main" val="30715048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498</TotalTime>
  <Words>496</Words>
  <Application>Microsoft Office PowerPoint</Application>
  <PresentationFormat>Widescreen</PresentationFormat>
  <Paragraphs>70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Wingdings</vt:lpstr>
      <vt:lpstr>Retrospect</vt:lpstr>
      <vt:lpstr>Alaska Perinatal Quality Collaborative Kick-Off</vt:lpstr>
      <vt:lpstr>Alaska Perinatal Quality Collaborative Steering Committee</vt:lpstr>
      <vt:lpstr>What has been done so far?</vt:lpstr>
      <vt:lpstr>Framing the day</vt:lpstr>
      <vt:lpstr>Thank you!</vt:lpstr>
    </vt:vector>
  </TitlesOfParts>
  <Company>State of Alaska - Health and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Children’s, and Family Health Update</dc:title>
  <dc:creator>Young, Margaret B</dc:creator>
  <cp:lastModifiedBy>Jann Mylet</cp:lastModifiedBy>
  <cp:revision>45</cp:revision>
  <cp:lastPrinted>2017-12-01T19:54:05Z</cp:lastPrinted>
  <dcterms:created xsi:type="dcterms:W3CDTF">2017-11-27T22:15:17Z</dcterms:created>
  <dcterms:modified xsi:type="dcterms:W3CDTF">2021-10-26T23:37:02Z</dcterms:modified>
</cp:coreProperties>
</file>