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5.xml" ContentType="application/vnd.openxmlformats-officedocument.drawingml.chartshapes+xml"/>
  <Override PartName="/ppt/notesSlides/notesSlide2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6.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2" r:id="rId2"/>
  </p:sldMasterIdLst>
  <p:notesMasterIdLst>
    <p:notesMasterId r:id="rId35"/>
  </p:notesMasterIdLst>
  <p:sldIdLst>
    <p:sldId id="256" r:id="rId3"/>
    <p:sldId id="308" r:id="rId4"/>
    <p:sldId id="262" r:id="rId5"/>
    <p:sldId id="277" r:id="rId6"/>
    <p:sldId id="275" r:id="rId7"/>
    <p:sldId id="309" r:id="rId8"/>
    <p:sldId id="310" r:id="rId9"/>
    <p:sldId id="276" r:id="rId10"/>
    <p:sldId id="278" r:id="rId11"/>
    <p:sldId id="288" r:id="rId12"/>
    <p:sldId id="284" r:id="rId13"/>
    <p:sldId id="290" r:id="rId14"/>
    <p:sldId id="291" r:id="rId15"/>
    <p:sldId id="286" r:id="rId16"/>
    <p:sldId id="283" r:id="rId17"/>
    <p:sldId id="285" r:id="rId18"/>
    <p:sldId id="303" r:id="rId19"/>
    <p:sldId id="292" r:id="rId20"/>
    <p:sldId id="287" r:id="rId21"/>
    <p:sldId id="311" r:id="rId22"/>
    <p:sldId id="296" r:id="rId23"/>
    <p:sldId id="304" r:id="rId24"/>
    <p:sldId id="305" r:id="rId25"/>
    <p:sldId id="302" r:id="rId26"/>
    <p:sldId id="301" r:id="rId27"/>
    <p:sldId id="306" r:id="rId28"/>
    <p:sldId id="307" r:id="rId29"/>
    <p:sldId id="299" r:id="rId30"/>
    <p:sldId id="300" r:id="rId31"/>
    <p:sldId id="297" r:id="rId32"/>
    <p:sldId id="274" r:id="rId33"/>
    <p:sldId id="273"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A13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83390"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HSSANCCONF\WCFH-EPI\Restricted\Databook\2018%20Data%20Book\Infant%20Care%20charts%20vals%202018_10_15.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HSSANCCONF\WCFH-EPI\Restricted\Databook\2018%20Data%20Book\Maternal%20Health%20charts%20vals%202018_10_31%20updat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HSSANCCONF\WCFH-EPI\Restricted\Databook\2018%20Data%20Book\Infant%20Care%20charts%20vals%202018_10_15.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oleObject" Target="file:///\\HSSANCCONF\WCFH-EPI\Restricted\Databook\2018%20Data%20Book\Infant%20Care%20charts%20vals%202018_10_15.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oleObject" Target="file:///\\HSSANCCONF\WCFH-EPI\Restricted\MCDR\Maternal\maternal%20analysis_2012-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HSSANCCONF\WCFH-EPI\Restricted\MCH%20INDICATORS\Maternal%20morbidity\MMA_AlaskaSummary_041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HSSANCCONF\WCFH-EPI\Users\mbyoung\PQC%20work\Copy%20of%20NAS_Analysis_ANK_c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SSANCCONF\WCFH-EPI\Restricted\ResData\4PsPlus\Copy%20of%2010.4.18_Charts%20for%204%20Ps+%20Narrativ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SSANCCONF\WCFH-EPI\Restricted\Databook\2018%20Data%20Book\Maternal%20Health%20charts%20vals%202018_10_31%20update.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HSSANCCONF\WCFH-EPI\Restricted\Databook\2018%20Data%20Book\Maternal%20Health%20charts%20vals%202018_10_31%20update.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7</c:v>
                </c:pt>
                <c:pt idx="1">
                  <c:v>15</c:v>
                </c:pt>
                <c:pt idx="2">
                  <c:v>5</c:v>
                </c:pt>
                <c:pt idx="3">
                  <c:v>8</c:v>
                </c:pt>
                <c:pt idx="4">
                  <c:v>10</c:v>
                </c:pt>
                <c:pt idx="5">
                  <c:v>6</c:v>
                </c:pt>
                <c:pt idx="6">
                  <c:v>9</c:v>
                </c:pt>
                <c:pt idx="7">
                  <c:v>11</c:v>
                </c:pt>
                <c:pt idx="8">
                  <c:v>12</c:v>
                </c:pt>
                <c:pt idx="9">
                  <c:v>8</c:v>
                </c:pt>
              </c:numCache>
            </c:numRef>
          </c:val>
          <c:extLst>
            <c:ext xmlns:c16="http://schemas.microsoft.com/office/drawing/2014/chart" uri="{C3380CC4-5D6E-409C-BE32-E72D297353CC}">
              <c16:uniqueId val="{00000000-1E1B-44BA-86FE-5AE53EDC2F0C}"/>
            </c:ext>
          </c:extLst>
        </c:ser>
        <c:dLbls>
          <c:showLegendKey val="0"/>
          <c:showVal val="0"/>
          <c:showCatName val="0"/>
          <c:showSerName val="0"/>
          <c:showPercent val="0"/>
          <c:showBubbleSize val="0"/>
        </c:dLbls>
        <c:gapWidth val="61"/>
        <c:overlap val="-1"/>
        <c:axId val="465773024"/>
        <c:axId val="332155848"/>
      </c:barChart>
      <c:catAx>
        <c:axId val="4657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2155848"/>
        <c:crosses val="autoZero"/>
        <c:auto val="1"/>
        <c:lblAlgn val="ctr"/>
        <c:lblOffset val="100"/>
        <c:noMultiLvlLbl val="0"/>
      </c:catAx>
      <c:valAx>
        <c:axId val="332155848"/>
        <c:scaling>
          <c:orientation val="minMax"/>
        </c:scaling>
        <c:delete val="1"/>
        <c:axPos val="l"/>
        <c:numFmt formatCode="General" sourceLinked="1"/>
        <c:majorTickMark val="none"/>
        <c:minorTickMark val="none"/>
        <c:tickLblPos val="nextTo"/>
        <c:crossAx val="46577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'B. Infant Mortality'!$D$160</c:f>
              <c:strCache>
                <c:ptCount val="1"/>
                <c:pt idx="0">
                  <c:v>Alaska Post-neonatal IMR (5-year moving average)</c:v>
                </c:pt>
              </c:strCache>
            </c:strRef>
          </c:tx>
          <c:spPr>
            <a:ln w="28575" cap="rnd">
              <a:solidFill>
                <a:schemeClr val="accent1"/>
              </a:solidFill>
              <a:prstDash val="sysDash"/>
              <a:round/>
            </a:ln>
            <a:effectLst/>
          </c:spPr>
          <c:marker>
            <c:symbol val="none"/>
          </c:marker>
          <c:cat>
            <c:numRef>
              <c:f>'B. Infant Mortality'!$A$161:$A$178</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 Infant Mortality'!$D$161:$D$178</c:f>
              <c:numCache>
                <c:formatCode>0.0</c:formatCode>
                <c:ptCount val="18"/>
                <c:pt idx="0">
                  <c:v>3.3887429568286178</c:v>
                </c:pt>
                <c:pt idx="1">
                  <c:v>3.5522196355462792</c:v>
                </c:pt>
                <c:pt idx="2">
                  <c:v>3.4531218630797027</c:v>
                </c:pt>
                <c:pt idx="3">
                  <c:v>3.621883379357266</c:v>
                </c:pt>
                <c:pt idx="4">
                  <c:v>3.6544916482949015</c:v>
                </c:pt>
                <c:pt idx="5">
                  <c:v>3.5613796902977</c:v>
                </c:pt>
                <c:pt idx="6">
                  <c:v>3.3002026440220016</c:v>
                </c:pt>
                <c:pt idx="7">
                  <c:v>3.2311093475426564</c:v>
                </c:pt>
                <c:pt idx="8">
                  <c:v>3.2243205895900506</c:v>
                </c:pt>
                <c:pt idx="9">
                  <c:v>3.3843091122975295</c:v>
                </c:pt>
                <c:pt idx="10">
                  <c:v>3.1808650531328855</c:v>
                </c:pt>
                <c:pt idx="11">
                  <c:v>2.8738165341419983</c:v>
                </c:pt>
                <c:pt idx="12">
                  <c:v>2.6745966110045574</c:v>
                </c:pt>
                <c:pt idx="13">
                  <c:v>2.5508408978959962</c:v>
                </c:pt>
                <c:pt idx="14">
                  <c:v>2.4593331693777887</c:v>
                </c:pt>
                <c:pt idx="15">
                  <c:v>2.7138954974006517</c:v>
                </c:pt>
                <c:pt idx="16">
                  <c:v>2.8840879735300882</c:v>
                </c:pt>
                <c:pt idx="17">
                  <c:v>2.8674349002670301</c:v>
                </c:pt>
              </c:numCache>
            </c:numRef>
          </c:val>
          <c:smooth val="0"/>
          <c:extLst>
            <c:ext xmlns:c16="http://schemas.microsoft.com/office/drawing/2014/chart" uri="{C3380CC4-5D6E-409C-BE32-E72D297353CC}">
              <c16:uniqueId val="{00000000-A2F4-4938-A573-EB2153A6011F}"/>
            </c:ext>
          </c:extLst>
        </c:ser>
        <c:ser>
          <c:idx val="3"/>
          <c:order val="3"/>
          <c:tx>
            <c:strRef>
              <c:f>'B. Infant Mortality'!$E$160</c:f>
              <c:strCache>
                <c:ptCount val="1"/>
                <c:pt idx="0">
                  <c:v>US Post-neonatal IMR</c:v>
                </c:pt>
              </c:strCache>
            </c:strRef>
          </c:tx>
          <c:spPr>
            <a:ln w="28575" cap="rnd">
              <a:solidFill>
                <a:schemeClr val="accent2"/>
              </a:solidFill>
              <a:round/>
            </a:ln>
            <a:effectLst/>
          </c:spPr>
          <c:marker>
            <c:symbol val="none"/>
          </c:marker>
          <c:cat>
            <c:numRef>
              <c:f>'B. Infant Mortality'!$A$161:$A$178</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 Infant Mortality'!$E$161:$E$178</c:f>
              <c:numCache>
                <c:formatCode>0.0</c:formatCode>
                <c:ptCount val="18"/>
                <c:pt idx="0">
                  <c:v>2.2999999999999998</c:v>
                </c:pt>
                <c:pt idx="1">
                  <c:v>2.2999999999999998</c:v>
                </c:pt>
                <c:pt idx="2">
                  <c:v>2.2999999999999998</c:v>
                </c:pt>
                <c:pt idx="3">
                  <c:v>2.2000000000000002</c:v>
                </c:pt>
                <c:pt idx="4">
                  <c:v>2.2999999999999998</c:v>
                </c:pt>
                <c:pt idx="5">
                  <c:v>2.2999999999999998</c:v>
                </c:pt>
                <c:pt idx="6">
                  <c:v>2.2000000000000002</c:v>
                </c:pt>
                <c:pt idx="7">
                  <c:v>2.2999999999999998</c:v>
                </c:pt>
                <c:pt idx="8">
                  <c:v>2.2999999999999998</c:v>
                </c:pt>
                <c:pt idx="9">
                  <c:v>2.2000000000000002</c:v>
                </c:pt>
                <c:pt idx="10">
                  <c:v>2.1</c:v>
                </c:pt>
                <c:pt idx="11">
                  <c:v>2</c:v>
                </c:pt>
                <c:pt idx="12">
                  <c:v>2</c:v>
                </c:pt>
                <c:pt idx="13">
                  <c:v>1.9</c:v>
                </c:pt>
                <c:pt idx="14">
                  <c:v>1.9</c:v>
                </c:pt>
                <c:pt idx="15">
                  <c:v>2</c:v>
                </c:pt>
                <c:pt idx="16">
                  <c:v>2</c:v>
                </c:pt>
                <c:pt idx="17">
                  <c:v>2</c:v>
                </c:pt>
              </c:numCache>
            </c:numRef>
          </c:val>
          <c:smooth val="0"/>
          <c:extLst>
            <c:ext xmlns:c16="http://schemas.microsoft.com/office/drawing/2014/chart" uri="{C3380CC4-5D6E-409C-BE32-E72D297353CC}">
              <c16:uniqueId val="{00000001-A2F4-4938-A573-EB2153A6011F}"/>
            </c:ext>
          </c:extLst>
        </c:ser>
        <c:dLbls>
          <c:showLegendKey val="0"/>
          <c:showVal val="0"/>
          <c:showCatName val="0"/>
          <c:showSerName val="0"/>
          <c:showPercent val="0"/>
          <c:showBubbleSize val="0"/>
        </c:dLbls>
        <c:smooth val="0"/>
        <c:axId val="540919984"/>
        <c:axId val="540924688"/>
        <c:extLst>
          <c:ext xmlns:c15="http://schemas.microsoft.com/office/drawing/2012/chart" uri="{02D57815-91ED-43cb-92C2-25804820EDAC}">
            <c15:filteredLineSeries>
              <c15:ser>
                <c:idx val="0"/>
                <c:order val="0"/>
                <c:tx>
                  <c:strRef>
                    <c:extLst>
                      <c:ext uri="{02D57815-91ED-43cb-92C2-25804820EDAC}">
                        <c15:formulaRef>
                          <c15:sqref>'B. Infant Mortality'!$B$160</c15:sqref>
                        </c15:formulaRef>
                      </c:ext>
                    </c:extLst>
                    <c:strCache>
                      <c:ptCount val="1"/>
                      <c:pt idx="0">
                        <c:v>Alaska Neonatal IMR (5-year moving average)</c:v>
                      </c:pt>
                    </c:strCache>
                  </c:strRef>
                </c:tx>
                <c:spPr>
                  <a:ln w="28575" cap="rnd">
                    <a:solidFill>
                      <a:schemeClr val="accent1"/>
                    </a:solidFill>
                    <a:round/>
                  </a:ln>
                  <a:effectLst/>
                </c:spPr>
                <c:marker>
                  <c:symbol val="none"/>
                </c:marker>
                <c:cat>
                  <c:numRef>
                    <c:extLst>
                      <c:ext uri="{02D57815-91ED-43cb-92C2-25804820EDAC}">
                        <c15:formulaRef>
                          <c15:sqref>'B. Infant Mortality'!$A$161:$A$178</c15:sqref>
                        </c15:formulaRef>
                      </c:ext>
                    </c:extLst>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extLst>
                      <c:ext uri="{02D57815-91ED-43cb-92C2-25804820EDAC}">
                        <c15:formulaRef>
                          <c15:sqref>'B. Infant Mortality'!$B$161:$B$178</c15:sqref>
                        </c15:formulaRef>
                      </c:ext>
                    </c:extLst>
                    <c:numCache>
                      <c:formatCode>0.0</c:formatCode>
                      <c:ptCount val="18"/>
                      <c:pt idx="0">
                        <c:v>3.6694672254416392</c:v>
                      </c:pt>
                      <c:pt idx="1">
                        <c:v>3.4117363731235448</c:v>
                      </c:pt>
                      <c:pt idx="2">
                        <c:v>3.0917486448504317</c:v>
                      </c:pt>
                      <c:pt idx="3">
                        <c:v>3.0215712170328572</c:v>
                      </c:pt>
                      <c:pt idx="4">
                        <c:v>3.2175415599118158</c:v>
                      </c:pt>
                      <c:pt idx="5">
                        <c:v>3.1088286799283789</c:v>
                      </c:pt>
                      <c:pt idx="6">
                        <c:v>3.1265077680208431</c:v>
                      </c:pt>
                      <c:pt idx="7">
                        <c:v>3.3066908527483325</c:v>
                      </c:pt>
                      <c:pt idx="8">
                        <c:v>3.0769230769230771</c:v>
                      </c:pt>
                      <c:pt idx="9">
                        <c:v>2.9318613700117635</c:v>
                      </c:pt>
                      <c:pt idx="10">
                        <c:v>2.7188399616163772</c:v>
                      </c:pt>
                      <c:pt idx="11">
                        <c:v>2.3801547982157656</c:v>
                      </c:pt>
                      <c:pt idx="12">
                        <c:v>2.4282521863067692</c:v>
                      </c:pt>
                      <c:pt idx="13">
                        <c:v>2.5156568855112238</c:v>
                      </c:pt>
                      <c:pt idx="14">
                        <c:v>2.5647331623511227</c:v>
                      </c:pt>
                      <c:pt idx="15">
                        <c:v>2.9606132698916201</c:v>
                      </c:pt>
                      <c:pt idx="16">
                        <c:v>3.1141072597625494</c:v>
                      </c:pt>
                      <c:pt idx="17">
                        <c:v>3.1541783902937328</c:v>
                      </c:pt>
                    </c:numCache>
                  </c:numRef>
                </c:val>
                <c:smooth val="0"/>
                <c:extLst>
                  <c:ext xmlns:c16="http://schemas.microsoft.com/office/drawing/2014/chart" uri="{C3380CC4-5D6E-409C-BE32-E72D297353CC}">
                    <c16:uniqueId val="{00000002-A2F4-4938-A573-EB2153A6011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'B. Infant Mortality'!$C$160</c15:sqref>
                        </c15:formulaRef>
                      </c:ext>
                    </c:extLst>
                    <c:strCache>
                      <c:ptCount val="1"/>
                      <c:pt idx="0">
                        <c:v>US Neonatal IMR</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'B. Infant Mortality'!$A$161:$A$178</c15:sqref>
                        </c15:formulaRef>
                      </c:ext>
                    </c:extLst>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extLst xmlns:c15="http://schemas.microsoft.com/office/drawing/2012/chart">
                      <c:ext xmlns:c15="http://schemas.microsoft.com/office/drawing/2012/chart" uri="{02D57815-91ED-43cb-92C2-25804820EDAC}">
                        <c15:formulaRef>
                          <c15:sqref>'B. Infant Mortality'!$C$161:$C$178</c15:sqref>
                        </c15:formulaRef>
                      </c:ext>
                    </c:extLst>
                    <c:numCache>
                      <c:formatCode>0.0</c:formatCode>
                      <c:ptCount val="18"/>
                      <c:pt idx="0">
                        <c:v>4.5999999999999996</c:v>
                      </c:pt>
                      <c:pt idx="1">
                        <c:v>4.5</c:v>
                      </c:pt>
                      <c:pt idx="2">
                        <c:v>4.7</c:v>
                      </c:pt>
                      <c:pt idx="3">
                        <c:v>4.5999999999999996</c:v>
                      </c:pt>
                      <c:pt idx="4">
                        <c:v>4.5</c:v>
                      </c:pt>
                      <c:pt idx="5">
                        <c:v>4.5</c:v>
                      </c:pt>
                      <c:pt idx="6">
                        <c:v>4.4000000000000004</c:v>
                      </c:pt>
                      <c:pt idx="7">
                        <c:v>4.4000000000000004</c:v>
                      </c:pt>
                      <c:pt idx="8">
                        <c:v>4.3</c:v>
                      </c:pt>
                      <c:pt idx="9">
                        <c:v>4.2</c:v>
                      </c:pt>
                      <c:pt idx="10">
                        <c:v>4</c:v>
                      </c:pt>
                      <c:pt idx="11">
                        <c:v>4.0999999999999996</c:v>
                      </c:pt>
                      <c:pt idx="12">
                        <c:v>4</c:v>
                      </c:pt>
                      <c:pt idx="13">
                        <c:v>4</c:v>
                      </c:pt>
                      <c:pt idx="14">
                        <c:v>3.9</c:v>
                      </c:pt>
                      <c:pt idx="15">
                        <c:v>3.9</c:v>
                      </c:pt>
                      <c:pt idx="16">
                        <c:v>3.9</c:v>
                      </c:pt>
                      <c:pt idx="17">
                        <c:v>3.9</c:v>
                      </c:pt>
                    </c:numCache>
                  </c:numRef>
                </c:val>
                <c:smooth val="0"/>
                <c:extLst>
                  <c:ext xmlns:c16="http://schemas.microsoft.com/office/drawing/2014/chart" uri="{C3380CC4-5D6E-409C-BE32-E72D297353CC}">
                    <c16:uniqueId val="{00000003-A2F4-4938-A573-EB2153A6011F}"/>
                  </c:ext>
                </c:extLst>
              </c15:ser>
            </c15:filteredLineSeries>
          </c:ext>
        </c:extLst>
      </c:lineChart>
      <c:catAx>
        <c:axId val="54091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924688"/>
        <c:crosses val="autoZero"/>
        <c:auto val="1"/>
        <c:lblAlgn val="ctr"/>
        <c:lblOffset val="100"/>
        <c:tickLblSkip val="17"/>
        <c:noMultiLvlLbl val="0"/>
      </c:catAx>
      <c:valAx>
        <c:axId val="540924688"/>
        <c:scaling>
          <c:orientation val="minMax"/>
          <c:max val="5"/>
        </c:scaling>
        <c:delete val="1"/>
        <c:axPos val="l"/>
        <c:numFmt formatCode="0.0" sourceLinked="1"/>
        <c:majorTickMark val="none"/>
        <c:minorTickMark val="none"/>
        <c:tickLblPos val="nextTo"/>
        <c:crossAx val="540919984"/>
        <c:crosses val="autoZero"/>
        <c:crossBetween val="between"/>
        <c:majorUnit val="1"/>
      </c:valAx>
      <c:spPr>
        <a:noFill/>
        <a:ln>
          <a:noFill/>
        </a:ln>
        <a:effectLst/>
      </c:spPr>
    </c:plotArea>
    <c:legend>
      <c:legendPos val="t"/>
      <c:layout>
        <c:manualLayout>
          <c:xMode val="edge"/>
          <c:yMode val="edge"/>
          <c:x val="0"/>
          <c:y val="2.7777777777777776E-2"/>
          <c:w val="1"/>
          <c:h val="0.132205381828210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Number of SUID Deaths</a:t>
            </a:r>
          </a:p>
        </c:rich>
      </c:tx>
      <c:layout>
        <c:manualLayout>
          <c:xMode val="edge"/>
          <c:yMode val="edge"/>
          <c:x val="0.19693069616297962"/>
          <c:y val="3.196628641572869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'D. SUID'!$E$5</c:f>
              <c:strCache>
                <c:ptCount val="1"/>
                <c:pt idx="0">
                  <c:v>SUIDS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 SUID'!$A$6:$A$16</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 SUID'!$E$6:$E$16</c:f>
              <c:numCache>
                <c:formatCode>General</c:formatCode>
                <c:ptCount val="11"/>
                <c:pt idx="0">
                  <c:v>15</c:v>
                </c:pt>
                <c:pt idx="1">
                  <c:v>15</c:v>
                </c:pt>
                <c:pt idx="2">
                  <c:v>32</c:v>
                </c:pt>
                <c:pt idx="3">
                  <c:v>14</c:v>
                </c:pt>
                <c:pt idx="4">
                  <c:v>10</c:v>
                </c:pt>
                <c:pt idx="5">
                  <c:v>14</c:v>
                </c:pt>
                <c:pt idx="6">
                  <c:v>16</c:v>
                </c:pt>
                <c:pt idx="7">
                  <c:v>30</c:v>
                </c:pt>
                <c:pt idx="8">
                  <c:v>22</c:v>
                </c:pt>
                <c:pt idx="9">
                  <c:v>13</c:v>
                </c:pt>
                <c:pt idx="10">
                  <c:v>10</c:v>
                </c:pt>
              </c:numCache>
            </c:numRef>
          </c:val>
          <c:extLst>
            <c:ext xmlns:c16="http://schemas.microsoft.com/office/drawing/2014/chart" uri="{C3380CC4-5D6E-409C-BE32-E72D297353CC}">
              <c16:uniqueId val="{00000000-A60F-4A63-B252-AEA45ED6D3BD}"/>
            </c:ext>
          </c:extLst>
        </c:ser>
        <c:dLbls>
          <c:showLegendKey val="0"/>
          <c:showVal val="0"/>
          <c:showCatName val="0"/>
          <c:showSerName val="0"/>
          <c:showPercent val="0"/>
          <c:showBubbleSize val="0"/>
        </c:dLbls>
        <c:gapWidth val="108"/>
        <c:overlap val="-27"/>
        <c:axId val="540920768"/>
        <c:axId val="540919200"/>
        <c:extLst>
          <c:ext xmlns:c15="http://schemas.microsoft.com/office/drawing/2012/chart" uri="{02D57815-91ED-43cb-92C2-25804820EDAC}">
            <c15:filteredBarSeries>
              <c15:ser>
                <c:idx val="0"/>
                <c:order val="0"/>
                <c:tx>
                  <c:strRef>
                    <c:extLst>
                      <c:ext uri="{02D57815-91ED-43cb-92C2-25804820EDAC}">
                        <c15:formulaRef>
                          <c15:sqref>'D. SUID'!$B$5</c15:sqref>
                        </c15:formulaRef>
                      </c:ext>
                    </c:extLst>
                    <c:strCache>
                      <c:ptCount val="1"/>
                      <c:pt idx="0">
                        <c:v>Accident</c:v>
                      </c:pt>
                    </c:strCache>
                  </c:strRef>
                </c:tx>
                <c:spPr>
                  <a:solidFill>
                    <a:schemeClr val="accent1"/>
                  </a:solidFill>
                  <a:ln>
                    <a:noFill/>
                  </a:ln>
                  <a:effectLst/>
                </c:spPr>
                <c:invertIfNegative val="0"/>
                <c:cat>
                  <c:numRef>
                    <c:extLst>
                      <c:ex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c:ext uri="{02D57815-91ED-43cb-92C2-25804820EDAC}">
                        <c15:formulaRef>
                          <c15:sqref>'D. SUID'!$B$6:$B$16</c15:sqref>
                        </c15:formulaRef>
                      </c:ext>
                    </c:extLst>
                    <c:numCache>
                      <c:formatCode>General</c:formatCode>
                      <c:ptCount val="11"/>
                      <c:pt idx="0">
                        <c:v>9</c:v>
                      </c:pt>
                      <c:pt idx="1">
                        <c:v>0</c:v>
                      </c:pt>
                      <c:pt idx="2">
                        <c:v>4</c:v>
                      </c:pt>
                      <c:pt idx="3">
                        <c:v>2</c:v>
                      </c:pt>
                      <c:pt idx="4">
                        <c:v>0</c:v>
                      </c:pt>
                      <c:pt idx="5">
                        <c:v>1</c:v>
                      </c:pt>
                      <c:pt idx="6">
                        <c:v>6</c:v>
                      </c:pt>
                      <c:pt idx="7">
                        <c:v>6</c:v>
                      </c:pt>
                      <c:pt idx="8">
                        <c:v>6</c:v>
                      </c:pt>
                      <c:pt idx="9">
                        <c:v>1</c:v>
                      </c:pt>
                      <c:pt idx="10">
                        <c:v>1</c:v>
                      </c:pt>
                    </c:numCache>
                  </c:numRef>
                </c:val>
                <c:extLst>
                  <c:ext xmlns:c16="http://schemas.microsoft.com/office/drawing/2014/chart" uri="{C3380CC4-5D6E-409C-BE32-E72D297353CC}">
                    <c16:uniqueId val="{00000001-A60F-4A63-B252-AEA45ED6D3B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 SUID'!$C$5</c15:sqref>
                        </c15:formulaRef>
                      </c:ext>
                    </c:extLst>
                    <c:strCache>
                      <c:ptCount val="1"/>
                      <c:pt idx="0">
                        <c:v>Undetermined</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xmlns:c15="http://schemas.microsoft.com/office/drawing/2012/chart">
                      <c:ext xmlns:c15="http://schemas.microsoft.com/office/drawing/2012/chart" uri="{02D57815-91ED-43cb-92C2-25804820EDAC}">
                        <c15:formulaRef>
                          <c15:sqref>'D. SUID'!$C$6:$C$16</c15:sqref>
                        </c15:formulaRef>
                      </c:ext>
                    </c:extLst>
                    <c:numCache>
                      <c:formatCode>General</c:formatCode>
                      <c:ptCount val="11"/>
                      <c:pt idx="0">
                        <c:v>0</c:v>
                      </c:pt>
                      <c:pt idx="1">
                        <c:v>0</c:v>
                      </c:pt>
                      <c:pt idx="2">
                        <c:v>0</c:v>
                      </c:pt>
                      <c:pt idx="3">
                        <c:v>0</c:v>
                      </c:pt>
                      <c:pt idx="4">
                        <c:v>0</c:v>
                      </c:pt>
                      <c:pt idx="5">
                        <c:v>0</c:v>
                      </c:pt>
                      <c:pt idx="6">
                        <c:v>0</c:v>
                      </c:pt>
                      <c:pt idx="7">
                        <c:v>24</c:v>
                      </c:pt>
                      <c:pt idx="8">
                        <c:v>16</c:v>
                      </c:pt>
                      <c:pt idx="9">
                        <c:v>12</c:v>
                      </c:pt>
                      <c:pt idx="10">
                        <c:v>9</c:v>
                      </c:pt>
                    </c:numCache>
                  </c:numRef>
                </c:val>
                <c:extLst>
                  <c:ext xmlns:c16="http://schemas.microsoft.com/office/drawing/2014/chart" uri="{C3380CC4-5D6E-409C-BE32-E72D297353CC}">
                    <c16:uniqueId val="{00000002-A60F-4A63-B252-AEA45ED6D3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 SUID'!$D$5</c15:sqref>
                        </c15:formulaRef>
                      </c:ext>
                    </c:extLst>
                    <c:strCache>
                      <c:ptCount val="1"/>
                      <c:pt idx="0">
                        <c:v>Natural Causes</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xmlns:c15="http://schemas.microsoft.com/office/drawing/2012/chart">
                      <c:ext xmlns:c15="http://schemas.microsoft.com/office/drawing/2012/chart" uri="{02D57815-91ED-43cb-92C2-25804820EDAC}">
                        <c15:formulaRef>
                          <c15:sqref>'D. SUID'!$D$6:$D$16</c15:sqref>
                        </c15:formulaRef>
                      </c:ext>
                    </c:extLst>
                    <c:numCache>
                      <c:formatCode>General</c:formatCode>
                      <c:ptCount val="11"/>
                      <c:pt idx="0">
                        <c:v>6</c:v>
                      </c:pt>
                      <c:pt idx="1">
                        <c:v>15</c:v>
                      </c:pt>
                      <c:pt idx="2">
                        <c:v>28</c:v>
                      </c:pt>
                      <c:pt idx="3">
                        <c:v>12</c:v>
                      </c:pt>
                      <c:pt idx="4">
                        <c:v>10</c:v>
                      </c:pt>
                      <c:pt idx="5">
                        <c:v>13</c:v>
                      </c:pt>
                      <c:pt idx="6">
                        <c:v>10</c:v>
                      </c:pt>
                      <c:pt idx="7">
                        <c:v>0</c:v>
                      </c:pt>
                      <c:pt idx="8">
                        <c:v>0</c:v>
                      </c:pt>
                      <c:pt idx="9">
                        <c:v>0</c:v>
                      </c:pt>
                      <c:pt idx="10">
                        <c:v>0</c:v>
                      </c:pt>
                    </c:numCache>
                  </c:numRef>
                </c:val>
                <c:extLst>
                  <c:ext xmlns:c16="http://schemas.microsoft.com/office/drawing/2014/chart" uri="{C3380CC4-5D6E-409C-BE32-E72D297353CC}">
                    <c16:uniqueId val="{00000003-A60F-4A63-B252-AEA45ED6D3BD}"/>
                  </c:ext>
                </c:extLst>
              </c15:ser>
            </c15:filteredBarSeries>
          </c:ext>
        </c:extLst>
      </c:barChart>
      <c:catAx>
        <c:axId val="54092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919200"/>
        <c:crosses val="autoZero"/>
        <c:auto val="1"/>
        <c:lblAlgn val="ctr"/>
        <c:lblOffset val="100"/>
        <c:noMultiLvlLbl val="0"/>
      </c:catAx>
      <c:valAx>
        <c:axId val="540919200"/>
        <c:scaling>
          <c:orientation val="minMax"/>
        </c:scaling>
        <c:delete val="1"/>
        <c:axPos val="l"/>
        <c:numFmt formatCode="General" sourceLinked="1"/>
        <c:majorTickMark val="none"/>
        <c:minorTickMark val="none"/>
        <c:tickLblPos val="nextTo"/>
        <c:crossAx val="54092076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Percent of Infant Deaths that are SUID</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5"/>
          <c:order val="5"/>
          <c:tx>
            <c:strRef>
              <c:f>'D. SUID'!$G$5</c:f>
              <c:strCache>
                <c:ptCount val="1"/>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 SUID'!$A$6:$A$16</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 SUID'!$G$6:$G$16</c:f>
              <c:numCache>
                <c:formatCode>0.0%</c:formatCode>
                <c:ptCount val="11"/>
                <c:pt idx="0">
                  <c:v>0.21739130434782608</c:v>
                </c:pt>
                <c:pt idx="1">
                  <c:v>0.22388059701492538</c:v>
                </c:pt>
                <c:pt idx="2">
                  <c:v>0.42105263157894735</c:v>
                </c:pt>
                <c:pt idx="3">
                  <c:v>0.32558139534883723</c:v>
                </c:pt>
                <c:pt idx="4">
                  <c:v>0.23255813953488372</c:v>
                </c:pt>
                <c:pt idx="5">
                  <c:v>0.22950819672131148</c:v>
                </c:pt>
                <c:pt idx="6">
                  <c:v>0.24615384615384617</c:v>
                </c:pt>
                <c:pt idx="7">
                  <c:v>0.4</c:v>
                </c:pt>
                <c:pt idx="8">
                  <c:v>0.27848101265822783</c:v>
                </c:pt>
                <c:pt idx="9">
                  <c:v>0.21666666666666667</c:v>
                </c:pt>
                <c:pt idx="10">
                  <c:v>0.17241379310344829</c:v>
                </c:pt>
              </c:numCache>
            </c:numRef>
          </c:val>
          <c:extLst>
            <c:ext xmlns:c16="http://schemas.microsoft.com/office/drawing/2014/chart" uri="{C3380CC4-5D6E-409C-BE32-E72D297353CC}">
              <c16:uniqueId val="{00000000-4A5A-4321-992C-787F462E3C8B}"/>
            </c:ext>
          </c:extLst>
        </c:ser>
        <c:dLbls>
          <c:showLegendKey val="0"/>
          <c:showVal val="0"/>
          <c:showCatName val="0"/>
          <c:showSerName val="0"/>
          <c:showPercent val="0"/>
          <c:showBubbleSize val="0"/>
        </c:dLbls>
        <c:gapWidth val="108"/>
        <c:overlap val="-27"/>
        <c:axId val="540921160"/>
        <c:axId val="540923904"/>
        <c:extLst>
          <c:ext xmlns:c15="http://schemas.microsoft.com/office/drawing/2012/chart" uri="{02D57815-91ED-43cb-92C2-25804820EDAC}">
            <c15:filteredBarSeries>
              <c15:ser>
                <c:idx val="0"/>
                <c:order val="0"/>
                <c:tx>
                  <c:strRef>
                    <c:extLst>
                      <c:ext uri="{02D57815-91ED-43cb-92C2-25804820EDAC}">
                        <c15:formulaRef>
                          <c15:sqref>'D. SUID'!$B$5</c15:sqref>
                        </c15:formulaRef>
                      </c:ext>
                    </c:extLst>
                    <c:strCache>
                      <c:ptCount val="1"/>
                      <c:pt idx="0">
                        <c:v>Accident</c:v>
                      </c:pt>
                    </c:strCache>
                  </c:strRef>
                </c:tx>
                <c:spPr>
                  <a:solidFill>
                    <a:schemeClr val="accent1"/>
                  </a:solidFill>
                  <a:ln>
                    <a:noFill/>
                  </a:ln>
                  <a:effectLst/>
                </c:spPr>
                <c:invertIfNegative val="0"/>
                <c:cat>
                  <c:numRef>
                    <c:extLst>
                      <c:ex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c:ext uri="{02D57815-91ED-43cb-92C2-25804820EDAC}">
                        <c15:formulaRef>
                          <c15:sqref>'D. SUID'!$B$6:$B$16</c15:sqref>
                        </c15:formulaRef>
                      </c:ext>
                    </c:extLst>
                    <c:numCache>
                      <c:formatCode>General</c:formatCode>
                      <c:ptCount val="11"/>
                      <c:pt idx="0">
                        <c:v>9</c:v>
                      </c:pt>
                      <c:pt idx="1">
                        <c:v>0</c:v>
                      </c:pt>
                      <c:pt idx="2">
                        <c:v>4</c:v>
                      </c:pt>
                      <c:pt idx="3">
                        <c:v>2</c:v>
                      </c:pt>
                      <c:pt idx="4">
                        <c:v>0</c:v>
                      </c:pt>
                      <c:pt idx="5">
                        <c:v>1</c:v>
                      </c:pt>
                      <c:pt idx="6">
                        <c:v>6</c:v>
                      </c:pt>
                      <c:pt idx="7">
                        <c:v>6</c:v>
                      </c:pt>
                      <c:pt idx="8">
                        <c:v>6</c:v>
                      </c:pt>
                      <c:pt idx="9">
                        <c:v>1</c:v>
                      </c:pt>
                      <c:pt idx="10">
                        <c:v>1</c:v>
                      </c:pt>
                    </c:numCache>
                  </c:numRef>
                </c:val>
                <c:extLst>
                  <c:ext xmlns:c16="http://schemas.microsoft.com/office/drawing/2014/chart" uri="{C3380CC4-5D6E-409C-BE32-E72D297353CC}">
                    <c16:uniqueId val="{00000001-4A5A-4321-992C-787F462E3C8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 SUID'!$C$5</c15:sqref>
                        </c15:formulaRef>
                      </c:ext>
                    </c:extLst>
                    <c:strCache>
                      <c:ptCount val="1"/>
                      <c:pt idx="0">
                        <c:v>Undetermined</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xmlns:c15="http://schemas.microsoft.com/office/drawing/2012/chart">
                      <c:ext xmlns:c15="http://schemas.microsoft.com/office/drawing/2012/chart" uri="{02D57815-91ED-43cb-92C2-25804820EDAC}">
                        <c15:formulaRef>
                          <c15:sqref>'D. SUID'!$C$6:$C$16</c15:sqref>
                        </c15:formulaRef>
                      </c:ext>
                    </c:extLst>
                    <c:numCache>
                      <c:formatCode>General</c:formatCode>
                      <c:ptCount val="11"/>
                      <c:pt idx="0">
                        <c:v>0</c:v>
                      </c:pt>
                      <c:pt idx="1">
                        <c:v>0</c:v>
                      </c:pt>
                      <c:pt idx="2">
                        <c:v>0</c:v>
                      </c:pt>
                      <c:pt idx="3">
                        <c:v>0</c:v>
                      </c:pt>
                      <c:pt idx="4">
                        <c:v>0</c:v>
                      </c:pt>
                      <c:pt idx="5">
                        <c:v>0</c:v>
                      </c:pt>
                      <c:pt idx="6">
                        <c:v>0</c:v>
                      </c:pt>
                      <c:pt idx="7">
                        <c:v>24</c:v>
                      </c:pt>
                      <c:pt idx="8">
                        <c:v>16</c:v>
                      </c:pt>
                      <c:pt idx="9">
                        <c:v>12</c:v>
                      </c:pt>
                      <c:pt idx="10">
                        <c:v>9</c:v>
                      </c:pt>
                    </c:numCache>
                  </c:numRef>
                </c:val>
                <c:extLst>
                  <c:ext xmlns:c16="http://schemas.microsoft.com/office/drawing/2014/chart" uri="{C3380CC4-5D6E-409C-BE32-E72D297353CC}">
                    <c16:uniqueId val="{00000002-4A5A-4321-992C-787F462E3C8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 SUID'!$D$5</c15:sqref>
                        </c15:formulaRef>
                      </c:ext>
                    </c:extLst>
                    <c:strCache>
                      <c:ptCount val="1"/>
                      <c:pt idx="0">
                        <c:v>Natural Causes</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xmlns:c15="http://schemas.microsoft.com/office/drawing/2012/chart">
                      <c:ext xmlns:c15="http://schemas.microsoft.com/office/drawing/2012/chart" uri="{02D57815-91ED-43cb-92C2-25804820EDAC}">
                        <c15:formulaRef>
                          <c15:sqref>'D. SUID'!$D$6:$D$16</c15:sqref>
                        </c15:formulaRef>
                      </c:ext>
                    </c:extLst>
                    <c:numCache>
                      <c:formatCode>General</c:formatCode>
                      <c:ptCount val="11"/>
                      <c:pt idx="0">
                        <c:v>6</c:v>
                      </c:pt>
                      <c:pt idx="1">
                        <c:v>15</c:v>
                      </c:pt>
                      <c:pt idx="2">
                        <c:v>28</c:v>
                      </c:pt>
                      <c:pt idx="3">
                        <c:v>12</c:v>
                      </c:pt>
                      <c:pt idx="4">
                        <c:v>10</c:v>
                      </c:pt>
                      <c:pt idx="5">
                        <c:v>13</c:v>
                      </c:pt>
                      <c:pt idx="6">
                        <c:v>10</c:v>
                      </c:pt>
                      <c:pt idx="7">
                        <c:v>0</c:v>
                      </c:pt>
                      <c:pt idx="8">
                        <c:v>0</c:v>
                      </c:pt>
                      <c:pt idx="9">
                        <c:v>0</c:v>
                      </c:pt>
                      <c:pt idx="10">
                        <c:v>0</c:v>
                      </c:pt>
                    </c:numCache>
                  </c:numRef>
                </c:val>
                <c:extLst>
                  <c:ext xmlns:c16="http://schemas.microsoft.com/office/drawing/2014/chart" uri="{C3380CC4-5D6E-409C-BE32-E72D297353CC}">
                    <c16:uniqueId val="{00000003-4A5A-4321-992C-787F462E3C8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 SUID'!$E$5</c15:sqref>
                        </c15:formulaRef>
                      </c:ext>
                    </c:extLst>
                    <c:strCache>
                      <c:ptCount val="1"/>
                      <c:pt idx="0">
                        <c:v>SUIDS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xmlns:c15="http://schemas.microsoft.com/office/drawing/2012/chart">
                      <c:ext xmlns:c15="http://schemas.microsoft.com/office/drawing/2012/chart" uri="{02D57815-91ED-43cb-92C2-25804820EDAC}">
                        <c15:formulaRef>
                          <c15:sqref>'D. SUID'!$E$6:$E$16</c15:sqref>
                        </c15:formulaRef>
                      </c:ext>
                    </c:extLst>
                    <c:numCache>
                      <c:formatCode>General</c:formatCode>
                      <c:ptCount val="11"/>
                      <c:pt idx="0">
                        <c:v>15</c:v>
                      </c:pt>
                      <c:pt idx="1">
                        <c:v>15</c:v>
                      </c:pt>
                      <c:pt idx="2">
                        <c:v>32</c:v>
                      </c:pt>
                      <c:pt idx="3">
                        <c:v>14</c:v>
                      </c:pt>
                      <c:pt idx="4">
                        <c:v>10</c:v>
                      </c:pt>
                      <c:pt idx="5">
                        <c:v>14</c:v>
                      </c:pt>
                      <c:pt idx="6">
                        <c:v>16</c:v>
                      </c:pt>
                      <c:pt idx="7">
                        <c:v>30</c:v>
                      </c:pt>
                      <c:pt idx="8">
                        <c:v>22</c:v>
                      </c:pt>
                      <c:pt idx="9">
                        <c:v>13</c:v>
                      </c:pt>
                      <c:pt idx="10">
                        <c:v>10</c:v>
                      </c:pt>
                    </c:numCache>
                  </c:numRef>
                </c:val>
                <c:extLst>
                  <c:ext xmlns:c16="http://schemas.microsoft.com/office/drawing/2014/chart" uri="{C3380CC4-5D6E-409C-BE32-E72D297353CC}">
                    <c16:uniqueId val="{00000004-4A5A-4321-992C-787F462E3C8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 SUID'!$F$5</c15:sqref>
                        </c15:formulaRef>
                      </c:ext>
                    </c:extLst>
                    <c:strCache>
                      <c:ptCount val="1"/>
                      <c:pt idx="0">
                        <c:v>Infant Deaths</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'D. SUID'!$A$6:$A$16</c15:sqref>
                        </c15:formulaRef>
                      </c:ext>
                    </c:extLst>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extLst xmlns:c15="http://schemas.microsoft.com/office/drawing/2012/chart">
                      <c:ext xmlns:c15="http://schemas.microsoft.com/office/drawing/2012/chart" uri="{02D57815-91ED-43cb-92C2-25804820EDAC}">
                        <c15:formulaRef>
                          <c15:sqref>'D. SUID'!$F$6:$F$16</c15:sqref>
                        </c15:formulaRef>
                      </c:ext>
                    </c:extLst>
                    <c:numCache>
                      <c:formatCode>General</c:formatCode>
                      <c:ptCount val="11"/>
                      <c:pt idx="0">
                        <c:v>69</c:v>
                      </c:pt>
                      <c:pt idx="1">
                        <c:v>67</c:v>
                      </c:pt>
                      <c:pt idx="2">
                        <c:v>76</c:v>
                      </c:pt>
                      <c:pt idx="3">
                        <c:v>43</c:v>
                      </c:pt>
                      <c:pt idx="4">
                        <c:v>43</c:v>
                      </c:pt>
                      <c:pt idx="5">
                        <c:v>61</c:v>
                      </c:pt>
                      <c:pt idx="6">
                        <c:v>65</c:v>
                      </c:pt>
                      <c:pt idx="7">
                        <c:v>75</c:v>
                      </c:pt>
                      <c:pt idx="8">
                        <c:v>79</c:v>
                      </c:pt>
                      <c:pt idx="9">
                        <c:v>60</c:v>
                      </c:pt>
                      <c:pt idx="10">
                        <c:v>58</c:v>
                      </c:pt>
                    </c:numCache>
                  </c:numRef>
                </c:val>
                <c:extLst>
                  <c:ext xmlns:c16="http://schemas.microsoft.com/office/drawing/2014/chart" uri="{C3380CC4-5D6E-409C-BE32-E72D297353CC}">
                    <c16:uniqueId val="{00000005-4A5A-4321-992C-787F462E3C8B}"/>
                  </c:ext>
                </c:extLst>
              </c15:ser>
            </c15:filteredBarSeries>
          </c:ext>
        </c:extLst>
      </c:barChart>
      <c:catAx>
        <c:axId val="54092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923904"/>
        <c:crosses val="autoZero"/>
        <c:auto val="1"/>
        <c:lblAlgn val="ctr"/>
        <c:lblOffset val="100"/>
        <c:noMultiLvlLbl val="0"/>
      </c:catAx>
      <c:valAx>
        <c:axId val="540923904"/>
        <c:scaling>
          <c:orientation val="minMax"/>
          <c:max val="1"/>
        </c:scaling>
        <c:delete val="1"/>
        <c:axPos val="l"/>
        <c:numFmt formatCode="0%" sourceLinked="0"/>
        <c:majorTickMark val="none"/>
        <c:minorTickMark val="none"/>
        <c:tickLblPos val="nextTo"/>
        <c:crossAx val="54092116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243821443318166"/>
          <c:y val="0.19019320436345247"/>
          <c:w val="0.82187698678921128"/>
          <c:h val="0.58272771238376819"/>
        </c:manualLayout>
      </c:layout>
      <c:barChart>
        <c:barDir val="col"/>
        <c:grouping val="clustered"/>
        <c:varyColors val="0"/>
        <c:ser>
          <c:idx val="0"/>
          <c:order val="0"/>
          <c:tx>
            <c:strRef>
              <c:f>Maternal!$B$95</c:f>
              <c:strCache>
                <c:ptCount val="1"/>
                <c:pt idx="0">
                  <c:v>Estimate</c:v>
                </c:pt>
              </c:strCache>
            </c:strRef>
          </c:tx>
          <c:spPr>
            <a:solidFill>
              <a:schemeClr val="accent3">
                <a:shade val="76000"/>
              </a:schemeClr>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6744-44CD-BB6D-E4993F89A768}"/>
              </c:ext>
            </c:extLst>
          </c:dPt>
          <c:dPt>
            <c:idx val="3"/>
            <c:invertIfNegative val="0"/>
            <c:bubble3D val="0"/>
            <c:spPr>
              <a:solidFill>
                <a:srgbClr val="41A2B1"/>
              </a:solidFill>
              <a:ln>
                <a:noFill/>
              </a:ln>
              <a:effectLst/>
            </c:spPr>
            <c:extLst>
              <c:ext xmlns:c16="http://schemas.microsoft.com/office/drawing/2014/chart" uri="{C3380CC4-5D6E-409C-BE32-E72D297353CC}">
                <c16:uniqueId val="{00000003-6744-44CD-BB6D-E4993F89A768}"/>
              </c:ext>
            </c:extLst>
          </c:dPt>
          <c:dPt>
            <c:idx val="4"/>
            <c:invertIfNegative val="0"/>
            <c:bubble3D val="0"/>
            <c:spPr>
              <a:solidFill>
                <a:srgbClr val="41A2B1"/>
              </a:solidFill>
              <a:ln>
                <a:noFill/>
              </a:ln>
              <a:effectLst/>
            </c:spPr>
            <c:extLst>
              <c:ext xmlns:c16="http://schemas.microsoft.com/office/drawing/2014/chart" uri="{C3380CC4-5D6E-409C-BE32-E72D297353CC}">
                <c16:uniqueId val="{00000005-6744-44CD-BB6D-E4993F89A768}"/>
              </c:ext>
            </c:extLst>
          </c:dPt>
          <c:dPt>
            <c:idx val="6"/>
            <c:invertIfNegative val="0"/>
            <c:bubble3D val="0"/>
            <c:spPr>
              <a:solidFill>
                <a:srgbClr val="9A4E9E"/>
              </a:solidFill>
              <a:ln>
                <a:noFill/>
              </a:ln>
              <a:effectLst/>
            </c:spPr>
            <c:extLst>
              <c:ext xmlns:c16="http://schemas.microsoft.com/office/drawing/2014/chart" uri="{C3380CC4-5D6E-409C-BE32-E72D297353CC}">
                <c16:uniqueId val="{00000007-6744-44CD-BB6D-E4993F89A768}"/>
              </c:ext>
            </c:extLst>
          </c:dPt>
          <c:dPt>
            <c:idx val="7"/>
            <c:invertIfNegative val="0"/>
            <c:bubble3D val="0"/>
            <c:spPr>
              <a:solidFill>
                <a:srgbClr val="9A4E9E"/>
              </a:solidFill>
              <a:ln>
                <a:noFill/>
              </a:ln>
              <a:effectLst/>
            </c:spPr>
            <c:extLst>
              <c:ext xmlns:c16="http://schemas.microsoft.com/office/drawing/2014/chart" uri="{C3380CC4-5D6E-409C-BE32-E72D297353CC}">
                <c16:uniqueId val="{00000009-6744-44CD-BB6D-E4993F89A768}"/>
              </c:ext>
            </c:extLst>
          </c:dPt>
          <c:dPt>
            <c:idx val="8"/>
            <c:invertIfNegative val="0"/>
            <c:bubble3D val="0"/>
            <c:spPr>
              <a:solidFill>
                <a:srgbClr val="9A4E9E"/>
              </a:solidFill>
              <a:ln>
                <a:noFill/>
              </a:ln>
              <a:effectLst/>
            </c:spPr>
            <c:extLst>
              <c:ext xmlns:c16="http://schemas.microsoft.com/office/drawing/2014/chart" uri="{C3380CC4-5D6E-409C-BE32-E72D297353CC}">
                <c16:uniqueId val="{0000000B-6744-44CD-BB6D-E4993F89A768}"/>
              </c:ext>
            </c:extLst>
          </c:dPt>
          <c:dPt>
            <c:idx val="10"/>
            <c:invertIfNegative val="0"/>
            <c:bubble3D val="0"/>
            <c:spPr>
              <a:solidFill>
                <a:srgbClr val="F09027"/>
              </a:solidFill>
              <a:ln>
                <a:noFill/>
              </a:ln>
              <a:effectLst/>
            </c:spPr>
            <c:extLst>
              <c:ext xmlns:c16="http://schemas.microsoft.com/office/drawing/2014/chart" uri="{C3380CC4-5D6E-409C-BE32-E72D297353CC}">
                <c16:uniqueId val="{0000000D-6744-44CD-BB6D-E4993F89A768}"/>
              </c:ext>
            </c:extLst>
          </c:dPt>
          <c:dPt>
            <c:idx val="11"/>
            <c:invertIfNegative val="0"/>
            <c:bubble3D val="0"/>
            <c:spPr>
              <a:solidFill>
                <a:srgbClr val="F09027"/>
              </a:solidFill>
              <a:ln>
                <a:noFill/>
              </a:ln>
              <a:effectLst/>
            </c:spPr>
            <c:extLst>
              <c:ext xmlns:c16="http://schemas.microsoft.com/office/drawing/2014/chart" uri="{C3380CC4-5D6E-409C-BE32-E72D297353CC}">
                <c16:uniqueId val="{0000000F-6744-44CD-BB6D-E4993F89A768}"/>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Maternal!$E$96:$E$108</c:f>
                <c:numCache>
                  <c:formatCode>General</c:formatCode>
                  <c:ptCount val="13"/>
                  <c:pt idx="1">
                    <c:v>3.2000000000000001E-2</c:v>
                  </c:pt>
                  <c:pt idx="3">
                    <c:v>6.0999999999999999E-2</c:v>
                  </c:pt>
                  <c:pt idx="4">
                    <c:v>3.8000000000000006E-2</c:v>
                  </c:pt>
                  <c:pt idx="6">
                    <c:v>4.8000000000000015E-2</c:v>
                  </c:pt>
                  <c:pt idx="7">
                    <c:v>3.7000000000000005E-2</c:v>
                  </c:pt>
                  <c:pt idx="8">
                    <c:v>0.1</c:v>
                  </c:pt>
                  <c:pt idx="10">
                    <c:v>3.8999999999999979E-2</c:v>
                  </c:pt>
                  <c:pt idx="11">
                    <c:v>0.06</c:v>
                  </c:pt>
                </c:numCache>
              </c:numRef>
            </c:plus>
            <c:minus>
              <c:numRef>
                <c:f>Maternal!$F$96:$F$108</c:f>
                <c:numCache>
                  <c:formatCode>General</c:formatCode>
                  <c:ptCount val="13"/>
                  <c:pt idx="1">
                    <c:v>2.7999999999999997E-2</c:v>
                  </c:pt>
                  <c:pt idx="3">
                    <c:v>4.7000000000000014E-2</c:v>
                  </c:pt>
                  <c:pt idx="4">
                    <c:v>3.4000000000000002E-2</c:v>
                  </c:pt>
                  <c:pt idx="6">
                    <c:v>4.200000000000001E-2</c:v>
                  </c:pt>
                  <c:pt idx="7">
                    <c:v>3.1E-2</c:v>
                  </c:pt>
                  <c:pt idx="8">
                    <c:v>6.900000000000002E-2</c:v>
                  </c:pt>
                  <c:pt idx="10">
                    <c:v>3.4000000000000002E-2</c:v>
                  </c:pt>
                  <c:pt idx="11">
                    <c:v>5.2999999999999992E-2</c:v>
                  </c:pt>
                </c:numCache>
              </c:numRef>
            </c:minus>
            <c:spPr>
              <a:noFill/>
              <a:ln w="12700" cap="flat" cmpd="sng" algn="ctr">
                <a:solidFill>
                  <a:schemeClr val="tx1">
                    <a:lumMod val="65000"/>
                    <a:lumOff val="35000"/>
                  </a:schemeClr>
                </a:solidFill>
                <a:round/>
              </a:ln>
              <a:effectLst/>
            </c:spPr>
          </c:errBars>
          <c:cat>
            <c:strRef>
              <c:f>Maternal!$A$96:$A$108</c:f>
              <c:strCache>
                <c:ptCount val="12"/>
                <c:pt idx="1">
                  <c:v>Alaska
women</c:v>
                </c:pt>
                <c:pt idx="3">
                  <c:v>Age
&lt; 25</c:v>
                </c:pt>
                <c:pt idx="4">
                  <c:v>Age 
25+</c:v>
                </c:pt>
                <c:pt idx="6">
                  <c:v>White</c:v>
                </c:pt>
                <c:pt idx="7">
                  <c:v>Alaska
Native</c:v>
                </c:pt>
                <c:pt idx="8">
                  <c:v>Other
race</c:v>
                </c:pt>
                <c:pt idx="10">
                  <c:v>≤200%
FPL</c:v>
                </c:pt>
                <c:pt idx="11">
                  <c:v>&gt;200%
FPL</c:v>
                </c:pt>
              </c:strCache>
            </c:strRef>
          </c:cat>
          <c:val>
            <c:numRef>
              <c:f>Maternal!$B$96:$B$108</c:f>
              <c:numCache>
                <c:formatCode>0.0%</c:formatCode>
                <c:ptCount val="13"/>
                <c:pt idx="1">
                  <c:v>0.20300000000000001</c:v>
                </c:pt>
                <c:pt idx="3">
                  <c:v>0.17400000000000002</c:v>
                </c:pt>
                <c:pt idx="4">
                  <c:v>0.214</c:v>
                </c:pt>
                <c:pt idx="6">
                  <c:v>0.23100000000000001</c:v>
                </c:pt>
                <c:pt idx="7">
                  <c:v>0.155</c:v>
                </c:pt>
                <c:pt idx="8">
                  <c:v>0.17500000000000002</c:v>
                </c:pt>
                <c:pt idx="10">
                  <c:v>0.17200000000000001</c:v>
                </c:pt>
                <c:pt idx="11">
                  <c:v>0.25800000000000001</c:v>
                </c:pt>
              </c:numCache>
            </c:numRef>
          </c:val>
          <c:extLst>
            <c:ext xmlns:c16="http://schemas.microsoft.com/office/drawing/2014/chart" uri="{C3380CC4-5D6E-409C-BE32-E72D297353CC}">
              <c16:uniqueId val="{00000010-6744-44CD-BB6D-E4993F89A768}"/>
            </c:ext>
          </c:extLst>
        </c:ser>
        <c:dLbls>
          <c:showLegendKey val="0"/>
          <c:showVal val="0"/>
          <c:showCatName val="0"/>
          <c:showSerName val="0"/>
          <c:showPercent val="0"/>
          <c:showBubbleSize val="0"/>
        </c:dLbls>
        <c:gapWidth val="30"/>
        <c:axId val="533092880"/>
        <c:axId val="533088176"/>
      </c:barChart>
      <c:lineChart>
        <c:grouping val="standard"/>
        <c:varyColors val="0"/>
        <c:ser>
          <c:idx val="1"/>
          <c:order val="1"/>
          <c:tx>
            <c:v>Benchmark 2015</c:v>
          </c:tx>
          <c:spPr>
            <a:ln w="12700" cap="rnd">
              <a:solidFill>
                <a:srgbClr val="2E3192"/>
              </a:solidFill>
              <a:round/>
            </a:ln>
            <a:effectLst/>
          </c:spPr>
          <c:marker>
            <c:symbol val="none"/>
          </c:marker>
          <c:val>
            <c:numRef>
              <c:f>Maternal!$G$96:$G$108</c:f>
              <c:numCache>
                <c:formatCode>General</c:formatCode>
                <c:ptCount val="13"/>
              </c:numCache>
            </c:numRef>
          </c:val>
          <c:smooth val="0"/>
          <c:extLst>
            <c:ext xmlns:c16="http://schemas.microsoft.com/office/drawing/2014/chart" uri="{C3380CC4-5D6E-409C-BE32-E72D297353CC}">
              <c16:uniqueId val="{00000011-6744-44CD-BB6D-E4993F89A768}"/>
            </c:ext>
          </c:extLst>
        </c:ser>
        <c:dLbls>
          <c:showLegendKey val="0"/>
          <c:showVal val="0"/>
          <c:showCatName val="0"/>
          <c:showSerName val="0"/>
          <c:showPercent val="0"/>
          <c:showBubbleSize val="0"/>
        </c:dLbls>
        <c:marker val="1"/>
        <c:smooth val="0"/>
        <c:axId val="533092880"/>
        <c:axId val="533088176"/>
      </c:lineChart>
      <c:catAx>
        <c:axId val="53309288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88176"/>
        <c:crosses val="autoZero"/>
        <c:auto val="1"/>
        <c:lblAlgn val="ctr"/>
        <c:lblOffset val="100"/>
        <c:noMultiLvlLbl val="0"/>
      </c:catAx>
      <c:valAx>
        <c:axId val="533088176"/>
        <c:scaling>
          <c:orientation val="minMax"/>
          <c:max val="0.5"/>
          <c:min val="0"/>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92880"/>
        <c:crosses val="autoZero"/>
        <c:crossBetween val="between"/>
        <c:majorUnit val="0.5"/>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2013-2017</c:v>
                </c:pt>
              </c:strCache>
            </c:strRef>
          </c:tx>
          <c:spPr>
            <a:solidFill>
              <a:schemeClr val="accent1"/>
            </a:solidFill>
            <a:ln>
              <a:noFill/>
            </a:ln>
            <a:effectLst/>
          </c:spPr>
          <c:invertIfNegative val="0"/>
          <c:dPt>
            <c:idx val="7"/>
            <c:invertIfNegative val="0"/>
            <c:bubble3D val="0"/>
            <c:spPr>
              <a:solidFill>
                <a:schemeClr val="accent1">
                  <a:lumMod val="50000"/>
                </a:schemeClr>
              </a:solidFill>
              <a:ln>
                <a:noFill/>
              </a:ln>
              <a:effectLst/>
            </c:spPr>
            <c:extLst>
              <c:ext xmlns:c16="http://schemas.microsoft.com/office/drawing/2014/chart" uri="{C3380CC4-5D6E-409C-BE32-E72D297353CC}">
                <c16:uniqueId val="{00000001-AE52-46C4-9349-1AB69D7C89AD}"/>
              </c:ext>
            </c:extLst>
          </c:dPt>
          <c:dLbls>
            <c:dLbl>
              <c:idx val="0"/>
              <c:tx>
                <c:rich>
                  <a:bodyPr/>
                  <a:lstStyle/>
                  <a:p>
                    <a:fld id="{A392FC11-44A2-48F8-8FAE-588FCFFED1E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52-46C4-9349-1AB69D7C89AD}"/>
                </c:ext>
              </c:extLst>
            </c:dLbl>
            <c:dLbl>
              <c:idx val="1"/>
              <c:tx>
                <c:rich>
                  <a:bodyPr/>
                  <a:lstStyle/>
                  <a:p>
                    <a:fld id="{CE0600FF-255D-408F-B141-BA8A574F72E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52-46C4-9349-1AB69D7C89AD}"/>
                </c:ext>
              </c:extLst>
            </c:dLbl>
            <c:dLbl>
              <c:idx val="2"/>
              <c:tx>
                <c:rich>
                  <a:bodyPr/>
                  <a:lstStyle/>
                  <a:p>
                    <a:fld id="{0562E0B1-B201-4C16-B75D-BB523CFB447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52-46C4-9349-1AB69D7C89AD}"/>
                </c:ext>
              </c:extLst>
            </c:dLbl>
            <c:dLbl>
              <c:idx val="3"/>
              <c:tx>
                <c:rich>
                  <a:bodyPr/>
                  <a:lstStyle/>
                  <a:p>
                    <a:fld id="{30CDC27E-8304-47E5-9D40-41A99C6FE69E}"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E52-46C4-9349-1AB69D7C89AD}"/>
                </c:ext>
              </c:extLst>
            </c:dLbl>
            <c:dLbl>
              <c:idx val="4"/>
              <c:tx>
                <c:rich>
                  <a:bodyPr/>
                  <a:lstStyle/>
                  <a:p>
                    <a:fld id="{BD8C3820-17E7-433A-AE01-47239C13BD0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E52-46C4-9349-1AB69D7C89AD}"/>
                </c:ext>
              </c:extLst>
            </c:dLbl>
            <c:dLbl>
              <c:idx val="5"/>
              <c:tx>
                <c:rich>
                  <a:bodyPr/>
                  <a:lstStyle/>
                  <a:p>
                    <a:fld id="{FBAE2789-E119-4D63-B005-3DD84E39C2C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E52-46C4-9349-1AB69D7C89AD}"/>
                </c:ext>
              </c:extLst>
            </c:dLbl>
            <c:dLbl>
              <c:idx val="6"/>
              <c:tx>
                <c:rich>
                  <a:bodyPr/>
                  <a:lstStyle/>
                  <a:p>
                    <a:fld id="{53595801-E869-4505-9534-890E84C8A099}"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E52-46C4-9349-1AB69D7C89AD}"/>
                </c:ext>
              </c:extLst>
            </c:dLbl>
            <c:dLbl>
              <c:idx val="7"/>
              <c:tx>
                <c:rich>
                  <a:bodyPr/>
                  <a:lstStyle/>
                  <a:p>
                    <a:fld id="{CA340D63-DA84-4D0E-82C1-A9450D68935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52-46C4-9349-1AB69D7C89A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Southeast</c:v>
                </c:pt>
                <c:pt idx="1">
                  <c:v>Anchorage</c:v>
                </c:pt>
                <c:pt idx="2">
                  <c:v>Mat-Su</c:v>
                </c:pt>
                <c:pt idx="3">
                  <c:v>Interior</c:v>
                </c:pt>
                <c:pt idx="4">
                  <c:v>Gulf Coast</c:v>
                </c:pt>
                <c:pt idx="5">
                  <c:v>Northern</c:v>
                </c:pt>
                <c:pt idx="6">
                  <c:v>Southwest</c:v>
                </c:pt>
                <c:pt idx="7">
                  <c:v>Statewide</c:v>
                </c:pt>
              </c:strCache>
            </c:strRef>
          </c:cat>
          <c:val>
            <c:numRef>
              <c:f>Sheet1!$B$2:$B$9</c:f>
              <c:numCache>
                <c:formatCode>General</c:formatCode>
                <c:ptCount val="8"/>
                <c:pt idx="0">
                  <c:v>16.100000000000001</c:v>
                </c:pt>
                <c:pt idx="1">
                  <c:v>19.600000000000001</c:v>
                </c:pt>
                <c:pt idx="2">
                  <c:v>19.8</c:v>
                </c:pt>
                <c:pt idx="3">
                  <c:v>21</c:v>
                </c:pt>
                <c:pt idx="4">
                  <c:v>23.1</c:v>
                </c:pt>
                <c:pt idx="5">
                  <c:v>23.7</c:v>
                </c:pt>
                <c:pt idx="6">
                  <c:v>30</c:v>
                </c:pt>
                <c:pt idx="7">
                  <c:v>20.9</c:v>
                </c:pt>
              </c:numCache>
            </c:numRef>
          </c:val>
          <c:extLst>
            <c:ext xmlns:c16="http://schemas.microsoft.com/office/drawing/2014/chart" uri="{C3380CC4-5D6E-409C-BE32-E72D297353CC}">
              <c16:uniqueId val="{00000009-AE52-46C4-9349-1AB69D7C89AD}"/>
            </c:ext>
          </c:extLst>
        </c:ser>
        <c:dLbls>
          <c:dLblPos val="outEnd"/>
          <c:showLegendKey val="0"/>
          <c:showVal val="1"/>
          <c:showCatName val="0"/>
          <c:showSerName val="0"/>
          <c:showPercent val="0"/>
          <c:showBubbleSize val="0"/>
        </c:dLbls>
        <c:gapWidth val="75"/>
        <c:axId val="540342792"/>
        <c:axId val="539159256"/>
      </c:barChart>
      <c:catAx>
        <c:axId val="540342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39159256"/>
        <c:crosses val="autoZero"/>
        <c:auto val="1"/>
        <c:lblAlgn val="ctr"/>
        <c:lblOffset val="100"/>
        <c:noMultiLvlLbl val="0"/>
      </c:catAx>
      <c:valAx>
        <c:axId val="539159256"/>
        <c:scaling>
          <c:orientation val="minMax"/>
        </c:scaling>
        <c:delete val="1"/>
        <c:axPos val="b"/>
        <c:numFmt formatCode="General" sourceLinked="1"/>
        <c:majorTickMark val="none"/>
        <c:minorTickMark val="none"/>
        <c:tickLblPos val="nextTo"/>
        <c:crossAx val="54034279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243821443318166"/>
          <c:y val="0.19019320436345247"/>
          <c:w val="0.82187698678921128"/>
          <c:h val="0.59787444787465649"/>
        </c:manualLayout>
      </c:layout>
      <c:barChart>
        <c:barDir val="col"/>
        <c:grouping val="clustered"/>
        <c:varyColors val="0"/>
        <c:ser>
          <c:idx val="0"/>
          <c:order val="0"/>
          <c:tx>
            <c:strRef>
              <c:f>Maternal!$B$385</c:f>
              <c:strCache>
                <c:ptCount val="1"/>
                <c:pt idx="0">
                  <c:v>Estimate</c:v>
                </c:pt>
              </c:strCache>
            </c:strRef>
          </c:tx>
          <c:spPr>
            <a:solidFill>
              <a:schemeClr val="accent3">
                <a:shade val="76000"/>
              </a:schemeClr>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82EF-40D9-A650-DA44C9B75733}"/>
              </c:ext>
            </c:extLst>
          </c:dPt>
          <c:dPt>
            <c:idx val="3"/>
            <c:invertIfNegative val="0"/>
            <c:bubble3D val="0"/>
            <c:spPr>
              <a:solidFill>
                <a:srgbClr val="41A2B1"/>
              </a:solidFill>
              <a:ln>
                <a:noFill/>
              </a:ln>
              <a:effectLst/>
            </c:spPr>
            <c:extLst>
              <c:ext xmlns:c16="http://schemas.microsoft.com/office/drawing/2014/chart" uri="{C3380CC4-5D6E-409C-BE32-E72D297353CC}">
                <c16:uniqueId val="{00000003-82EF-40D9-A650-DA44C9B75733}"/>
              </c:ext>
            </c:extLst>
          </c:dPt>
          <c:dPt>
            <c:idx val="4"/>
            <c:invertIfNegative val="0"/>
            <c:bubble3D val="0"/>
            <c:spPr>
              <a:solidFill>
                <a:srgbClr val="41A2B1"/>
              </a:solidFill>
              <a:ln>
                <a:noFill/>
              </a:ln>
              <a:effectLst/>
            </c:spPr>
            <c:extLst>
              <c:ext xmlns:c16="http://schemas.microsoft.com/office/drawing/2014/chart" uri="{C3380CC4-5D6E-409C-BE32-E72D297353CC}">
                <c16:uniqueId val="{00000005-82EF-40D9-A650-DA44C9B75733}"/>
              </c:ext>
            </c:extLst>
          </c:dPt>
          <c:dPt>
            <c:idx val="6"/>
            <c:invertIfNegative val="0"/>
            <c:bubble3D val="0"/>
            <c:spPr>
              <a:solidFill>
                <a:srgbClr val="9A4E9E"/>
              </a:solidFill>
              <a:ln>
                <a:noFill/>
              </a:ln>
              <a:effectLst/>
            </c:spPr>
            <c:extLst>
              <c:ext xmlns:c16="http://schemas.microsoft.com/office/drawing/2014/chart" uri="{C3380CC4-5D6E-409C-BE32-E72D297353CC}">
                <c16:uniqueId val="{00000007-82EF-40D9-A650-DA44C9B75733}"/>
              </c:ext>
            </c:extLst>
          </c:dPt>
          <c:dPt>
            <c:idx val="7"/>
            <c:invertIfNegative val="0"/>
            <c:bubble3D val="0"/>
            <c:spPr>
              <a:solidFill>
                <a:srgbClr val="9A4E9E"/>
              </a:solidFill>
              <a:ln>
                <a:noFill/>
              </a:ln>
              <a:effectLst/>
            </c:spPr>
            <c:extLst>
              <c:ext xmlns:c16="http://schemas.microsoft.com/office/drawing/2014/chart" uri="{C3380CC4-5D6E-409C-BE32-E72D297353CC}">
                <c16:uniqueId val="{00000009-82EF-40D9-A650-DA44C9B75733}"/>
              </c:ext>
            </c:extLst>
          </c:dPt>
          <c:dPt>
            <c:idx val="8"/>
            <c:invertIfNegative val="0"/>
            <c:bubble3D val="0"/>
            <c:spPr>
              <a:solidFill>
                <a:srgbClr val="9A4E9E"/>
              </a:solidFill>
              <a:ln>
                <a:noFill/>
              </a:ln>
              <a:effectLst/>
            </c:spPr>
            <c:extLst>
              <c:ext xmlns:c16="http://schemas.microsoft.com/office/drawing/2014/chart" uri="{C3380CC4-5D6E-409C-BE32-E72D297353CC}">
                <c16:uniqueId val="{0000000B-82EF-40D9-A650-DA44C9B75733}"/>
              </c:ext>
            </c:extLst>
          </c:dPt>
          <c:dPt>
            <c:idx val="10"/>
            <c:invertIfNegative val="0"/>
            <c:bubble3D val="0"/>
            <c:spPr>
              <a:solidFill>
                <a:srgbClr val="F09027"/>
              </a:solidFill>
              <a:ln>
                <a:noFill/>
              </a:ln>
              <a:effectLst/>
            </c:spPr>
            <c:extLst>
              <c:ext xmlns:c16="http://schemas.microsoft.com/office/drawing/2014/chart" uri="{C3380CC4-5D6E-409C-BE32-E72D297353CC}">
                <c16:uniqueId val="{0000000D-82EF-40D9-A650-DA44C9B75733}"/>
              </c:ext>
            </c:extLst>
          </c:dPt>
          <c:dPt>
            <c:idx val="11"/>
            <c:invertIfNegative val="0"/>
            <c:bubble3D val="0"/>
            <c:spPr>
              <a:solidFill>
                <a:srgbClr val="F09027"/>
              </a:solidFill>
              <a:ln>
                <a:noFill/>
              </a:ln>
              <a:effectLst/>
            </c:spPr>
            <c:extLst>
              <c:ext xmlns:c16="http://schemas.microsoft.com/office/drawing/2014/chart" uri="{C3380CC4-5D6E-409C-BE32-E72D297353CC}">
                <c16:uniqueId val="{0000000F-82EF-40D9-A650-DA44C9B75733}"/>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Maternal!$E$386:$E$398</c:f>
                <c:numCache>
                  <c:formatCode>General</c:formatCode>
                  <c:ptCount val="13"/>
                  <c:pt idx="1">
                    <c:v>2.1000000000000019E-2</c:v>
                  </c:pt>
                  <c:pt idx="3">
                    <c:v>4.3000000000000038E-2</c:v>
                  </c:pt>
                  <c:pt idx="4">
                    <c:v>2.300000000000002E-2</c:v>
                  </c:pt>
                  <c:pt idx="6">
                    <c:v>2.7000000000000024E-2</c:v>
                  </c:pt>
                  <c:pt idx="7">
                    <c:v>3.2000000000000028E-2</c:v>
                  </c:pt>
                  <c:pt idx="8">
                    <c:v>5.3000000000000047E-2</c:v>
                  </c:pt>
                  <c:pt idx="10">
                    <c:v>2.8000000000000025E-2</c:v>
                  </c:pt>
                  <c:pt idx="11">
                    <c:v>3.0000000000000027E-2</c:v>
                  </c:pt>
                </c:numCache>
              </c:numRef>
            </c:plus>
            <c:minus>
              <c:numRef>
                <c:f>Maternal!$F$386:$F$398</c:f>
                <c:numCache>
                  <c:formatCode>General</c:formatCode>
                  <c:ptCount val="13"/>
                  <c:pt idx="1">
                    <c:v>2.6000000000000023E-2</c:v>
                  </c:pt>
                  <c:pt idx="3">
                    <c:v>5.5999999999999939E-2</c:v>
                  </c:pt>
                  <c:pt idx="4">
                    <c:v>3.0000000000000027E-2</c:v>
                  </c:pt>
                  <c:pt idx="6">
                    <c:v>3.8000000000000034E-2</c:v>
                  </c:pt>
                  <c:pt idx="7">
                    <c:v>3.9999999999999925E-2</c:v>
                  </c:pt>
                  <c:pt idx="8">
                    <c:v>9.5999999999999974E-2</c:v>
                  </c:pt>
                  <c:pt idx="10">
                    <c:v>3.6000000000000032E-2</c:v>
                  </c:pt>
                  <c:pt idx="11">
                    <c:v>4.6000000000000041E-2</c:v>
                  </c:pt>
                </c:numCache>
              </c:numRef>
            </c:minus>
            <c:spPr>
              <a:noFill/>
              <a:ln w="12700" cap="flat" cmpd="sng" algn="ctr">
                <a:solidFill>
                  <a:schemeClr val="tx1">
                    <a:lumMod val="65000"/>
                    <a:lumOff val="35000"/>
                  </a:schemeClr>
                </a:solidFill>
                <a:round/>
              </a:ln>
              <a:effectLst/>
            </c:spPr>
          </c:errBars>
          <c:cat>
            <c:strRef>
              <c:f>Maternal!$A$386:$A$398</c:f>
              <c:strCache>
                <c:ptCount val="12"/>
                <c:pt idx="1">
                  <c:v>Alaska
women</c:v>
                </c:pt>
                <c:pt idx="3">
                  <c:v>Age
&lt; 25</c:v>
                </c:pt>
                <c:pt idx="4">
                  <c:v>Age 
25+</c:v>
                </c:pt>
                <c:pt idx="6">
                  <c:v>White</c:v>
                </c:pt>
                <c:pt idx="7">
                  <c:v>Alaska
Native</c:v>
                </c:pt>
                <c:pt idx="8">
                  <c:v>Other
race</c:v>
                </c:pt>
                <c:pt idx="10">
                  <c:v>≤200%
FPL</c:v>
                </c:pt>
                <c:pt idx="11">
                  <c:v>&gt;200%
FPL</c:v>
                </c:pt>
              </c:strCache>
            </c:strRef>
          </c:cat>
          <c:val>
            <c:numRef>
              <c:f>Maternal!$B$386:$B$398</c:f>
              <c:numCache>
                <c:formatCode>0.0%</c:formatCode>
                <c:ptCount val="13"/>
                <c:pt idx="1">
                  <c:v>0.89200000000000002</c:v>
                </c:pt>
                <c:pt idx="3">
                  <c:v>0.85899999999999999</c:v>
                </c:pt>
                <c:pt idx="4">
                  <c:v>0.90400000000000003</c:v>
                </c:pt>
                <c:pt idx="6">
                  <c:v>0.90600000000000003</c:v>
                </c:pt>
                <c:pt idx="7">
                  <c:v>0.85699999999999998</c:v>
                </c:pt>
                <c:pt idx="8">
                  <c:v>0.89600000000000002</c:v>
                </c:pt>
                <c:pt idx="10">
                  <c:v>0.88200000000000001</c:v>
                </c:pt>
                <c:pt idx="11">
                  <c:v>0.91800000000000004</c:v>
                </c:pt>
              </c:numCache>
            </c:numRef>
          </c:val>
          <c:extLst>
            <c:ext xmlns:c16="http://schemas.microsoft.com/office/drawing/2014/chart" uri="{C3380CC4-5D6E-409C-BE32-E72D297353CC}">
              <c16:uniqueId val="{00000010-82EF-40D9-A650-DA44C9B75733}"/>
            </c:ext>
          </c:extLst>
        </c:ser>
        <c:dLbls>
          <c:showLegendKey val="0"/>
          <c:showVal val="0"/>
          <c:showCatName val="0"/>
          <c:showSerName val="0"/>
          <c:showPercent val="0"/>
          <c:showBubbleSize val="0"/>
        </c:dLbls>
        <c:gapWidth val="30"/>
        <c:axId val="533091312"/>
        <c:axId val="533093272"/>
      </c:barChart>
      <c:lineChart>
        <c:grouping val="standard"/>
        <c:varyColors val="0"/>
        <c:ser>
          <c:idx val="1"/>
          <c:order val="1"/>
          <c:tx>
            <c:v>Benchmark 2015</c:v>
          </c:tx>
          <c:spPr>
            <a:ln w="12700" cap="rnd">
              <a:solidFill>
                <a:srgbClr val="2E3192"/>
              </a:solidFill>
              <a:round/>
            </a:ln>
            <a:effectLst/>
          </c:spPr>
          <c:marker>
            <c:symbol val="none"/>
          </c:marker>
          <c:val>
            <c:numRef>
              <c:f>Maternal!$G$386:$G$398</c:f>
              <c:numCache>
                <c:formatCode>General</c:formatCode>
                <c:ptCount val="13"/>
              </c:numCache>
            </c:numRef>
          </c:val>
          <c:smooth val="0"/>
          <c:extLst>
            <c:ext xmlns:c16="http://schemas.microsoft.com/office/drawing/2014/chart" uri="{C3380CC4-5D6E-409C-BE32-E72D297353CC}">
              <c16:uniqueId val="{00000011-82EF-40D9-A650-DA44C9B75733}"/>
            </c:ext>
          </c:extLst>
        </c:ser>
        <c:dLbls>
          <c:showLegendKey val="0"/>
          <c:showVal val="0"/>
          <c:showCatName val="0"/>
          <c:showSerName val="0"/>
          <c:showPercent val="0"/>
          <c:showBubbleSize val="0"/>
        </c:dLbls>
        <c:marker val="1"/>
        <c:smooth val="0"/>
        <c:axId val="533091312"/>
        <c:axId val="533093272"/>
      </c:lineChart>
      <c:catAx>
        <c:axId val="533091312"/>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93272"/>
        <c:crosses val="autoZero"/>
        <c:auto val="1"/>
        <c:lblAlgn val="ctr"/>
        <c:lblOffset val="100"/>
        <c:noMultiLvlLbl val="0"/>
      </c:catAx>
      <c:valAx>
        <c:axId val="533093272"/>
        <c:scaling>
          <c:orientation val="minMax"/>
          <c:max val="1"/>
          <c:min val="0"/>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91312"/>
        <c:crosses val="autoZero"/>
        <c:crossBetween val="between"/>
        <c:majorUnit val="0.5"/>
        <c:minorUnit val="0.5"/>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243821443318166"/>
          <c:y val="0.19019320436345247"/>
          <c:w val="0.82187698678921128"/>
          <c:h val="0.54486087365654712"/>
        </c:manualLayout>
      </c:layout>
      <c:barChart>
        <c:barDir val="col"/>
        <c:grouping val="clustered"/>
        <c:varyColors val="0"/>
        <c:ser>
          <c:idx val="0"/>
          <c:order val="0"/>
          <c:tx>
            <c:strRef>
              <c:f>Maternal!$B$51</c:f>
              <c:strCache>
                <c:ptCount val="1"/>
                <c:pt idx="0">
                  <c:v>Estimate</c:v>
                </c:pt>
              </c:strCache>
            </c:strRef>
          </c:tx>
          <c:spPr>
            <a:solidFill>
              <a:schemeClr val="accent3">
                <a:shade val="76000"/>
              </a:schemeClr>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1179-446B-96A7-C3E1660DCDF3}"/>
              </c:ext>
            </c:extLst>
          </c:dPt>
          <c:dPt>
            <c:idx val="3"/>
            <c:invertIfNegative val="0"/>
            <c:bubble3D val="0"/>
            <c:spPr>
              <a:solidFill>
                <a:srgbClr val="41A2B1"/>
              </a:solidFill>
              <a:ln>
                <a:noFill/>
              </a:ln>
              <a:effectLst/>
            </c:spPr>
            <c:extLst>
              <c:ext xmlns:c16="http://schemas.microsoft.com/office/drawing/2014/chart" uri="{C3380CC4-5D6E-409C-BE32-E72D297353CC}">
                <c16:uniqueId val="{00000003-1179-446B-96A7-C3E1660DCDF3}"/>
              </c:ext>
            </c:extLst>
          </c:dPt>
          <c:dPt>
            <c:idx val="4"/>
            <c:invertIfNegative val="0"/>
            <c:bubble3D val="0"/>
            <c:spPr>
              <a:solidFill>
                <a:srgbClr val="41A2B1"/>
              </a:solidFill>
              <a:ln>
                <a:noFill/>
              </a:ln>
              <a:effectLst/>
            </c:spPr>
            <c:extLst>
              <c:ext xmlns:c16="http://schemas.microsoft.com/office/drawing/2014/chart" uri="{C3380CC4-5D6E-409C-BE32-E72D297353CC}">
                <c16:uniqueId val="{00000005-1179-446B-96A7-C3E1660DCDF3}"/>
              </c:ext>
            </c:extLst>
          </c:dPt>
          <c:dPt>
            <c:idx val="6"/>
            <c:invertIfNegative val="0"/>
            <c:bubble3D val="0"/>
            <c:spPr>
              <a:solidFill>
                <a:srgbClr val="9A4E9E"/>
              </a:solidFill>
              <a:ln>
                <a:noFill/>
              </a:ln>
              <a:effectLst/>
            </c:spPr>
            <c:extLst>
              <c:ext xmlns:c16="http://schemas.microsoft.com/office/drawing/2014/chart" uri="{C3380CC4-5D6E-409C-BE32-E72D297353CC}">
                <c16:uniqueId val="{00000007-1179-446B-96A7-C3E1660DCDF3}"/>
              </c:ext>
            </c:extLst>
          </c:dPt>
          <c:dPt>
            <c:idx val="7"/>
            <c:invertIfNegative val="0"/>
            <c:bubble3D val="0"/>
            <c:spPr>
              <a:solidFill>
                <a:srgbClr val="9A4E9E"/>
              </a:solidFill>
              <a:ln>
                <a:noFill/>
              </a:ln>
              <a:effectLst/>
            </c:spPr>
            <c:extLst>
              <c:ext xmlns:c16="http://schemas.microsoft.com/office/drawing/2014/chart" uri="{C3380CC4-5D6E-409C-BE32-E72D297353CC}">
                <c16:uniqueId val="{00000009-1179-446B-96A7-C3E1660DCDF3}"/>
              </c:ext>
            </c:extLst>
          </c:dPt>
          <c:dPt>
            <c:idx val="8"/>
            <c:invertIfNegative val="0"/>
            <c:bubble3D val="0"/>
            <c:spPr>
              <a:solidFill>
                <a:srgbClr val="9A4E9E"/>
              </a:solidFill>
              <a:ln>
                <a:noFill/>
              </a:ln>
              <a:effectLst/>
            </c:spPr>
            <c:extLst>
              <c:ext xmlns:c16="http://schemas.microsoft.com/office/drawing/2014/chart" uri="{C3380CC4-5D6E-409C-BE32-E72D297353CC}">
                <c16:uniqueId val="{0000000B-1179-446B-96A7-C3E1660DCDF3}"/>
              </c:ext>
            </c:extLst>
          </c:dPt>
          <c:dPt>
            <c:idx val="10"/>
            <c:invertIfNegative val="0"/>
            <c:bubble3D val="0"/>
            <c:spPr>
              <a:solidFill>
                <a:srgbClr val="F09027"/>
              </a:solidFill>
              <a:ln>
                <a:noFill/>
              </a:ln>
              <a:effectLst/>
            </c:spPr>
            <c:extLst>
              <c:ext xmlns:c16="http://schemas.microsoft.com/office/drawing/2014/chart" uri="{C3380CC4-5D6E-409C-BE32-E72D297353CC}">
                <c16:uniqueId val="{0000000D-1179-446B-96A7-C3E1660DCDF3}"/>
              </c:ext>
            </c:extLst>
          </c:dPt>
          <c:dPt>
            <c:idx val="11"/>
            <c:invertIfNegative val="0"/>
            <c:bubble3D val="0"/>
            <c:spPr>
              <a:solidFill>
                <a:srgbClr val="F09027"/>
              </a:solidFill>
              <a:ln>
                <a:noFill/>
              </a:ln>
              <a:effectLst/>
            </c:spPr>
            <c:extLst>
              <c:ext xmlns:c16="http://schemas.microsoft.com/office/drawing/2014/chart" uri="{C3380CC4-5D6E-409C-BE32-E72D297353CC}">
                <c16:uniqueId val="{0000000F-1179-446B-96A7-C3E1660DCDF3}"/>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Maternal!$E$52:$E$64</c:f>
                <c:numCache>
                  <c:formatCode>General</c:formatCode>
                  <c:ptCount val="13"/>
                  <c:pt idx="1">
                    <c:v>2.4999999999999911E-2</c:v>
                  </c:pt>
                  <c:pt idx="3">
                    <c:v>5.2000000000000046E-2</c:v>
                  </c:pt>
                  <c:pt idx="4">
                    <c:v>2.9000000000000026E-2</c:v>
                  </c:pt>
                  <c:pt idx="6">
                    <c:v>3.2000000000000028E-2</c:v>
                  </c:pt>
                  <c:pt idx="7">
                    <c:v>3.6000000000000032E-2</c:v>
                  </c:pt>
                  <c:pt idx="8">
                    <c:v>8.6000000000000076E-2</c:v>
                  </c:pt>
                  <c:pt idx="10">
                    <c:v>3.7000000000000033E-2</c:v>
                  </c:pt>
                  <c:pt idx="11">
                    <c:v>2.6000000000000023E-2</c:v>
                  </c:pt>
                </c:numCache>
              </c:numRef>
            </c:plus>
            <c:minus>
              <c:numRef>
                <c:f>Maternal!$F$52:$F$64</c:f>
                <c:numCache>
                  <c:formatCode>General</c:formatCode>
                  <c:ptCount val="13"/>
                  <c:pt idx="1">
                    <c:v>3.0000000000000027E-2</c:v>
                  </c:pt>
                  <c:pt idx="3">
                    <c:v>6.2000000000000055E-2</c:v>
                  </c:pt>
                  <c:pt idx="4">
                    <c:v>3.3999999999999919E-2</c:v>
                  </c:pt>
                  <c:pt idx="6">
                    <c:v>3.9999999999999925E-2</c:v>
                  </c:pt>
                  <c:pt idx="7">
                    <c:v>4.2000000000000037E-2</c:v>
                  </c:pt>
                  <c:pt idx="8">
                    <c:v>0.10699999999999998</c:v>
                  </c:pt>
                  <c:pt idx="10">
                    <c:v>4.1000000000000036E-2</c:v>
                  </c:pt>
                  <c:pt idx="11">
                    <c:v>4.0000000000000036E-2</c:v>
                  </c:pt>
                </c:numCache>
              </c:numRef>
            </c:minus>
            <c:spPr>
              <a:noFill/>
              <a:ln w="12700" cap="flat" cmpd="sng" algn="ctr">
                <a:solidFill>
                  <a:schemeClr val="tx1">
                    <a:lumMod val="65000"/>
                    <a:lumOff val="35000"/>
                  </a:schemeClr>
                </a:solidFill>
                <a:round/>
              </a:ln>
              <a:effectLst/>
            </c:spPr>
          </c:errBars>
          <c:cat>
            <c:strRef>
              <c:f>Maternal!$A$52:$A$64</c:f>
              <c:strCache>
                <c:ptCount val="12"/>
                <c:pt idx="1">
                  <c:v>Alaska
women</c:v>
                </c:pt>
                <c:pt idx="3">
                  <c:v>Age
&lt; 25</c:v>
                </c:pt>
                <c:pt idx="4">
                  <c:v>Age 
25+</c:v>
                </c:pt>
                <c:pt idx="6">
                  <c:v>White</c:v>
                </c:pt>
                <c:pt idx="7">
                  <c:v>Alaska
Native</c:v>
                </c:pt>
                <c:pt idx="8">
                  <c:v>Other
race</c:v>
                </c:pt>
                <c:pt idx="10">
                  <c:v>≤200%
FPL</c:v>
                </c:pt>
                <c:pt idx="11">
                  <c:v>&gt;200%
FPL</c:v>
                </c:pt>
              </c:strCache>
            </c:strRef>
          </c:cat>
          <c:val>
            <c:numRef>
              <c:f>Maternal!$B$52:$B$64</c:f>
              <c:numCache>
                <c:formatCode>0.0%</c:formatCode>
                <c:ptCount val="13"/>
                <c:pt idx="1">
                  <c:v>0.82700000000000007</c:v>
                </c:pt>
                <c:pt idx="3">
                  <c:v>0.77700000000000002</c:v>
                </c:pt>
                <c:pt idx="4">
                  <c:v>0.84399999999999997</c:v>
                </c:pt>
                <c:pt idx="6">
                  <c:v>0.872</c:v>
                </c:pt>
                <c:pt idx="7">
                  <c:v>0.78300000000000003</c:v>
                </c:pt>
                <c:pt idx="8">
                  <c:v>0.72199999999999998</c:v>
                </c:pt>
                <c:pt idx="10">
                  <c:v>0.78400000000000003</c:v>
                </c:pt>
                <c:pt idx="11">
                  <c:v>0.92600000000000005</c:v>
                </c:pt>
              </c:numCache>
            </c:numRef>
          </c:val>
          <c:extLst>
            <c:ext xmlns:c16="http://schemas.microsoft.com/office/drawing/2014/chart" uri="{C3380CC4-5D6E-409C-BE32-E72D297353CC}">
              <c16:uniqueId val="{00000010-1179-446B-96A7-C3E1660DCDF3}"/>
            </c:ext>
          </c:extLst>
        </c:ser>
        <c:dLbls>
          <c:showLegendKey val="0"/>
          <c:showVal val="0"/>
          <c:showCatName val="0"/>
          <c:showSerName val="0"/>
          <c:showPercent val="0"/>
          <c:showBubbleSize val="0"/>
        </c:dLbls>
        <c:gapWidth val="30"/>
        <c:axId val="533088568"/>
        <c:axId val="533086608"/>
      </c:barChart>
      <c:lineChart>
        <c:grouping val="standard"/>
        <c:varyColors val="0"/>
        <c:ser>
          <c:idx val="1"/>
          <c:order val="1"/>
          <c:tx>
            <c:v>Benchmark 2015</c:v>
          </c:tx>
          <c:spPr>
            <a:ln w="19050" cap="rnd">
              <a:solidFill>
                <a:srgbClr val="2E3192"/>
              </a:solidFill>
              <a:round/>
            </a:ln>
            <a:effectLst/>
          </c:spPr>
          <c:marker>
            <c:symbol val="none"/>
          </c:marker>
          <c:val>
            <c:numRef>
              <c:f>Maternal!$G$52:$G$64</c:f>
              <c:numCache>
                <c:formatCode>0.0%</c:formatCode>
                <c:ptCount val="13"/>
                <c:pt idx="0">
                  <c:v>0.65600000000000003</c:v>
                </c:pt>
                <c:pt idx="1">
                  <c:v>0.65600000000000003</c:v>
                </c:pt>
                <c:pt idx="2">
                  <c:v>0.65600000000000003</c:v>
                </c:pt>
                <c:pt idx="3">
                  <c:v>0.65600000000000003</c:v>
                </c:pt>
                <c:pt idx="4">
                  <c:v>0.65600000000000003</c:v>
                </c:pt>
                <c:pt idx="5">
                  <c:v>0.65600000000000003</c:v>
                </c:pt>
                <c:pt idx="6">
                  <c:v>0.65600000000000003</c:v>
                </c:pt>
                <c:pt idx="7">
                  <c:v>0.65600000000000003</c:v>
                </c:pt>
                <c:pt idx="8">
                  <c:v>0.65600000000000003</c:v>
                </c:pt>
                <c:pt idx="9">
                  <c:v>0.65600000000000003</c:v>
                </c:pt>
                <c:pt idx="10">
                  <c:v>0.65600000000000003</c:v>
                </c:pt>
                <c:pt idx="11">
                  <c:v>0.65600000000000003</c:v>
                </c:pt>
                <c:pt idx="12">
                  <c:v>0.65600000000000003</c:v>
                </c:pt>
              </c:numCache>
            </c:numRef>
          </c:val>
          <c:smooth val="0"/>
          <c:extLst>
            <c:ext xmlns:c16="http://schemas.microsoft.com/office/drawing/2014/chart" uri="{C3380CC4-5D6E-409C-BE32-E72D297353CC}">
              <c16:uniqueId val="{00000011-1179-446B-96A7-C3E1660DCDF3}"/>
            </c:ext>
          </c:extLst>
        </c:ser>
        <c:dLbls>
          <c:showLegendKey val="0"/>
          <c:showVal val="0"/>
          <c:showCatName val="0"/>
          <c:showSerName val="0"/>
          <c:showPercent val="0"/>
          <c:showBubbleSize val="0"/>
        </c:dLbls>
        <c:marker val="1"/>
        <c:smooth val="0"/>
        <c:axId val="533088568"/>
        <c:axId val="533086608"/>
      </c:lineChart>
      <c:catAx>
        <c:axId val="533088568"/>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86608"/>
        <c:crosses val="autoZero"/>
        <c:auto val="1"/>
        <c:lblAlgn val="ctr"/>
        <c:lblOffset val="100"/>
        <c:noMultiLvlLbl val="0"/>
      </c:catAx>
      <c:valAx>
        <c:axId val="533086608"/>
        <c:scaling>
          <c:orientation val="minMax"/>
          <c:max val="1"/>
          <c:min val="0"/>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88568"/>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243821443318166"/>
          <c:y val="0.19019320436345247"/>
          <c:w val="0.82187698678921128"/>
          <c:h val="0.57136766076560186"/>
        </c:manualLayout>
      </c:layout>
      <c:barChart>
        <c:barDir val="col"/>
        <c:grouping val="clustered"/>
        <c:varyColors val="0"/>
        <c:ser>
          <c:idx val="0"/>
          <c:order val="0"/>
          <c:tx>
            <c:strRef>
              <c:f>Maternal!$B$73</c:f>
              <c:strCache>
                <c:ptCount val="1"/>
                <c:pt idx="0">
                  <c:v>Estimate</c:v>
                </c:pt>
              </c:strCache>
            </c:strRef>
          </c:tx>
          <c:spPr>
            <a:solidFill>
              <a:schemeClr val="accent3">
                <a:shade val="76000"/>
              </a:schemeClr>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2546-47A2-BC51-AE953AF070BD}"/>
              </c:ext>
            </c:extLst>
          </c:dPt>
          <c:dPt>
            <c:idx val="3"/>
            <c:invertIfNegative val="0"/>
            <c:bubble3D val="0"/>
            <c:spPr>
              <a:solidFill>
                <a:srgbClr val="41A2B1"/>
              </a:solidFill>
              <a:ln>
                <a:noFill/>
              </a:ln>
              <a:effectLst/>
            </c:spPr>
            <c:extLst>
              <c:ext xmlns:c16="http://schemas.microsoft.com/office/drawing/2014/chart" uri="{C3380CC4-5D6E-409C-BE32-E72D297353CC}">
                <c16:uniqueId val="{00000003-2546-47A2-BC51-AE953AF070BD}"/>
              </c:ext>
            </c:extLst>
          </c:dPt>
          <c:dPt>
            <c:idx val="4"/>
            <c:invertIfNegative val="0"/>
            <c:bubble3D val="0"/>
            <c:spPr>
              <a:solidFill>
                <a:srgbClr val="41A2B1"/>
              </a:solidFill>
              <a:ln>
                <a:noFill/>
              </a:ln>
              <a:effectLst/>
            </c:spPr>
            <c:extLst>
              <c:ext xmlns:c16="http://schemas.microsoft.com/office/drawing/2014/chart" uri="{C3380CC4-5D6E-409C-BE32-E72D297353CC}">
                <c16:uniqueId val="{00000005-2546-47A2-BC51-AE953AF070BD}"/>
              </c:ext>
            </c:extLst>
          </c:dPt>
          <c:dPt>
            <c:idx val="6"/>
            <c:invertIfNegative val="0"/>
            <c:bubble3D val="0"/>
            <c:spPr>
              <a:solidFill>
                <a:srgbClr val="9A4E9E"/>
              </a:solidFill>
              <a:ln>
                <a:noFill/>
              </a:ln>
              <a:effectLst/>
            </c:spPr>
            <c:extLst>
              <c:ext xmlns:c16="http://schemas.microsoft.com/office/drawing/2014/chart" uri="{C3380CC4-5D6E-409C-BE32-E72D297353CC}">
                <c16:uniqueId val="{00000007-2546-47A2-BC51-AE953AF070BD}"/>
              </c:ext>
            </c:extLst>
          </c:dPt>
          <c:dPt>
            <c:idx val="7"/>
            <c:invertIfNegative val="0"/>
            <c:bubble3D val="0"/>
            <c:spPr>
              <a:solidFill>
                <a:srgbClr val="9A4E9E"/>
              </a:solidFill>
              <a:ln>
                <a:noFill/>
              </a:ln>
              <a:effectLst/>
            </c:spPr>
            <c:extLst>
              <c:ext xmlns:c16="http://schemas.microsoft.com/office/drawing/2014/chart" uri="{C3380CC4-5D6E-409C-BE32-E72D297353CC}">
                <c16:uniqueId val="{00000009-2546-47A2-BC51-AE953AF070BD}"/>
              </c:ext>
            </c:extLst>
          </c:dPt>
          <c:dPt>
            <c:idx val="8"/>
            <c:invertIfNegative val="0"/>
            <c:bubble3D val="0"/>
            <c:spPr>
              <a:solidFill>
                <a:srgbClr val="9A4E9E"/>
              </a:solidFill>
              <a:ln>
                <a:noFill/>
              </a:ln>
              <a:effectLst/>
            </c:spPr>
            <c:extLst>
              <c:ext xmlns:c16="http://schemas.microsoft.com/office/drawing/2014/chart" uri="{C3380CC4-5D6E-409C-BE32-E72D297353CC}">
                <c16:uniqueId val="{0000000B-2546-47A2-BC51-AE953AF070BD}"/>
              </c:ext>
            </c:extLst>
          </c:dPt>
          <c:dPt>
            <c:idx val="10"/>
            <c:invertIfNegative val="0"/>
            <c:bubble3D val="0"/>
            <c:spPr>
              <a:solidFill>
                <a:srgbClr val="F09027"/>
              </a:solidFill>
              <a:ln>
                <a:noFill/>
              </a:ln>
              <a:effectLst/>
            </c:spPr>
            <c:extLst>
              <c:ext xmlns:c16="http://schemas.microsoft.com/office/drawing/2014/chart" uri="{C3380CC4-5D6E-409C-BE32-E72D297353CC}">
                <c16:uniqueId val="{0000000D-2546-47A2-BC51-AE953AF070BD}"/>
              </c:ext>
            </c:extLst>
          </c:dPt>
          <c:dPt>
            <c:idx val="11"/>
            <c:invertIfNegative val="0"/>
            <c:bubble3D val="0"/>
            <c:spPr>
              <a:solidFill>
                <a:srgbClr val="F09027"/>
              </a:solidFill>
              <a:ln>
                <a:noFill/>
              </a:ln>
              <a:effectLst/>
            </c:spPr>
            <c:extLst>
              <c:ext xmlns:c16="http://schemas.microsoft.com/office/drawing/2014/chart" uri="{C3380CC4-5D6E-409C-BE32-E72D297353CC}">
                <c16:uniqueId val="{0000000F-2546-47A2-BC51-AE953AF070BD}"/>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Maternal!$E$74:$E$86</c:f>
                <c:numCache>
                  <c:formatCode>General</c:formatCode>
                  <c:ptCount val="13"/>
                  <c:pt idx="1">
                    <c:v>3.6000000000000032E-2</c:v>
                  </c:pt>
                  <c:pt idx="3">
                    <c:v>7.1999999999999953E-2</c:v>
                  </c:pt>
                  <c:pt idx="4">
                    <c:v>3.9999999999999925E-2</c:v>
                  </c:pt>
                  <c:pt idx="6">
                    <c:v>4.4000000000000039E-2</c:v>
                  </c:pt>
                  <c:pt idx="7">
                    <c:v>5.099999999999999E-2</c:v>
                  </c:pt>
                  <c:pt idx="8">
                    <c:v>0.11499999999999999</c:v>
                  </c:pt>
                  <c:pt idx="10">
                    <c:v>4.8000000000000043E-2</c:v>
                  </c:pt>
                  <c:pt idx="11">
                    <c:v>5.2000000000000046E-2</c:v>
                  </c:pt>
                </c:numCache>
              </c:numRef>
            </c:plus>
            <c:minus>
              <c:numRef>
                <c:f>Maternal!$F$74:$F$86</c:f>
                <c:numCache>
                  <c:formatCode>General</c:formatCode>
                  <c:ptCount val="13"/>
                  <c:pt idx="1">
                    <c:v>3.7000000000000033E-2</c:v>
                  </c:pt>
                  <c:pt idx="3">
                    <c:v>7.400000000000001E-2</c:v>
                  </c:pt>
                  <c:pt idx="4">
                    <c:v>4.4000000000000039E-2</c:v>
                  </c:pt>
                  <c:pt idx="6">
                    <c:v>5.1000000000000045E-2</c:v>
                  </c:pt>
                  <c:pt idx="7">
                    <c:v>5.1000000000000045E-2</c:v>
                  </c:pt>
                  <c:pt idx="8">
                    <c:v>0.10700000000000004</c:v>
                  </c:pt>
                  <c:pt idx="10">
                    <c:v>4.9999999999999933E-2</c:v>
                  </c:pt>
                  <c:pt idx="11">
                    <c:v>6.1000000000000054E-2</c:v>
                  </c:pt>
                </c:numCache>
              </c:numRef>
            </c:minus>
            <c:spPr>
              <a:noFill/>
              <a:ln w="12700" cap="flat" cmpd="sng" algn="ctr">
                <a:solidFill>
                  <a:schemeClr val="tx1">
                    <a:lumMod val="65000"/>
                    <a:lumOff val="35000"/>
                  </a:schemeClr>
                </a:solidFill>
                <a:round/>
              </a:ln>
              <a:effectLst/>
            </c:spPr>
          </c:errBars>
          <c:cat>
            <c:strRef>
              <c:f>Maternal!$A$74:$A$86</c:f>
              <c:strCache>
                <c:ptCount val="12"/>
                <c:pt idx="1">
                  <c:v>Alaska
women</c:v>
                </c:pt>
                <c:pt idx="3">
                  <c:v>Age
&lt; 25</c:v>
                </c:pt>
                <c:pt idx="4">
                  <c:v>Age 
25+</c:v>
                </c:pt>
                <c:pt idx="6">
                  <c:v>White</c:v>
                </c:pt>
                <c:pt idx="7">
                  <c:v>Alaska
Native</c:v>
                </c:pt>
                <c:pt idx="8">
                  <c:v>Other
race</c:v>
                </c:pt>
                <c:pt idx="10">
                  <c:v>≤200%
FPL</c:v>
                </c:pt>
                <c:pt idx="11">
                  <c:v>&gt;200%
FPL</c:v>
                </c:pt>
              </c:strCache>
            </c:strRef>
          </c:cat>
          <c:val>
            <c:numRef>
              <c:f>Maternal!$B$74:$B$86</c:f>
              <c:numCache>
                <c:formatCode>0.0%</c:formatCode>
                <c:ptCount val="13"/>
                <c:pt idx="1">
                  <c:v>0.63600000000000001</c:v>
                </c:pt>
                <c:pt idx="3">
                  <c:v>0.55300000000000005</c:v>
                </c:pt>
                <c:pt idx="4">
                  <c:v>0.66600000000000004</c:v>
                </c:pt>
                <c:pt idx="6">
                  <c:v>0.75700000000000001</c:v>
                </c:pt>
                <c:pt idx="7">
                  <c:v>0.47600000000000003</c:v>
                </c:pt>
                <c:pt idx="8">
                  <c:v>0.41500000000000004</c:v>
                </c:pt>
                <c:pt idx="10">
                  <c:v>0.58199999999999996</c:v>
                </c:pt>
                <c:pt idx="11">
                  <c:v>0.76600000000000001</c:v>
                </c:pt>
              </c:numCache>
            </c:numRef>
          </c:val>
          <c:extLst>
            <c:ext xmlns:c16="http://schemas.microsoft.com/office/drawing/2014/chart" uri="{C3380CC4-5D6E-409C-BE32-E72D297353CC}">
              <c16:uniqueId val="{00000010-2546-47A2-BC51-AE953AF070BD}"/>
            </c:ext>
          </c:extLst>
        </c:ser>
        <c:dLbls>
          <c:showLegendKey val="0"/>
          <c:showVal val="0"/>
          <c:showCatName val="0"/>
          <c:showSerName val="0"/>
          <c:showPercent val="0"/>
          <c:showBubbleSize val="0"/>
        </c:dLbls>
        <c:gapWidth val="30"/>
        <c:axId val="539158864"/>
        <c:axId val="539160432"/>
      </c:barChart>
      <c:lineChart>
        <c:grouping val="standard"/>
        <c:varyColors val="0"/>
        <c:ser>
          <c:idx val="1"/>
          <c:order val="1"/>
          <c:tx>
            <c:v>Benchmark 2015</c:v>
          </c:tx>
          <c:spPr>
            <a:ln w="12700" cap="rnd">
              <a:solidFill>
                <a:srgbClr val="2E3192"/>
              </a:solidFill>
              <a:round/>
            </a:ln>
            <a:effectLst/>
          </c:spPr>
          <c:marker>
            <c:symbol val="none"/>
          </c:marker>
          <c:val>
            <c:numRef>
              <c:f>Maternal!$G$74:$G$86</c:f>
              <c:numCache>
                <c:formatCode>General</c:formatCode>
                <c:ptCount val="13"/>
              </c:numCache>
            </c:numRef>
          </c:val>
          <c:smooth val="0"/>
          <c:extLst>
            <c:ext xmlns:c16="http://schemas.microsoft.com/office/drawing/2014/chart" uri="{C3380CC4-5D6E-409C-BE32-E72D297353CC}">
              <c16:uniqueId val="{00000011-2546-47A2-BC51-AE953AF070BD}"/>
            </c:ext>
          </c:extLst>
        </c:ser>
        <c:dLbls>
          <c:showLegendKey val="0"/>
          <c:showVal val="0"/>
          <c:showCatName val="0"/>
          <c:showSerName val="0"/>
          <c:showPercent val="0"/>
          <c:showBubbleSize val="0"/>
        </c:dLbls>
        <c:marker val="1"/>
        <c:smooth val="0"/>
        <c:axId val="539158864"/>
        <c:axId val="539160432"/>
      </c:lineChart>
      <c:catAx>
        <c:axId val="539158864"/>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160432"/>
        <c:crosses val="autoZero"/>
        <c:auto val="1"/>
        <c:lblAlgn val="ctr"/>
        <c:lblOffset val="100"/>
        <c:noMultiLvlLbl val="0"/>
      </c:catAx>
      <c:valAx>
        <c:axId val="539160432"/>
        <c:scaling>
          <c:orientation val="minMax"/>
          <c:max val="1"/>
          <c:min val="0"/>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158864"/>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00612423447081"/>
          <c:y val="5.0925925925925923E-2"/>
          <c:w val="0.43243832020997369"/>
          <c:h val="0.89814814814814814"/>
        </c:manualLayout>
      </c:layout>
      <c:barChart>
        <c:barDir val="bar"/>
        <c:grouping val="clustered"/>
        <c:varyColors val="0"/>
        <c:ser>
          <c:idx val="0"/>
          <c:order val="0"/>
          <c:spPr>
            <a:solidFill>
              <a:srgbClr val="C765B7"/>
            </a:solidFill>
            <a:ln>
              <a:noFill/>
            </a:ln>
            <a:effectLst/>
          </c:spPr>
          <c:invertIfNegative val="0"/>
          <c:dPt>
            <c:idx val="0"/>
            <c:invertIfNegative val="0"/>
            <c:bubble3D val="0"/>
            <c:spPr>
              <a:solidFill>
                <a:srgbClr val="D488C7"/>
              </a:solidFill>
              <a:ln>
                <a:noFill/>
              </a:ln>
              <a:effectLst/>
            </c:spPr>
            <c:extLst>
              <c:ext xmlns:c16="http://schemas.microsoft.com/office/drawing/2014/chart" uri="{C3380CC4-5D6E-409C-BE32-E72D297353CC}">
                <c16:uniqueId val="{00000001-D626-47FD-AFE7-9BEE90EF1858}"/>
              </c:ext>
            </c:extLst>
          </c:dPt>
          <c:dPt>
            <c:idx val="1"/>
            <c:invertIfNegative val="0"/>
            <c:bubble3D val="0"/>
            <c:spPr>
              <a:solidFill>
                <a:srgbClr val="D488C7"/>
              </a:solidFill>
              <a:ln>
                <a:noFill/>
              </a:ln>
              <a:effectLst/>
            </c:spPr>
            <c:extLst>
              <c:ext xmlns:c16="http://schemas.microsoft.com/office/drawing/2014/chart" uri="{C3380CC4-5D6E-409C-BE32-E72D297353CC}">
                <c16:uniqueId val="{00000003-D626-47FD-AFE7-9BEE90EF1858}"/>
              </c:ext>
            </c:extLst>
          </c:dPt>
          <c:dPt>
            <c:idx val="2"/>
            <c:invertIfNegative val="0"/>
            <c:bubble3D val="0"/>
            <c:spPr>
              <a:solidFill>
                <a:srgbClr val="D488C7"/>
              </a:solidFill>
              <a:ln>
                <a:noFill/>
              </a:ln>
              <a:effectLst/>
            </c:spPr>
            <c:extLst>
              <c:ext xmlns:c16="http://schemas.microsoft.com/office/drawing/2014/chart" uri="{C3380CC4-5D6E-409C-BE32-E72D297353CC}">
                <c16:uniqueId val="{00000005-D626-47FD-AFE7-9BEE90EF1858}"/>
              </c:ext>
            </c:extLst>
          </c:dPt>
          <c:dPt>
            <c:idx val="3"/>
            <c:invertIfNegative val="0"/>
            <c:bubble3D val="0"/>
            <c:spPr>
              <a:solidFill>
                <a:srgbClr val="D488C7"/>
              </a:solidFill>
              <a:ln>
                <a:noFill/>
              </a:ln>
              <a:effectLst/>
            </c:spPr>
            <c:extLst>
              <c:ext xmlns:c16="http://schemas.microsoft.com/office/drawing/2014/chart" uri="{C3380CC4-5D6E-409C-BE32-E72D297353CC}">
                <c16:uniqueId val="{00000007-D626-47FD-AFE7-9BEE90EF1858}"/>
              </c:ext>
            </c:extLst>
          </c:dPt>
          <c:dPt>
            <c:idx val="4"/>
            <c:invertIfNegative val="0"/>
            <c:bubble3D val="0"/>
            <c:spPr>
              <a:solidFill>
                <a:srgbClr val="A13B90"/>
              </a:solidFill>
              <a:ln>
                <a:noFill/>
              </a:ln>
              <a:effectLst/>
            </c:spPr>
            <c:extLst>
              <c:ext xmlns:c16="http://schemas.microsoft.com/office/drawing/2014/chart" uri="{C3380CC4-5D6E-409C-BE32-E72D297353CC}">
                <c16:uniqueId val="{00000009-D626-47FD-AFE7-9BEE90EF1858}"/>
              </c:ext>
            </c:extLst>
          </c:dPt>
          <c:dPt>
            <c:idx val="5"/>
            <c:invertIfNegative val="0"/>
            <c:bubble3D val="0"/>
            <c:spPr>
              <a:solidFill>
                <a:srgbClr val="D488C7"/>
              </a:solidFill>
              <a:ln>
                <a:noFill/>
              </a:ln>
              <a:effectLst/>
            </c:spPr>
            <c:extLst>
              <c:ext xmlns:c16="http://schemas.microsoft.com/office/drawing/2014/chart" uri="{C3380CC4-5D6E-409C-BE32-E72D297353CC}">
                <c16:uniqueId val="{0000000B-D626-47FD-AFE7-9BEE90EF1858}"/>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D626-47FD-AFE7-9BEE90EF1858}"/>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Sheet2!$B$23:$B$29</c:f>
              <c:strCache>
                <c:ptCount val="7"/>
                <c:pt idx="0">
                  <c:v>Unknown</c:v>
                </c:pt>
                <c:pt idx="1">
                  <c:v>Assault/homicide</c:v>
                </c:pt>
                <c:pt idx="2">
                  <c:v>Unintentional injury</c:v>
                </c:pt>
                <c:pt idx="3">
                  <c:v>Suicide</c:v>
                </c:pt>
                <c:pt idx="4">
                  <c:v>Pregnancy-related</c:v>
                </c:pt>
                <c:pt idx="5">
                  <c:v>Other medical causes</c:v>
                </c:pt>
                <c:pt idx="6">
                  <c:v>Drug/alcohol overdose</c:v>
                </c:pt>
              </c:strCache>
            </c:strRef>
          </c:cat>
          <c:val>
            <c:numRef>
              <c:f>Sheet2!$C$23:$C$29</c:f>
              <c:numCache>
                <c:formatCode>General</c:formatCode>
                <c:ptCount val="7"/>
                <c:pt idx="0">
                  <c:v>4</c:v>
                </c:pt>
                <c:pt idx="1">
                  <c:v>5</c:v>
                </c:pt>
                <c:pt idx="2">
                  <c:v>5</c:v>
                </c:pt>
                <c:pt idx="3">
                  <c:v>6</c:v>
                </c:pt>
                <c:pt idx="4">
                  <c:v>7</c:v>
                </c:pt>
                <c:pt idx="5">
                  <c:v>14</c:v>
                </c:pt>
                <c:pt idx="6">
                  <c:v>15</c:v>
                </c:pt>
              </c:numCache>
            </c:numRef>
          </c:val>
          <c:extLst>
            <c:ext xmlns:c16="http://schemas.microsoft.com/office/drawing/2014/chart" uri="{C3380CC4-5D6E-409C-BE32-E72D297353CC}">
              <c16:uniqueId val="{0000000E-D626-47FD-AFE7-9BEE90EF1858}"/>
            </c:ext>
          </c:extLst>
        </c:ser>
        <c:dLbls>
          <c:showLegendKey val="0"/>
          <c:showVal val="0"/>
          <c:showCatName val="0"/>
          <c:showSerName val="0"/>
          <c:showPercent val="0"/>
          <c:showBubbleSize val="0"/>
        </c:dLbls>
        <c:gapWidth val="50"/>
        <c:axId val="331560328"/>
        <c:axId val="331560720"/>
      </c:barChart>
      <c:catAx>
        <c:axId val="331560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31560720"/>
        <c:crosses val="autoZero"/>
        <c:auto val="1"/>
        <c:lblAlgn val="ctr"/>
        <c:lblOffset val="100"/>
        <c:noMultiLvlLbl val="0"/>
      </c:catAx>
      <c:valAx>
        <c:axId val="331560720"/>
        <c:scaling>
          <c:orientation val="minMax"/>
          <c:max val="15"/>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dirty="0"/>
                  <a:t>Number of deaths</a:t>
                </a:r>
              </a:p>
            </c:rich>
          </c:tx>
          <c:layout>
            <c:manualLayout>
              <c:xMode val="edge"/>
              <c:yMode val="edge"/>
              <c:x val="0.68800940925223431"/>
              <c:y val="0.912222222222222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3156032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6401385235115"/>
          <c:y val="0.27024627222133768"/>
          <c:w val="0.80231677771047849"/>
          <c:h val="0.48877841540993816"/>
        </c:manualLayout>
      </c:layout>
      <c:barChart>
        <c:barDir val="col"/>
        <c:grouping val="clustered"/>
        <c:varyColors val="0"/>
        <c:ser>
          <c:idx val="0"/>
          <c:order val="0"/>
          <c:spPr>
            <a:solidFill>
              <a:srgbClr val="A13B9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trend!$AF$37:$AF$41</c:f>
              <c:strCache>
                <c:ptCount val="4"/>
                <c:pt idx="1">
                  <c:v>1990-1999</c:v>
                </c:pt>
                <c:pt idx="2">
                  <c:v>2000-2009</c:v>
                </c:pt>
                <c:pt idx="3">
                  <c:v>2010-2017</c:v>
                </c:pt>
              </c:strCache>
            </c:strRef>
          </c:cat>
          <c:val>
            <c:numRef>
              <c:f>trend!$AG$37:$AG$41</c:f>
              <c:numCache>
                <c:formatCode>General</c:formatCode>
                <c:ptCount val="5"/>
                <c:pt idx="1">
                  <c:v>7.4</c:v>
                </c:pt>
                <c:pt idx="2" formatCode="0.0">
                  <c:v>8.52</c:v>
                </c:pt>
                <c:pt idx="3" formatCode="0.0">
                  <c:v>12.2</c:v>
                </c:pt>
              </c:numCache>
            </c:numRef>
          </c:val>
          <c:extLst>
            <c:ext xmlns:c16="http://schemas.microsoft.com/office/drawing/2014/chart" uri="{C3380CC4-5D6E-409C-BE32-E72D297353CC}">
              <c16:uniqueId val="{00000000-78CC-499C-9C96-2D3064CE2F6E}"/>
            </c:ext>
          </c:extLst>
        </c:ser>
        <c:dLbls>
          <c:dLblPos val="inBase"/>
          <c:showLegendKey val="0"/>
          <c:showVal val="1"/>
          <c:showCatName val="0"/>
          <c:showSerName val="0"/>
          <c:showPercent val="0"/>
          <c:showBubbleSize val="0"/>
        </c:dLbls>
        <c:gapWidth val="23"/>
        <c:overlap val="-27"/>
        <c:axId val="540918808"/>
        <c:axId val="540923512"/>
      </c:barChart>
      <c:lineChart>
        <c:grouping val="standard"/>
        <c:varyColors val="0"/>
        <c:ser>
          <c:idx val="1"/>
          <c:order val="1"/>
          <c:tx>
            <c:strRef>
              <c:f>trend!$AH$36</c:f>
              <c:strCache>
                <c:ptCount val="1"/>
                <c:pt idx="0">
                  <c:v>US 2014 Rate</c:v>
                </c:pt>
              </c:strCache>
            </c:strRef>
          </c:tx>
          <c:spPr>
            <a:ln w="28575" cap="rnd">
              <a:solidFill>
                <a:schemeClr val="accent2"/>
              </a:solidFill>
              <a:round/>
            </a:ln>
            <a:effectLst/>
          </c:spPr>
          <c:marker>
            <c:symbol val="none"/>
          </c:marker>
          <c:dLbls>
            <c:dLbl>
              <c:idx val="0"/>
              <c:layout>
                <c:manualLayout>
                  <c:x val="-4.1581402451148781E-2"/>
                  <c:y val="-4.3679457104428075E-2"/>
                </c:manualLayout>
              </c:layout>
              <c:tx>
                <c:rich>
                  <a:bodyPr/>
                  <a:lstStyle/>
                  <a:p>
                    <a:fld id="{1BEFE832-0677-4642-A491-2108F5E6A101}" type="SERIESNAME">
                      <a:rPr lang="en-US"/>
                      <a:pPr/>
                      <a:t>[SERIES NAME]</a:t>
                    </a:fld>
                    <a:r>
                      <a:rPr lang="en-US"/>
                      <a:t>, 18.0</a:t>
                    </a:r>
                  </a:p>
                </c:rich>
              </c:tx>
              <c:showLegendKey val="0"/>
              <c:showVal val="0"/>
              <c:showCatName val="0"/>
              <c:showSerName val="1"/>
              <c:showPercent val="0"/>
              <c:showBubbleSize val="0"/>
              <c:extLst>
                <c:ext xmlns:c15="http://schemas.microsoft.com/office/drawing/2012/chart" uri="{CE6537A1-D6FC-4f65-9D91-7224C49458BB}">
                  <c15:layout>
                    <c:manualLayout>
                      <c:w val="0.33207110236083881"/>
                      <c:h val="8.6688493246676712E-2"/>
                    </c:manualLayout>
                  </c15:layout>
                  <c15:dlblFieldTable/>
                  <c15:showDataLabelsRange val="0"/>
                </c:ext>
                <c:ext xmlns:c16="http://schemas.microsoft.com/office/drawing/2014/chart" uri="{C3380CC4-5D6E-409C-BE32-E72D297353CC}">
                  <c16:uniqueId val="{00000001-78CC-499C-9C96-2D3064CE2F6E}"/>
                </c:ext>
              </c:extLst>
            </c:dLbl>
            <c:dLbl>
              <c:idx val="1"/>
              <c:delete val="1"/>
              <c:extLst>
                <c:ext xmlns:c15="http://schemas.microsoft.com/office/drawing/2012/chart" uri="{CE6537A1-D6FC-4f65-9D91-7224C49458BB}"/>
                <c:ext xmlns:c16="http://schemas.microsoft.com/office/drawing/2014/chart" uri="{C3380CC4-5D6E-409C-BE32-E72D297353CC}">
                  <c16:uniqueId val="{00000002-78CC-499C-9C96-2D3064CE2F6E}"/>
                </c:ext>
              </c:extLst>
            </c:dLbl>
            <c:dLbl>
              <c:idx val="2"/>
              <c:delete val="1"/>
              <c:extLst>
                <c:ext xmlns:c15="http://schemas.microsoft.com/office/drawing/2012/chart" uri="{CE6537A1-D6FC-4f65-9D91-7224C49458BB}"/>
                <c:ext xmlns:c16="http://schemas.microsoft.com/office/drawing/2014/chart" uri="{C3380CC4-5D6E-409C-BE32-E72D297353CC}">
                  <c16:uniqueId val="{00000003-78CC-499C-9C96-2D3064CE2F6E}"/>
                </c:ext>
              </c:extLst>
            </c:dLbl>
            <c:dLbl>
              <c:idx val="3"/>
              <c:delete val="1"/>
              <c:extLst>
                <c:ext xmlns:c15="http://schemas.microsoft.com/office/drawing/2012/chart" uri="{CE6537A1-D6FC-4f65-9D91-7224C49458BB}"/>
                <c:ext xmlns:c16="http://schemas.microsoft.com/office/drawing/2014/chart" uri="{C3380CC4-5D6E-409C-BE32-E72D297353CC}">
                  <c16:uniqueId val="{00000004-78CC-499C-9C96-2D3064CE2F6E}"/>
                </c:ext>
              </c:extLst>
            </c:dLbl>
            <c:dLbl>
              <c:idx val="4"/>
              <c:delete val="1"/>
              <c:extLst>
                <c:ext xmlns:c15="http://schemas.microsoft.com/office/drawing/2012/chart" uri="{CE6537A1-D6FC-4f65-9D91-7224C49458BB}"/>
                <c:ext xmlns:c16="http://schemas.microsoft.com/office/drawing/2014/chart" uri="{C3380CC4-5D6E-409C-BE32-E72D297353CC}">
                  <c16:uniqueId val="{00000005-78CC-499C-9C96-2D3064CE2F6E}"/>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trend!$AF$37:$AF$41</c:f>
              <c:strCache>
                <c:ptCount val="4"/>
                <c:pt idx="1">
                  <c:v>1990-1999</c:v>
                </c:pt>
                <c:pt idx="2">
                  <c:v>2000-2009</c:v>
                </c:pt>
                <c:pt idx="3">
                  <c:v>2010-2017</c:v>
                </c:pt>
              </c:strCache>
            </c:strRef>
          </c:cat>
          <c:val>
            <c:numRef>
              <c:f>trend!$AH$37:$AH$41</c:f>
              <c:numCache>
                <c:formatCode>General</c:formatCode>
                <c:ptCount val="5"/>
                <c:pt idx="0">
                  <c:v>18</c:v>
                </c:pt>
                <c:pt idx="1">
                  <c:v>18</c:v>
                </c:pt>
                <c:pt idx="2">
                  <c:v>18</c:v>
                </c:pt>
                <c:pt idx="3">
                  <c:v>18</c:v>
                </c:pt>
                <c:pt idx="4">
                  <c:v>18</c:v>
                </c:pt>
              </c:numCache>
            </c:numRef>
          </c:val>
          <c:smooth val="0"/>
          <c:extLst>
            <c:ext xmlns:c16="http://schemas.microsoft.com/office/drawing/2014/chart" uri="{C3380CC4-5D6E-409C-BE32-E72D297353CC}">
              <c16:uniqueId val="{00000006-78CC-499C-9C96-2D3064CE2F6E}"/>
            </c:ext>
          </c:extLst>
        </c:ser>
        <c:dLbls>
          <c:showLegendKey val="0"/>
          <c:showVal val="0"/>
          <c:showCatName val="0"/>
          <c:showSerName val="0"/>
          <c:showPercent val="0"/>
          <c:showBubbleSize val="0"/>
        </c:dLbls>
        <c:marker val="1"/>
        <c:smooth val="0"/>
        <c:axId val="540918808"/>
        <c:axId val="540923512"/>
      </c:lineChart>
      <c:catAx>
        <c:axId val="54091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540923512"/>
        <c:crosses val="autoZero"/>
        <c:auto val="1"/>
        <c:lblAlgn val="ctr"/>
        <c:lblOffset val="100"/>
        <c:noMultiLvlLbl val="0"/>
      </c:catAx>
      <c:valAx>
        <c:axId val="54092351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40918808"/>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Components of Severe Maternal Morbidity, Alaska 2015 - June</a:t>
            </a:r>
            <a:r>
              <a:rPr lang="en-US" sz="2400" baseline="0" dirty="0"/>
              <a:t> 30,</a:t>
            </a:r>
            <a:r>
              <a:rPr lang="en-US" sz="2400" dirty="0"/>
              <a:t>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498490962956499"/>
          <c:y val="9.3546141383887213E-2"/>
          <c:w val="0.65589919061984936"/>
          <c:h val="0.75050994162203488"/>
        </c:manualLayout>
      </c:layout>
      <c:scatterChart>
        <c:scatterStyle val="lineMarker"/>
        <c:varyColors val="0"/>
        <c:ser>
          <c:idx val="0"/>
          <c:order val="0"/>
          <c:spPr>
            <a:ln w="19050" cap="rnd">
              <a:noFill/>
              <a:round/>
            </a:ln>
            <a:effectLst/>
          </c:spPr>
          <c:marker>
            <c:symbol val="circle"/>
            <c:size val="5"/>
            <c:spPr>
              <a:solidFill>
                <a:schemeClr val="accent1"/>
              </a:solidFill>
              <a:ln w="101600">
                <a:solidFill>
                  <a:schemeClr val="accent1"/>
                </a:solidFill>
              </a:ln>
              <a:effectLst/>
            </c:spPr>
          </c:marker>
          <c:dLbls>
            <c:dLbl>
              <c:idx val="8"/>
              <c:tx>
                <c:rich>
                  <a:bodyPr/>
                  <a:lstStyle/>
                  <a:p>
                    <a:r>
                      <a:rPr lang="en-US"/>
                      <a:t>7</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0DA-4DBD-B76F-516724A18550}"/>
                </c:ext>
              </c:extLst>
            </c:dLbl>
            <c:dLbl>
              <c:idx val="9"/>
              <c:tx>
                <c:rich>
                  <a:bodyPr/>
                  <a:lstStyle/>
                  <a:p>
                    <a:r>
                      <a:rPr lang="en-US"/>
                      <a:t>11</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DA-4DBD-B76F-516724A18550}"/>
                </c:ext>
              </c:extLst>
            </c:dLbl>
            <c:dLbl>
              <c:idx val="11"/>
              <c:tx>
                <c:rich>
                  <a:bodyPr/>
                  <a:lstStyle/>
                  <a:p>
                    <a:r>
                      <a:rPr lang="en-US"/>
                      <a:t>14</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0DA-4DBD-B76F-516724A18550}"/>
                </c:ext>
              </c:extLst>
            </c:dLbl>
            <c:dLbl>
              <c:idx val="12"/>
              <c:tx>
                <c:rich>
                  <a:bodyPr/>
                  <a:lstStyle/>
                  <a:p>
                    <a:r>
                      <a:rPr lang="en-US"/>
                      <a:t>15</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0DA-4DBD-B76F-516724A18550}"/>
                </c:ext>
              </c:extLst>
            </c:dLbl>
            <c:dLbl>
              <c:idx val="13"/>
              <c:tx>
                <c:rich>
                  <a:bodyPr/>
                  <a:lstStyle/>
                  <a:p>
                    <a:r>
                      <a:rPr lang="en-US"/>
                      <a:t>16</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0DA-4DBD-B76F-516724A18550}"/>
                </c:ext>
              </c:extLst>
            </c:dLbl>
            <c:dLbl>
              <c:idx val="14"/>
              <c:tx>
                <c:rich>
                  <a:bodyPr/>
                  <a:lstStyle/>
                  <a:p>
                    <a:r>
                      <a:rPr lang="en-US"/>
                      <a:t>19</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0DA-4DBD-B76F-516724A18550}"/>
                </c:ext>
              </c:extLst>
            </c:dLbl>
            <c:dLbl>
              <c:idx val="15"/>
              <c:tx>
                <c:rich>
                  <a:bodyPr/>
                  <a:lstStyle/>
                  <a:p>
                    <a:r>
                      <a:rPr lang="en-US"/>
                      <a:t>22</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0DA-4DBD-B76F-516724A18550}"/>
                </c:ext>
              </c:extLst>
            </c:dLbl>
            <c:dLbl>
              <c:idx val="16"/>
              <c:tx>
                <c:rich>
                  <a:bodyPr/>
                  <a:lstStyle/>
                  <a:p>
                    <a:r>
                      <a:rPr lang="en-US"/>
                      <a:t>22</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0DA-4DBD-B76F-516724A18550}"/>
                </c:ext>
              </c:extLst>
            </c:dLbl>
            <c:dLbl>
              <c:idx val="17"/>
              <c:tx>
                <c:rich>
                  <a:bodyPr/>
                  <a:lstStyle/>
                  <a:p>
                    <a:r>
                      <a:rPr lang="en-US"/>
                      <a:t>27</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0DA-4DBD-B76F-516724A18550}"/>
                </c:ext>
              </c:extLst>
            </c:dLbl>
            <c:dLbl>
              <c:idx val="18"/>
              <c:tx>
                <c:rich>
                  <a:bodyPr/>
                  <a:lstStyle/>
                  <a:p>
                    <a:r>
                      <a:rPr lang="en-US"/>
                      <a:t>30</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0DA-4DBD-B76F-516724A18550}"/>
                </c:ext>
              </c:extLst>
            </c:dLbl>
            <c:dLbl>
              <c:idx val="19"/>
              <c:tx>
                <c:rich>
                  <a:bodyPr/>
                  <a:lstStyle/>
                  <a:p>
                    <a:r>
                      <a:rPr lang="en-US"/>
                      <a:t>48</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0DA-4DBD-B76F-516724A1855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fixedVal"/>
            <c:noEndCap val="0"/>
            <c:val val="0"/>
            <c:spPr>
              <a:noFill/>
              <a:ln w="9525" cap="flat" cmpd="sng" algn="ctr">
                <a:solidFill>
                  <a:schemeClr val="tx1">
                    <a:lumMod val="65000"/>
                    <a:lumOff val="35000"/>
                  </a:schemeClr>
                </a:solidFill>
                <a:round/>
              </a:ln>
              <a:effectLst/>
            </c:spPr>
          </c:errBars>
          <c:errBars>
            <c:errDir val="x"/>
            <c:errBarType val="minus"/>
            <c:errValType val="percentage"/>
            <c:noEndCap val="1"/>
            <c:val val="100"/>
            <c:spPr>
              <a:noFill/>
              <a:ln w="9525" cap="flat" cmpd="sng" algn="ctr">
                <a:solidFill>
                  <a:schemeClr val="tx1">
                    <a:lumMod val="65000"/>
                    <a:lumOff val="35000"/>
                  </a:schemeClr>
                </a:solidFill>
                <a:round/>
              </a:ln>
              <a:effectLst/>
            </c:spPr>
          </c:errBars>
          <c:xVal>
            <c:numRef>
              <c:f>components2!$I$5:$I$24</c:f>
              <c:numCache>
                <c:formatCode>General</c:formatCode>
                <c:ptCount val="20"/>
                <c:pt idx="8">
                  <c:v>7</c:v>
                </c:pt>
                <c:pt idx="9">
                  <c:v>11</c:v>
                </c:pt>
                <c:pt idx="10">
                  <c:v>11</c:v>
                </c:pt>
                <c:pt idx="11">
                  <c:v>14</c:v>
                </c:pt>
                <c:pt idx="12">
                  <c:v>15</c:v>
                </c:pt>
                <c:pt idx="13">
                  <c:v>16</c:v>
                </c:pt>
                <c:pt idx="14">
                  <c:v>19</c:v>
                </c:pt>
                <c:pt idx="15">
                  <c:v>22</c:v>
                </c:pt>
                <c:pt idx="16">
                  <c:v>22</c:v>
                </c:pt>
                <c:pt idx="17">
                  <c:v>27</c:v>
                </c:pt>
                <c:pt idx="18">
                  <c:v>30</c:v>
                </c:pt>
                <c:pt idx="19">
                  <c:v>48</c:v>
                </c:pt>
              </c:numCache>
            </c:numRef>
          </c:xVal>
          <c:yVal>
            <c:numRef>
              <c:f>components2!$J$5:$J$24</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yVal>
          <c:smooth val="0"/>
          <c:extLst>
            <c:ext xmlns:c16="http://schemas.microsoft.com/office/drawing/2014/chart" uri="{C3380CC4-5D6E-409C-BE32-E72D297353CC}">
              <c16:uniqueId val="{0000000B-10DA-4DBD-B76F-516724A18550}"/>
            </c:ext>
          </c:extLst>
        </c:ser>
        <c:ser>
          <c:idx val="1"/>
          <c:order val="1"/>
          <c:tx>
            <c:strRef>
              <c:f>components2!$K$4</c:f>
              <c:strCache>
                <c:ptCount val="1"/>
                <c:pt idx="0">
                  <c:v>Label holders</c:v>
                </c:pt>
              </c:strCache>
            </c:strRef>
          </c:tx>
          <c:spPr>
            <a:ln w="25400" cap="rnd">
              <a:noFill/>
              <a:round/>
            </a:ln>
            <a:effectLst/>
          </c:spPr>
          <c:marker>
            <c:symbol val="none"/>
          </c:marker>
          <c:dLbls>
            <c:dLbl>
              <c:idx val="0"/>
              <c:tx>
                <c:strRef>
                  <c:f>components2!$H$5</c:f>
                  <c:strCache>
                    <c:ptCount val="1"/>
                    <c:pt idx="0">
                      <c:v>Acute Myocardial Infarction</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{7107C9DE-9D1C-46E0-9237-6814D6192CC4}</c15:txfldGUID>
                      <c15:f>components2!$H$5</c15:f>
                      <c15:dlblFieldTableCache>
                        <c:ptCount val="1"/>
                        <c:pt idx="0">
                          <c:v>Acute Myocardial Infarction</c:v>
                        </c:pt>
                      </c15:dlblFieldTableCache>
                    </c15:dlblFTEntry>
                  </c15:dlblFieldTable>
                  <c15:showDataLabelsRange val="0"/>
                </c:ext>
                <c:ext xmlns:c16="http://schemas.microsoft.com/office/drawing/2014/chart" uri="{C3380CC4-5D6E-409C-BE32-E72D297353CC}">
                  <c16:uniqueId val="{0000000C-10DA-4DBD-B76F-516724A18550}"/>
                </c:ext>
              </c:extLst>
            </c:dLbl>
            <c:dLbl>
              <c:idx val="1"/>
              <c:tx>
                <c:rich>
                  <a:bodyPr/>
                  <a:lstStyle/>
                  <a:p>
                    <a:r>
                      <a:rPr lang="en-US" dirty="0"/>
                      <a:t>Aneurysm</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0DA-4DBD-B76F-516724A18550}"/>
                </c:ext>
              </c:extLst>
            </c:dLbl>
            <c:dLbl>
              <c:idx val="2"/>
              <c:tx>
                <c:rich>
                  <a:bodyPr/>
                  <a:lstStyle/>
                  <a:p>
                    <a:r>
                      <a:rPr lang="en-US" dirty="0"/>
                      <a:t>Temporary</a:t>
                    </a:r>
                    <a:r>
                      <a:rPr lang="en-US" baseline="0" dirty="0"/>
                      <a:t> Tracheostomy</a:t>
                    </a:r>
                    <a:endParaRPr lang="en-US" dirty="0"/>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0DA-4DBD-B76F-516724A18550}"/>
                </c:ext>
              </c:extLst>
            </c:dLbl>
            <c:dLbl>
              <c:idx val="3"/>
              <c:tx>
                <c:rich>
                  <a:bodyPr/>
                  <a:lstStyle/>
                  <a:p>
                    <a:r>
                      <a:rPr lang="en-US" dirty="0"/>
                      <a:t>Amniotic Fluid Embolism</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0DA-4DBD-B76F-516724A18550}"/>
                </c:ext>
              </c:extLst>
            </c:dLbl>
            <c:dLbl>
              <c:idx val="4"/>
              <c:tx>
                <c:strRef>
                  <c:f>components2!$H$9</c:f>
                  <c:strCache>
                    <c:ptCount val="1"/>
                    <c:pt idx="0">
                      <c:v>Sickle Cell Anemia with Crisis</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{2624A122-E277-46C7-98EC-1C9A75FE94CE}</c15:txfldGUID>
                      <c15:f>components2!$H$9</c15:f>
                      <c15:dlblFieldTableCache>
                        <c:ptCount val="1"/>
                        <c:pt idx="0">
                          <c:v>Sickle Cell Anemia with Crisis</c:v>
                        </c:pt>
                      </c15:dlblFieldTableCache>
                    </c15:dlblFTEntry>
                  </c15:dlblFieldTable>
                  <c15:showDataLabelsRange val="0"/>
                </c:ext>
                <c:ext xmlns:c16="http://schemas.microsoft.com/office/drawing/2014/chart" uri="{C3380CC4-5D6E-409C-BE32-E72D297353CC}">
                  <c16:uniqueId val="{00000010-10DA-4DBD-B76F-516724A18550}"/>
                </c:ext>
              </c:extLst>
            </c:dLbl>
            <c:dLbl>
              <c:idx val="5"/>
              <c:tx>
                <c:rich>
                  <a:bodyPr/>
                  <a:lstStyle/>
                  <a:p>
                    <a:r>
                      <a:rPr lang="en-US" dirty="0"/>
                      <a:t>Cardiac Arrest / V. Fib / General Heart Failure</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0DA-4DBD-B76F-516724A18550}"/>
                </c:ext>
              </c:extLst>
            </c:dLbl>
            <c:dLbl>
              <c:idx val="6"/>
              <c:tx>
                <c:strRef>
                  <c:f>components2!$H$11</c:f>
                  <c:strCache>
                    <c:ptCount val="1"/>
                    <c:pt idx="0">
                      <c:v>Severe Anesthesia Complications</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{07FEC779-8810-462C-BFEC-4108203EA8C9}</c15:txfldGUID>
                      <c15:f>components2!$H$11</c15:f>
                      <c15:dlblFieldTableCache>
                        <c:ptCount val="1"/>
                        <c:pt idx="0">
                          <c:v>Severe Anesthesia Complications</c:v>
                        </c:pt>
                      </c15:dlblFieldTableCache>
                    </c15:dlblFTEntry>
                  </c15:dlblFieldTable>
                  <c15:showDataLabelsRange val="0"/>
                </c:ext>
                <c:ext xmlns:c16="http://schemas.microsoft.com/office/drawing/2014/chart" uri="{C3380CC4-5D6E-409C-BE32-E72D297353CC}">
                  <c16:uniqueId val="{00000012-10DA-4DBD-B76F-516724A18550}"/>
                </c:ext>
              </c:extLst>
            </c:dLbl>
            <c:dLbl>
              <c:idx val="7"/>
              <c:tx>
                <c:rich>
                  <a:bodyPr/>
                  <a:lstStyle/>
                  <a:p>
                    <a:r>
                      <a:rPr lang="en-US" dirty="0"/>
                      <a:t>Conversion</a:t>
                    </a:r>
                    <a:r>
                      <a:rPr lang="en-US" baseline="0" dirty="0"/>
                      <a:t> of Cardiac Rhythm</a:t>
                    </a:r>
                    <a:endParaRPr lang="en-US" dirty="0"/>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0DA-4DBD-B76F-516724A18550}"/>
                </c:ext>
              </c:extLst>
            </c:dLbl>
            <c:dLbl>
              <c:idx val="8"/>
              <c:tx>
                <c:rich>
                  <a:bodyPr/>
                  <a:lstStyle/>
                  <a:p>
                    <a:r>
                      <a:rPr lang="en-US" dirty="0"/>
                      <a:t>Puerperal Cerebrovascular Disorders</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10DA-4DBD-B76F-516724A18550}"/>
                </c:ext>
              </c:extLst>
            </c:dLbl>
            <c:dLbl>
              <c:idx val="9"/>
              <c:tx>
                <c:rich>
                  <a:bodyPr/>
                  <a:lstStyle/>
                  <a:p>
                    <a:r>
                      <a:rPr lang="en-US" dirty="0"/>
                      <a:t>Thrombotic Embolism</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0DA-4DBD-B76F-516724A18550}"/>
                </c:ext>
              </c:extLst>
            </c:dLbl>
            <c:dLbl>
              <c:idx val="10"/>
              <c:tx>
                <c:rich>
                  <a:bodyPr/>
                  <a:lstStyle/>
                  <a:p>
                    <a:r>
                      <a:rPr lang="en-US" dirty="0"/>
                      <a:t>Ventilation</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0DA-4DBD-B76F-516724A18550}"/>
                </c:ext>
              </c:extLst>
            </c:dLbl>
            <c:dLbl>
              <c:idx val="11"/>
              <c:tx>
                <c:rich>
                  <a:bodyPr/>
                  <a:lstStyle/>
                  <a:p>
                    <a:r>
                      <a:rPr lang="en-US" dirty="0"/>
                      <a:t>Pulmonary Edema</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10DA-4DBD-B76F-516724A18550}"/>
                </c:ext>
              </c:extLst>
            </c:dLbl>
            <c:dLbl>
              <c:idx val="12"/>
              <c:layout>
                <c:manualLayout>
                  <c:x val="-0.23710994609578895"/>
                  <c:y val="8.0706120445491334E-8"/>
                </c:manualLayout>
              </c:layout>
              <c:tx>
                <c:strRef>
                  <c:f>components2!$H$17</c:f>
                  <c:strCache>
                    <c:ptCount val="1"/>
                    <c:pt idx="0">
                      <c:v>Adult Respiratory Distress Syndrome</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0.22477140104755985"/>
                      <c:h val="6.621291533588998E-2"/>
                    </c:manualLayout>
                  </c15:layout>
                  <c15:dlblFieldTable>
                    <c15:dlblFTEntry>
                      <c15:txfldGUID>{B70BD36E-572A-4CE7-835D-8B804E8C0C77}</c15:txfldGUID>
                      <c15:f>components2!$H$17</c15:f>
                      <c15:dlblFieldTableCache>
                        <c:ptCount val="1"/>
                        <c:pt idx="0">
                          <c:v>Adult Respiratory Distress Syndrome</c:v>
                        </c:pt>
                      </c15:dlblFieldTableCache>
                    </c15:dlblFTEntry>
                  </c15:dlblFieldTable>
                  <c15:showDataLabelsRange val="0"/>
                </c:ext>
                <c:ext xmlns:c16="http://schemas.microsoft.com/office/drawing/2014/chart" uri="{C3380CC4-5D6E-409C-BE32-E72D297353CC}">
                  <c16:uniqueId val="{00000018-10DA-4DBD-B76F-516724A18550}"/>
                </c:ext>
              </c:extLst>
            </c:dLbl>
            <c:dLbl>
              <c:idx val="13"/>
              <c:tx>
                <c:strRef>
                  <c:f>components2!$H$18</c:f>
                  <c:strCache>
                    <c:ptCount val="1"/>
                    <c:pt idx="0">
                      <c:v>Septicemia and Sepsis</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{14C98142-B81A-480A-8562-9B5373E25CB4}</c15:txfldGUID>
                      <c15:f>components2!$H$18</c15:f>
                      <c15:dlblFieldTableCache>
                        <c:ptCount val="1"/>
                        <c:pt idx="0">
                          <c:v>Septicemia and Sepsis</c:v>
                        </c:pt>
                      </c15:dlblFieldTableCache>
                    </c15:dlblFTEntry>
                  </c15:dlblFieldTable>
                  <c15:showDataLabelsRange val="0"/>
                </c:ext>
                <c:ext xmlns:c16="http://schemas.microsoft.com/office/drawing/2014/chart" uri="{C3380CC4-5D6E-409C-BE32-E72D297353CC}">
                  <c16:uniqueId val="{00000019-10DA-4DBD-B76F-516724A18550}"/>
                </c:ext>
              </c:extLst>
            </c:dLbl>
            <c:dLbl>
              <c:idx val="14"/>
              <c:tx>
                <c:rich>
                  <a:bodyPr/>
                  <a:lstStyle/>
                  <a:p>
                    <a:r>
                      <a:rPr lang="en-US" dirty="0"/>
                      <a:t>Heart Failure</a:t>
                    </a:r>
                    <a:r>
                      <a:rPr lang="en-US" baseline="0" dirty="0"/>
                      <a:t> During Procedure or Surgery</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10DA-4DBD-B76F-516724A18550}"/>
                </c:ext>
              </c:extLst>
            </c:dLbl>
            <c:dLbl>
              <c:idx val="15"/>
              <c:tx>
                <c:strRef>
                  <c:f>components2!$H$20</c:f>
                  <c:strCache>
                    <c:ptCount val="1"/>
                    <c:pt idx="0">
                      <c:v>Acute Renal Failure</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{524B2360-A764-4FC8-9393-EC10C68C59A1}</c15:txfldGUID>
                      <c15:f>components2!$H$20</c15:f>
                      <c15:dlblFieldTableCache>
                        <c:ptCount val="1"/>
                        <c:pt idx="0">
                          <c:v>Acute Renal Failure</c:v>
                        </c:pt>
                      </c15:dlblFieldTableCache>
                    </c15:dlblFTEntry>
                  </c15:dlblFieldTable>
                  <c15:showDataLabelsRange val="0"/>
                </c:ext>
                <c:ext xmlns:c16="http://schemas.microsoft.com/office/drawing/2014/chart" uri="{C3380CC4-5D6E-409C-BE32-E72D297353CC}">
                  <c16:uniqueId val="{0000001B-10DA-4DBD-B76F-516724A18550}"/>
                </c:ext>
              </c:extLst>
            </c:dLbl>
            <c:dLbl>
              <c:idx val="16"/>
              <c:tx>
                <c:rich>
                  <a:bodyPr/>
                  <a:lstStyle/>
                  <a:p>
                    <a:r>
                      <a:rPr lang="en-US" dirty="0"/>
                      <a:t>Hysterectomy</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10DA-4DBD-B76F-516724A18550}"/>
                </c:ext>
              </c:extLst>
            </c:dLbl>
            <c:dLbl>
              <c:idx val="17"/>
              <c:tx>
                <c:strRef>
                  <c:f>components2!$H$22</c:f>
                  <c:strCache>
                    <c:ptCount val="1"/>
                    <c:pt idx="0">
                      <c:v>Shock</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{75AA3010-438C-4D15-8A71-C1B962928970}</c15:txfldGUID>
                      <c15:f>components2!$H$22</c15:f>
                      <c15:dlblFieldTableCache>
                        <c:ptCount val="1"/>
                        <c:pt idx="0">
                          <c:v>Shock</c:v>
                        </c:pt>
                      </c15:dlblFieldTableCache>
                    </c15:dlblFTEntry>
                  </c15:dlblFieldTable>
                  <c15:showDataLabelsRange val="0"/>
                </c:ext>
                <c:ext xmlns:c16="http://schemas.microsoft.com/office/drawing/2014/chart" uri="{C3380CC4-5D6E-409C-BE32-E72D297353CC}">
                  <c16:uniqueId val="{0000001D-10DA-4DBD-B76F-516724A18550}"/>
                </c:ext>
              </c:extLst>
            </c:dLbl>
            <c:dLbl>
              <c:idx val="18"/>
              <c:tx>
                <c:strRef>
                  <c:f>components2!$H$23</c:f>
                  <c:strCache>
                    <c:ptCount val="1"/>
                    <c:pt idx="0">
                      <c:v>Eclampsia</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{66CEDD06-C746-4DA1-BC80-F8C776841D17}</c15:txfldGUID>
                      <c15:f>components2!$H$23</c15:f>
                      <c15:dlblFieldTableCache>
                        <c:ptCount val="1"/>
                        <c:pt idx="0">
                          <c:v>Eclampsia</c:v>
                        </c:pt>
                      </c15:dlblFieldTableCache>
                    </c15:dlblFTEntry>
                  </c15:dlblFieldTable>
                  <c15:showDataLabelsRange val="0"/>
                </c:ext>
                <c:ext xmlns:c16="http://schemas.microsoft.com/office/drawing/2014/chart" uri="{C3380CC4-5D6E-409C-BE32-E72D297353CC}">
                  <c16:uniqueId val="{0000001E-10DA-4DBD-B76F-516724A18550}"/>
                </c:ext>
              </c:extLst>
            </c:dLbl>
            <c:dLbl>
              <c:idx val="19"/>
              <c:layout>
                <c:manualLayout>
                  <c:x val="-0.23685204388824321"/>
                  <c:y val="-7.1746934014837336E-3"/>
                </c:manualLayout>
              </c:layout>
              <c:tx>
                <c:rich>
                  <a:bodyPr/>
                  <a:lstStyle/>
                  <a:p>
                    <a:r>
                      <a:rPr lang="en-US" dirty="0"/>
                      <a:t>Disseminated Intravascular Coagulation</a:t>
                    </a:r>
                  </a:p>
                </c:rich>
              </c:tx>
              <c:dLblPos val="r"/>
              <c:showLegendKey val="0"/>
              <c:showVal val="1"/>
              <c:showCatName val="0"/>
              <c:showSerName val="0"/>
              <c:showPercent val="0"/>
              <c:showBubbleSize val="0"/>
              <c:extLst>
                <c:ext xmlns:c15="http://schemas.microsoft.com/office/drawing/2012/chart" uri="{CE6537A1-D6FC-4f65-9D91-7224C49458BB}">
                  <c15:layout>
                    <c:manualLayout>
                      <c:w val="0.22451349884001412"/>
                      <c:h val="5.7295696087867651E-2"/>
                    </c:manualLayout>
                  </c15:layout>
                  <c15:showDataLabelsRange val="0"/>
                </c:ext>
                <c:ext xmlns:c16="http://schemas.microsoft.com/office/drawing/2014/chart" uri="{C3380CC4-5D6E-409C-BE32-E72D297353CC}">
                  <c16:uniqueId val="{0000001F-10DA-4DBD-B76F-516724A18550}"/>
                </c:ext>
              </c:extLst>
            </c:dLbl>
            <c:spPr>
              <a:noFill/>
              <a:ln>
                <a:noFill/>
              </a:ln>
              <a:effectLst/>
            </c:spPr>
            <c:txPr>
              <a:bodyPr rot="0" spcFirstLastPara="1" vertOverflow="ellipsis" vert="horz" wrap="square" anchor="ctr" anchorCtr="0"/>
              <a:lstStyle/>
              <a:p>
                <a:pPr algn="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components2!$K$5:$K$24</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xVal>
          <c:yVal>
            <c:numRef>
              <c:f>components2!$J$5:$J$24</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yVal>
          <c:smooth val="0"/>
          <c:extLst>
            <c:ext xmlns:c16="http://schemas.microsoft.com/office/drawing/2014/chart" uri="{C3380CC4-5D6E-409C-BE32-E72D297353CC}">
              <c16:uniqueId val="{00000020-10DA-4DBD-B76F-516724A18550}"/>
            </c:ext>
          </c:extLst>
        </c:ser>
        <c:dLbls>
          <c:showLegendKey val="0"/>
          <c:showVal val="0"/>
          <c:showCatName val="0"/>
          <c:showSerName val="0"/>
          <c:showPercent val="0"/>
          <c:showBubbleSize val="0"/>
        </c:dLbls>
        <c:axId val="534211480"/>
        <c:axId val="533089352"/>
      </c:scatterChart>
      <c:valAx>
        <c:axId val="53421148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events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89352"/>
        <c:crosses val="autoZero"/>
        <c:crossBetween val="midCat"/>
      </c:valAx>
      <c:valAx>
        <c:axId val="533089352"/>
        <c:scaling>
          <c:orientation val="minMax"/>
          <c:max val="21"/>
          <c:min val="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4211480"/>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'Time Series 2007_16'!$G$3</c:f>
              <c:strCache>
                <c:ptCount val="1"/>
                <c:pt idx="0">
                  <c:v>NAS M Rate</c:v>
                </c:pt>
              </c:strCache>
            </c:strRef>
          </c:tx>
          <c:spPr>
            <a:ln w="28575" cap="rnd">
              <a:solidFill>
                <a:schemeClr val="accent1"/>
              </a:solidFill>
              <a:round/>
            </a:ln>
            <a:effectLst/>
          </c:spPr>
          <c:marker>
            <c:symbol val="none"/>
          </c:marker>
          <c:dLbls>
            <c:dLbl>
              <c:idx val="0"/>
              <c:layout>
                <c:manualLayout>
                  <c:x val="-3.9988467350672074E-2"/>
                  <c:y val="-4.7316433512109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81-480A-BA57-7C67BD44D805}"/>
                </c:ext>
              </c:extLst>
            </c:dLbl>
            <c:dLbl>
              <c:idx val="1"/>
              <c:delete val="1"/>
              <c:extLst>
                <c:ext xmlns:c15="http://schemas.microsoft.com/office/drawing/2012/chart" uri="{CE6537A1-D6FC-4f65-9D91-7224C49458BB}"/>
                <c:ext xmlns:c16="http://schemas.microsoft.com/office/drawing/2014/chart" uri="{C3380CC4-5D6E-409C-BE32-E72D297353CC}">
                  <c16:uniqueId val="{00000001-EC81-480A-BA57-7C67BD44D805}"/>
                </c:ext>
              </c:extLst>
            </c:dLbl>
            <c:dLbl>
              <c:idx val="2"/>
              <c:delete val="1"/>
              <c:extLst>
                <c:ext xmlns:c15="http://schemas.microsoft.com/office/drawing/2012/chart" uri="{CE6537A1-D6FC-4f65-9D91-7224C49458BB}"/>
                <c:ext xmlns:c16="http://schemas.microsoft.com/office/drawing/2014/chart" uri="{C3380CC4-5D6E-409C-BE32-E72D297353CC}">
                  <c16:uniqueId val="{00000002-EC81-480A-BA57-7C67BD44D805}"/>
                </c:ext>
              </c:extLst>
            </c:dLbl>
            <c:dLbl>
              <c:idx val="3"/>
              <c:delete val="1"/>
              <c:extLst>
                <c:ext xmlns:c15="http://schemas.microsoft.com/office/drawing/2012/chart" uri="{CE6537A1-D6FC-4f65-9D91-7224C49458BB}"/>
                <c:ext xmlns:c16="http://schemas.microsoft.com/office/drawing/2014/chart" uri="{C3380CC4-5D6E-409C-BE32-E72D297353CC}">
                  <c16:uniqueId val="{00000003-EC81-480A-BA57-7C67BD44D805}"/>
                </c:ext>
              </c:extLst>
            </c:dLbl>
            <c:dLbl>
              <c:idx val="4"/>
              <c:delete val="1"/>
              <c:extLst>
                <c:ext xmlns:c15="http://schemas.microsoft.com/office/drawing/2012/chart" uri="{CE6537A1-D6FC-4f65-9D91-7224C49458BB}"/>
                <c:ext xmlns:c16="http://schemas.microsoft.com/office/drawing/2014/chart" uri="{C3380CC4-5D6E-409C-BE32-E72D297353CC}">
                  <c16:uniqueId val="{00000004-EC81-480A-BA57-7C67BD44D805}"/>
                </c:ext>
              </c:extLst>
            </c:dLbl>
            <c:dLbl>
              <c:idx val="5"/>
              <c:delete val="1"/>
              <c:extLst>
                <c:ext xmlns:c15="http://schemas.microsoft.com/office/drawing/2012/chart" uri="{CE6537A1-D6FC-4f65-9D91-7224C49458BB}"/>
                <c:ext xmlns:c16="http://schemas.microsoft.com/office/drawing/2014/chart" uri="{C3380CC4-5D6E-409C-BE32-E72D297353CC}">
                  <c16:uniqueId val="{00000005-EC81-480A-BA57-7C67BD44D805}"/>
                </c:ext>
              </c:extLst>
            </c:dLbl>
            <c:dLbl>
              <c:idx val="6"/>
              <c:delete val="1"/>
              <c:extLst>
                <c:ext xmlns:c15="http://schemas.microsoft.com/office/drawing/2012/chart" uri="{CE6537A1-D6FC-4f65-9D91-7224C49458BB}"/>
                <c:ext xmlns:c16="http://schemas.microsoft.com/office/drawing/2014/chart" uri="{C3380CC4-5D6E-409C-BE32-E72D297353CC}">
                  <c16:uniqueId val="{00000006-EC81-480A-BA57-7C67BD44D805}"/>
                </c:ext>
              </c:extLst>
            </c:dLbl>
            <c:dLbl>
              <c:idx val="7"/>
              <c:delete val="1"/>
              <c:extLst>
                <c:ext xmlns:c15="http://schemas.microsoft.com/office/drawing/2012/chart" uri="{CE6537A1-D6FC-4f65-9D91-7224C49458BB}"/>
                <c:ext xmlns:c16="http://schemas.microsoft.com/office/drawing/2014/chart" uri="{C3380CC4-5D6E-409C-BE32-E72D297353CC}">
                  <c16:uniqueId val="{00000007-EC81-480A-BA57-7C67BD44D805}"/>
                </c:ext>
              </c:extLst>
            </c:dLbl>
            <c:dLbl>
              <c:idx val="8"/>
              <c:delete val="1"/>
              <c:extLst>
                <c:ext xmlns:c15="http://schemas.microsoft.com/office/drawing/2012/chart" uri="{CE6537A1-D6FC-4f65-9D91-7224C49458BB}"/>
                <c:ext xmlns:c16="http://schemas.microsoft.com/office/drawing/2014/chart" uri="{C3380CC4-5D6E-409C-BE32-E72D297353CC}">
                  <c16:uniqueId val="{00000008-EC81-480A-BA57-7C67BD44D805}"/>
                </c:ext>
              </c:extLst>
            </c:dLbl>
            <c:dLbl>
              <c:idx val="9"/>
              <c:delete val="1"/>
              <c:extLst>
                <c:ext xmlns:c15="http://schemas.microsoft.com/office/drawing/2012/chart" uri="{CE6537A1-D6FC-4f65-9D91-7224C49458BB}"/>
                <c:ext xmlns:c16="http://schemas.microsoft.com/office/drawing/2014/chart" uri="{C3380CC4-5D6E-409C-BE32-E72D297353CC}">
                  <c16:uniqueId val="{00000009-EC81-480A-BA57-7C67BD44D805}"/>
                </c:ext>
              </c:extLst>
            </c:dLbl>
            <c:dLbl>
              <c:idx val="10"/>
              <c:tx>
                <c:rich>
                  <a:bodyPr/>
                  <a:lstStyle/>
                  <a:p>
                    <a:fld id="{F118F820-E273-47FD-BC39-D1B78C638E6B}"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C81-480A-BA57-7C67BD44D80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'Time Series 2007_16'!$B$4:$B$14</c:f>
              <c:numCache>
                <c:formatCode>General</c:formatCode>
                <c:ptCount val="11"/>
                <c:pt idx="0">
                  <c:v>2007</c:v>
                </c:pt>
                <c:pt idx="10">
                  <c:v>2017</c:v>
                </c:pt>
              </c:numCache>
            </c:numRef>
          </c:cat>
          <c:val>
            <c:numRef>
              <c:f>'Time Series 2007_16'!$G$4:$G$14</c:f>
              <c:numCache>
                <c:formatCode>0.0</c:formatCode>
                <c:ptCount val="11"/>
                <c:pt idx="0">
                  <c:v>4.3859649122807012</c:v>
                </c:pt>
                <c:pt idx="1">
                  <c:v>6.2827225130890056</c:v>
                </c:pt>
                <c:pt idx="2">
                  <c:v>6.9597691393651333</c:v>
                </c:pt>
                <c:pt idx="3">
                  <c:v>5.2962595167163196</c:v>
                </c:pt>
                <c:pt idx="4">
                  <c:v>5.5922724961870864</c:v>
                </c:pt>
                <c:pt idx="5">
                  <c:v>10.650887573964496</c:v>
                </c:pt>
                <c:pt idx="6">
                  <c:v>9.172661870503596</c:v>
                </c:pt>
                <c:pt idx="7">
                  <c:v>18.072289156626507</c:v>
                </c:pt>
                <c:pt idx="8">
                  <c:v>18.225331369661269</c:v>
                </c:pt>
                <c:pt idx="9">
                  <c:v>17.101551480959099</c:v>
                </c:pt>
                <c:pt idx="10">
                  <c:v>23.264401772525851</c:v>
                </c:pt>
              </c:numCache>
            </c:numRef>
          </c:val>
          <c:smooth val="0"/>
          <c:extLst>
            <c:ext xmlns:c16="http://schemas.microsoft.com/office/drawing/2014/chart" uri="{C3380CC4-5D6E-409C-BE32-E72D297353CC}">
              <c16:uniqueId val="{0000000B-EC81-480A-BA57-7C67BD44D805}"/>
            </c:ext>
          </c:extLst>
        </c:ser>
        <c:dLbls>
          <c:showLegendKey val="0"/>
          <c:showVal val="0"/>
          <c:showCatName val="0"/>
          <c:showSerName val="0"/>
          <c:showPercent val="0"/>
          <c:showBubbleSize val="0"/>
        </c:dLbls>
        <c:smooth val="0"/>
        <c:axId val="533092096"/>
        <c:axId val="533090920"/>
      </c:lineChart>
      <c:catAx>
        <c:axId val="53309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33090920"/>
        <c:crosses val="autoZero"/>
        <c:auto val="1"/>
        <c:lblAlgn val="ctr"/>
        <c:lblOffset val="100"/>
        <c:noMultiLvlLbl val="0"/>
      </c:catAx>
      <c:valAx>
        <c:axId val="533090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3309209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dLbl>
              <c:idx val="0"/>
              <c:tx>
                <c:rich>
                  <a:bodyPr/>
                  <a:lstStyle/>
                  <a:p>
                    <a:fld id="{89165463-E1B8-451C-A4A7-4ECF8EBA38D3}"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B8-4AFF-8F4E-C4A9A58DF369}"/>
                </c:ext>
              </c:extLst>
            </c:dLbl>
            <c:dLbl>
              <c:idx val="1"/>
              <c:tx>
                <c:rich>
                  <a:bodyPr/>
                  <a:lstStyle/>
                  <a:p>
                    <a:fld id="{D054FA34-2823-4684-8556-19E90A2732FF}"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B8-4AFF-8F4E-C4A9A58DF369}"/>
                </c:ext>
              </c:extLst>
            </c:dLbl>
            <c:dLbl>
              <c:idx val="2"/>
              <c:tx>
                <c:rich>
                  <a:bodyPr/>
                  <a:lstStyle/>
                  <a:p>
                    <a:fld id="{44D7AE80-BB4E-4729-9780-B34BEC289229}"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B8-4AFF-8F4E-C4A9A58DF369}"/>
                </c:ext>
              </c:extLst>
            </c:dLbl>
            <c:dLbl>
              <c:idx val="3"/>
              <c:tx>
                <c:rich>
                  <a:bodyPr/>
                  <a:lstStyle/>
                  <a:p>
                    <a:fld id="{874F0126-810A-4C89-A7B9-87A69A64D162}"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B8-4AFF-8F4E-C4A9A58DF369}"/>
                </c:ext>
              </c:extLst>
            </c:dLbl>
            <c:dLbl>
              <c:idx val="4"/>
              <c:tx>
                <c:rich>
                  <a:bodyPr/>
                  <a:lstStyle/>
                  <a:p>
                    <a:fld id="{6A8406FE-AAA6-400D-B561-7FAB5B598496}"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B8-4AFF-8F4E-C4A9A58DF369}"/>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Sheet3!$A$3:$A$7</c:f>
              <c:strCache>
                <c:ptCount val="5"/>
                <c:pt idx="0">
                  <c:v>Cigarettes or chew tobacco</c:v>
                </c:pt>
                <c:pt idx="1">
                  <c:v>Marijuana</c:v>
                </c:pt>
                <c:pt idx="2">
                  <c:v>Beer/wine/liquor</c:v>
                </c:pt>
                <c:pt idx="3">
                  <c:v>Prescription medications, etc</c:v>
                </c:pt>
                <c:pt idx="4">
                  <c:v>Heroin, etc</c:v>
                </c:pt>
              </c:strCache>
            </c:strRef>
          </c:cat>
          <c:val>
            <c:numRef>
              <c:f>Sheet3!$B$3:$B$7</c:f>
              <c:numCache>
                <c:formatCode>General</c:formatCode>
                <c:ptCount val="5"/>
                <c:pt idx="0">
                  <c:v>13.2</c:v>
                </c:pt>
                <c:pt idx="1">
                  <c:v>10.8</c:v>
                </c:pt>
                <c:pt idx="2">
                  <c:v>5.5</c:v>
                </c:pt>
                <c:pt idx="3">
                  <c:v>4.7</c:v>
                </c:pt>
                <c:pt idx="4">
                  <c:v>3</c:v>
                </c:pt>
              </c:numCache>
            </c:numRef>
          </c:val>
          <c:extLst>
            <c:ext xmlns:c16="http://schemas.microsoft.com/office/drawing/2014/chart" uri="{C3380CC4-5D6E-409C-BE32-E72D297353CC}">
              <c16:uniqueId val="{00000005-DAB8-4AFF-8F4E-C4A9A58DF369}"/>
            </c:ext>
          </c:extLst>
        </c:ser>
        <c:dLbls>
          <c:showLegendKey val="0"/>
          <c:showVal val="0"/>
          <c:showCatName val="0"/>
          <c:showSerName val="0"/>
          <c:showPercent val="0"/>
          <c:showBubbleSize val="0"/>
        </c:dLbls>
        <c:gapWidth val="55"/>
        <c:overlap val="-27"/>
        <c:axId val="533089744"/>
        <c:axId val="533088960"/>
      </c:barChart>
      <c:catAx>
        <c:axId val="53308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88960"/>
        <c:crosses val="autoZero"/>
        <c:auto val="1"/>
        <c:lblAlgn val="ctr"/>
        <c:lblOffset val="100"/>
        <c:noMultiLvlLbl val="0"/>
      </c:catAx>
      <c:valAx>
        <c:axId val="533088960"/>
        <c:scaling>
          <c:orientation val="minMax"/>
        </c:scaling>
        <c:delete val="1"/>
        <c:axPos val="l"/>
        <c:numFmt formatCode="General" sourceLinked="1"/>
        <c:majorTickMark val="none"/>
        <c:minorTickMark val="none"/>
        <c:tickLblPos val="nextTo"/>
        <c:crossAx val="5330897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243821443318166"/>
          <c:y val="0.19019320436345247"/>
          <c:w val="0.82187698678921128"/>
          <c:h val="0.5486475575292693"/>
        </c:manualLayout>
      </c:layout>
      <c:barChart>
        <c:barDir val="col"/>
        <c:grouping val="clustered"/>
        <c:varyColors val="0"/>
        <c:ser>
          <c:idx val="0"/>
          <c:order val="0"/>
          <c:tx>
            <c:strRef>
              <c:f>Maternal!$B$319</c:f>
              <c:strCache>
                <c:ptCount val="1"/>
                <c:pt idx="0">
                  <c:v>Estimate</c:v>
                </c:pt>
              </c:strCache>
            </c:strRef>
          </c:tx>
          <c:spPr>
            <a:solidFill>
              <a:schemeClr val="accent3">
                <a:shade val="76000"/>
              </a:schemeClr>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3056-450E-8167-D4543F2020C2}"/>
              </c:ext>
            </c:extLst>
          </c:dPt>
          <c:dPt>
            <c:idx val="3"/>
            <c:invertIfNegative val="0"/>
            <c:bubble3D val="0"/>
            <c:spPr>
              <a:solidFill>
                <a:srgbClr val="41A2B1"/>
              </a:solidFill>
              <a:ln>
                <a:noFill/>
              </a:ln>
              <a:effectLst/>
            </c:spPr>
            <c:extLst>
              <c:ext xmlns:c16="http://schemas.microsoft.com/office/drawing/2014/chart" uri="{C3380CC4-5D6E-409C-BE32-E72D297353CC}">
                <c16:uniqueId val="{00000003-3056-450E-8167-D4543F2020C2}"/>
              </c:ext>
            </c:extLst>
          </c:dPt>
          <c:dPt>
            <c:idx val="4"/>
            <c:invertIfNegative val="0"/>
            <c:bubble3D val="0"/>
            <c:spPr>
              <a:solidFill>
                <a:srgbClr val="41A2B1"/>
              </a:solidFill>
              <a:ln>
                <a:noFill/>
              </a:ln>
              <a:effectLst/>
            </c:spPr>
            <c:extLst>
              <c:ext xmlns:c16="http://schemas.microsoft.com/office/drawing/2014/chart" uri="{C3380CC4-5D6E-409C-BE32-E72D297353CC}">
                <c16:uniqueId val="{00000005-3056-450E-8167-D4543F2020C2}"/>
              </c:ext>
            </c:extLst>
          </c:dPt>
          <c:dPt>
            <c:idx val="6"/>
            <c:invertIfNegative val="0"/>
            <c:bubble3D val="0"/>
            <c:spPr>
              <a:solidFill>
                <a:srgbClr val="9A4E9E"/>
              </a:solidFill>
              <a:ln>
                <a:noFill/>
              </a:ln>
              <a:effectLst/>
            </c:spPr>
            <c:extLst>
              <c:ext xmlns:c16="http://schemas.microsoft.com/office/drawing/2014/chart" uri="{C3380CC4-5D6E-409C-BE32-E72D297353CC}">
                <c16:uniqueId val="{00000007-3056-450E-8167-D4543F2020C2}"/>
              </c:ext>
            </c:extLst>
          </c:dPt>
          <c:dPt>
            <c:idx val="7"/>
            <c:invertIfNegative val="0"/>
            <c:bubble3D val="0"/>
            <c:spPr>
              <a:solidFill>
                <a:srgbClr val="9A4E9E"/>
              </a:solidFill>
              <a:ln>
                <a:noFill/>
              </a:ln>
              <a:effectLst/>
            </c:spPr>
            <c:extLst>
              <c:ext xmlns:c16="http://schemas.microsoft.com/office/drawing/2014/chart" uri="{C3380CC4-5D6E-409C-BE32-E72D297353CC}">
                <c16:uniqueId val="{00000009-3056-450E-8167-D4543F2020C2}"/>
              </c:ext>
            </c:extLst>
          </c:dPt>
          <c:dPt>
            <c:idx val="8"/>
            <c:invertIfNegative val="0"/>
            <c:bubble3D val="0"/>
            <c:spPr>
              <a:solidFill>
                <a:srgbClr val="9A4E9E"/>
              </a:solidFill>
              <a:ln>
                <a:noFill/>
              </a:ln>
              <a:effectLst/>
            </c:spPr>
            <c:extLst>
              <c:ext xmlns:c16="http://schemas.microsoft.com/office/drawing/2014/chart" uri="{C3380CC4-5D6E-409C-BE32-E72D297353CC}">
                <c16:uniqueId val="{0000000B-3056-450E-8167-D4543F2020C2}"/>
              </c:ext>
            </c:extLst>
          </c:dPt>
          <c:dPt>
            <c:idx val="10"/>
            <c:invertIfNegative val="0"/>
            <c:bubble3D val="0"/>
            <c:spPr>
              <a:solidFill>
                <a:srgbClr val="F09027"/>
              </a:solidFill>
              <a:ln>
                <a:noFill/>
              </a:ln>
              <a:effectLst/>
            </c:spPr>
            <c:extLst>
              <c:ext xmlns:c16="http://schemas.microsoft.com/office/drawing/2014/chart" uri="{C3380CC4-5D6E-409C-BE32-E72D297353CC}">
                <c16:uniqueId val="{0000000D-3056-450E-8167-D4543F2020C2}"/>
              </c:ext>
            </c:extLst>
          </c:dPt>
          <c:dPt>
            <c:idx val="11"/>
            <c:invertIfNegative val="0"/>
            <c:bubble3D val="0"/>
            <c:spPr>
              <a:solidFill>
                <a:srgbClr val="F09027"/>
              </a:solidFill>
              <a:ln>
                <a:noFill/>
              </a:ln>
              <a:effectLst/>
            </c:spPr>
            <c:extLst>
              <c:ext xmlns:c16="http://schemas.microsoft.com/office/drawing/2014/chart" uri="{C3380CC4-5D6E-409C-BE32-E72D297353CC}">
                <c16:uniqueId val="{0000000F-3056-450E-8167-D4543F2020C2}"/>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Maternal!$E$320:$E$332</c:f>
                <c:numCache>
                  <c:formatCode>General</c:formatCode>
                  <c:ptCount val="13"/>
                  <c:pt idx="1">
                    <c:v>2.4999999999999994E-2</c:v>
                  </c:pt>
                  <c:pt idx="3">
                    <c:v>4.9000000000000016E-2</c:v>
                  </c:pt>
                  <c:pt idx="4">
                    <c:v>2.9999999999999985E-2</c:v>
                  </c:pt>
                  <c:pt idx="6">
                    <c:v>3.599999999999999E-2</c:v>
                  </c:pt>
                  <c:pt idx="7">
                    <c:v>3.4000000000000002E-2</c:v>
                  </c:pt>
                  <c:pt idx="8">
                    <c:v>8.0000000000000016E-2</c:v>
                  </c:pt>
                  <c:pt idx="10">
                    <c:v>3.5000000000000003E-2</c:v>
                  </c:pt>
                  <c:pt idx="11">
                    <c:v>4.1999999999999996E-2</c:v>
                  </c:pt>
                </c:numCache>
              </c:numRef>
            </c:plus>
            <c:minus>
              <c:numRef>
                <c:f>Maternal!$F$320:$F$332</c:f>
                <c:numCache>
                  <c:formatCode>General</c:formatCode>
                  <c:ptCount val="13"/>
                  <c:pt idx="1">
                    <c:v>2.1000000000000005E-2</c:v>
                  </c:pt>
                  <c:pt idx="3">
                    <c:v>3.8999999999999993E-2</c:v>
                  </c:pt>
                  <c:pt idx="4">
                    <c:v>2.4000000000000007E-2</c:v>
                  </c:pt>
                  <c:pt idx="6">
                    <c:v>2.8999999999999998E-2</c:v>
                  </c:pt>
                  <c:pt idx="7">
                    <c:v>2.8000000000000011E-2</c:v>
                  </c:pt>
                  <c:pt idx="8">
                    <c:v>5.7999999999999982E-2</c:v>
                  </c:pt>
                  <c:pt idx="10">
                    <c:v>2.7999999999999997E-2</c:v>
                  </c:pt>
                  <c:pt idx="11">
                    <c:v>2.8000000000000004E-2</c:v>
                  </c:pt>
                </c:numCache>
              </c:numRef>
            </c:minus>
            <c:spPr>
              <a:noFill/>
              <a:ln w="12700" cap="flat" cmpd="sng" algn="ctr">
                <a:solidFill>
                  <a:schemeClr val="tx1">
                    <a:lumMod val="65000"/>
                    <a:lumOff val="35000"/>
                  </a:schemeClr>
                </a:solidFill>
                <a:round/>
              </a:ln>
              <a:effectLst/>
            </c:spPr>
          </c:errBars>
          <c:cat>
            <c:strRef>
              <c:f>Maternal!$A$320:$A$332</c:f>
              <c:strCache>
                <c:ptCount val="12"/>
                <c:pt idx="1">
                  <c:v>Alaska
women</c:v>
                </c:pt>
                <c:pt idx="3">
                  <c:v>Age
&lt; 25</c:v>
                </c:pt>
                <c:pt idx="4">
                  <c:v>Age 
25+</c:v>
                </c:pt>
                <c:pt idx="6">
                  <c:v>White</c:v>
                </c:pt>
                <c:pt idx="7">
                  <c:v>Alaska
Native</c:v>
                </c:pt>
                <c:pt idx="8">
                  <c:v>Other
race</c:v>
                </c:pt>
                <c:pt idx="10">
                  <c:v>≤200%
FPL</c:v>
                </c:pt>
                <c:pt idx="11">
                  <c:v>&gt;200%
FPL</c:v>
                </c:pt>
              </c:strCache>
            </c:strRef>
          </c:cat>
          <c:val>
            <c:numRef>
              <c:f>Maternal!$B$320:$B$332</c:f>
              <c:numCache>
                <c:formatCode>0.0%</c:formatCode>
                <c:ptCount val="13"/>
                <c:pt idx="1">
                  <c:v>0.127</c:v>
                </c:pt>
                <c:pt idx="3">
                  <c:v>0.153</c:v>
                </c:pt>
                <c:pt idx="4">
                  <c:v>0.115</c:v>
                </c:pt>
                <c:pt idx="6">
                  <c:v>0.113</c:v>
                </c:pt>
                <c:pt idx="7">
                  <c:v>0.13300000000000001</c:v>
                </c:pt>
                <c:pt idx="8">
                  <c:v>0.17599999999999999</c:v>
                </c:pt>
                <c:pt idx="10">
                  <c:v>0.15</c:v>
                </c:pt>
                <c:pt idx="11">
                  <c:v>8.1000000000000003E-2</c:v>
                </c:pt>
              </c:numCache>
            </c:numRef>
          </c:val>
          <c:extLst>
            <c:ext xmlns:c16="http://schemas.microsoft.com/office/drawing/2014/chart" uri="{C3380CC4-5D6E-409C-BE32-E72D297353CC}">
              <c16:uniqueId val="{00000010-3056-450E-8167-D4543F2020C2}"/>
            </c:ext>
          </c:extLst>
        </c:ser>
        <c:dLbls>
          <c:showLegendKey val="0"/>
          <c:showVal val="0"/>
          <c:showCatName val="0"/>
          <c:showSerName val="0"/>
          <c:showPercent val="0"/>
          <c:showBubbleSize val="0"/>
        </c:dLbls>
        <c:gapWidth val="30"/>
        <c:axId val="533087392"/>
        <c:axId val="533093664"/>
      </c:barChart>
      <c:lineChart>
        <c:grouping val="standard"/>
        <c:varyColors val="0"/>
        <c:ser>
          <c:idx val="1"/>
          <c:order val="1"/>
          <c:tx>
            <c:v>Benchmark 2015</c:v>
          </c:tx>
          <c:spPr>
            <a:ln w="19050" cap="rnd">
              <a:solidFill>
                <a:srgbClr val="2E3192"/>
              </a:solidFill>
              <a:round/>
            </a:ln>
            <a:effectLst/>
          </c:spPr>
          <c:marker>
            <c:symbol val="none"/>
          </c:marker>
          <c:val>
            <c:numRef>
              <c:f>Maternal!$G$320:$G$332</c:f>
              <c:numCache>
                <c:formatCode>0.0%</c:formatCode>
                <c:ptCount val="13"/>
                <c:pt idx="0">
                  <c:v>0.128</c:v>
                </c:pt>
                <c:pt idx="1">
                  <c:v>0.128</c:v>
                </c:pt>
                <c:pt idx="2">
                  <c:v>0.128</c:v>
                </c:pt>
                <c:pt idx="3">
                  <c:v>0.128</c:v>
                </c:pt>
                <c:pt idx="4">
                  <c:v>0.128</c:v>
                </c:pt>
                <c:pt idx="5">
                  <c:v>0.128</c:v>
                </c:pt>
                <c:pt idx="6">
                  <c:v>0.128</c:v>
                </c:pt>
                <c:pt idx="7">
                  <c:v>0.128</c:v>
                </c:pt>
                <c:pt idx="8">
                  <c:v>0.128</c:v>
                </c:pt>
                <c:pt idx="9">
                  <c:v>0.128</c:v>
                </c:pt>
                <c:pt idx="10">
                  <c:v>0.128</c:v>
                </c:pt>
                <c:pt idx="11">
                  <c:v>0.128</c:v>
                </c:pt>
                <c:pt idx="12">
                  <c:v>0.128</c:v>
                </c:pt>
              </c:numCache>
            </c:numRef>
          </c:val>
          <c:smooth val="0"/>
          <c:extLst>
            <c:ext xmlns:c16="http://schemas.microsoft.com/office/drawing/2014/chart" uri="{C3380CC4-5D6E-409C-BE32-E72D297353CC}">
              <c16:uniqueId val="{00000011-3056-450E-8167-D4543F2020C2}"/>
            </c:ext>
          </c:extLst>
        </c:ser>
        <c:dLbls>
          <c:showLegendKey val="0"/>
          <c:showVal val="0"/>
          <c:showCatName val="0"/>
          <c:showSerName val="0"/>
          <c:showPercent val="0"/>
          <c:showBubbleSize val="0"/>
        </c:dLbls>
        <c:marker val="1"/>
        <c:smooth val="0"/>
        <c:axId val="533087392"/>
        <c:axId val="533093664"/>
      </c:lineChart>
      <c:catAx>
        <c:axId val="533087392"/>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93664"/>
        <c:crosses val="autoZero"/>
        <c:auto val="1"/>
        <c:lblAlgn val="ctr"/>
        <c:lblOffset val="100"/>
        <c:noMultiLvlLbl val="0"/>
      </c:catAx>
      <c:valAx>
        <c:axId val="533093664"/>
        <c:scaling>
          <c:orientation val="minMax"/>
          <c:max val="0.26"/>
          <c:min val="0"/>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087392"/>
        <c:crosses val="autoZero"/>
        <c:crossBetween val="between"/>
        <c:majorUnit val="0.25"/>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243821443318166"/>
          <c:y val="0.13728420058135163"/>
          <c:w val="0.82187698678921128"/>
          <c:h val="0.62427669541022002"/>
        </c:manualLayout>
      </c:layout>
      <c:barChart>
        <c:barDir val="col"/>
        <c:grouping val="clustered"/>
        <c:varyColors val="0"/>
        <c:ser>
          <c:idx val="0"/>
          <c:order val="0"/>
          <c:tx>
            <c:strRef>
              <c:f>Maternal!$B$275</c:f>
              <c:strCache>
                <c:ptCount val="1"/>
                <c:pt idx="0">
                  <c:v>Estimate</c:v>
                </c:pt>
              </c:strCache>
            </c:strRef>
          </c:tx>
          <c:spPr>
            <a:solidFill>
              <a:schemeClr val="accent3">
                <a:shade val="76000"/>
              </a:schemeClr>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8748-448A-88A9-282210556644}"/>
              </c:ext>
            </c:extLst>
          </c:dPt>
          <c:dPt>
            <c:idx val="3"/>
            <c:invertIfNegative val="0"/>
            <c:bubble3D val="0"/>
            <c:spPr>
              <a:solidFill>
                <a:srgbClr val="41A2B1"/>
              </a:solidFill>
              <a:ln>
                <a:noFill/>
              </a:ln>
              <a:effectLst/>
            </c:spPr>
            <c:extLst>
              <c:ext xmlns:c16="http://schemas.microsoft.com/office/drawing/2014/chart" uri="{C3380CC4-5D6E-409C-BE32-E72D297353CC}">
                <c16:uniqueId val="{00000003-8748-448A-88A9-282210556644}"/>
              </c:ext>
            </c:extLst>
          </c:dPt>
          <c:dPt>
            <c:idx val="4"/>
            <c:invertIfNegative val="0"/>
            <c:bubble3D val="0"/>
            <c:spPr>
              <a:solidFill>
                <a:srgbClr val="41A2B1"/>
              </a:solidFill>
              <a:ln>
                <a:noFill/>
              </a:ln>
              <a:effectLst/>
            </c:spPr>
            <c:extLst>
              <c:ext xmlns:c16="http://schemas.microsoft.com/office/drawing/2014/chart" uri="{C3380CC4-5D6E-409C-BE32-E72D297353CC}">
                <c16:uniqueId val="{00000005-8748-448A-88A9-282210556644}"/>
              </c:ext>
            </c:extLst>
          </c:dPt>
          <c:dPt>
            <c:idx val="6"/>
            <c:invertIfNegative val="0"/>
            <c:bubble3D val="0"/>
            <c:spPr>
              <a:solidFill>
                <a:srgbClr val="9A4E9E"/>
              </a:solidFill>
              <a:ln>
                <a:noFill/>
              </a:ln>
              <a:effectLst/>
            </c:spPr>
            <c:extLst>
              <c:ext xmlns:c16="http://schemas.microsoft.com/office/drawing/2014/chart" uri="{C3380CC4-5D6E-409C-BE32-E72D297353CC}">
                <c16:uniqueId val="{00000007-8748-448A-88A9-282210556644}"/>
              </c:ext>
            </c:extLst>
          </c:dPt>
          <c:dPt>
            <c:idx val="7"/>
            <c:invertIfNegative val="0"/>
            <c:bubble3D val="0"/>
            <c:spPr>
              <a:solidFill>
                <a:srgbClr val="9A4E9E"/>
              </a:solidFill>
              <a:ln>
                <a:noFill/>
              </a:ln>
              <a:effectLst/>
            </c:spPr>
            <c:extLst>
              <c:ext xmlns:c16="http://schemas.microsoft.com/office/drawing/2014/chart" uri="{C3380CC4-5D6E-409C-BE32-E72D297353CC}">
                <c16:uniqueId val="{00000009-8748-448A-88A9-282210556644}"/>
              </c:ext>
            </c:extLst>
          </c:dPt>
          <c:dPt>
            <c:idx val="8"/>
            <c:invertIfNegative val="0"/>
            <c:bubble3D val="0"/>
            <c:spPr>
              <a:solidFill>
                <a:srgbClr val="9A4E9E"/>
              </a:solidFill>
              <a:ln>
                <a:noFill/>
              </a:ln>
              <a:effectLst/>
            </c:spPr>
            <c:extLst>
              <c:ext xmlns:c16="http://schemas.microsoft.com/office/drawing/2014/chart" uri="{C3380CC4-5D6E-409C-BE32-E72D297353CC}">
                <c16:uniqueId val="{0000000B-8748-448A-88A9-282210556644}"/>
              </c:ext>
            </c:extLst>
          </c:dPt>
          <c:dPt>
            <c:idx val="10"/>
            <c:invertIfNegative val="0"/>
            <c:bubble3D val="0"/>
            <c:spPr>
              <a:solidFill>
                <a:srgbClr val="F09027"/>
              </a:solidFill>
              <a:ln>
                <a:noFill/>
              </a:ln>
              <a:effectLst/>
            </c:spPr>
            <c:extLst>
              <c:ext xmlns:c16="http://schemas.microsoft.com/office/drawing/2014/chart" uri="{C3380CC4-5D6E-409C-BE32-E72D297353CC}">
                <c16:uniqueId val="{0000000D-8748-448A-88A9-282210556644}"/>
              </c:ext>
            </c:extLst>
          </c:dPt>
          <c:dPt>
            <c:idx val="11"/>
            <c:invertIfNegative val="0"/>
            <c:bubble3D val="0"/>
            <c:spPr>
              <a:solidFill>
                <a:srgbClr val="F09027"/>
              </a:solidFill>
              <a:ln>
                <a:noFill/>
              </a:ln>
              <a:effectLst/>
            </c:spPr>
            <c:extLst>
              <c:ext xmlns:c16="http://schemas.microsoft.com/office/drawing/2014/chart" uri="{C3380CC4-5D6E-409C-BE32-E72D297353CC}">
                <c16:uniqueId val="{0000000F-8748-448A-88A9-282210556644}"/>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Maternal!$E$276:$E$288</c:f>
                <c:numCache>
                  <c:formatCode>General</c:formatCode>
                  <c:ptCount val="13"/>
                  <c:pt idx="1">
                    <c:v>2.8000000000000025E-2</c:v>
                  </c:pt>
                  <c:pt idx="3">
                    <c:v>4.8999999999999932E-2</c:v>
                  </c:pt>
                  <c:pt idx="4">
                    <c:v>3.2000000000000028E-2</c:v>
                  </c:pt>
                  <c:pt idx="6">
                    <c:v>3.6000000000000032E-2</c:v>
                  </c:pt>
                  <c:pt idx="7">
                    <c:v>3.9000000000000035E-2</c:v>
                  </c:pt>
                  <c:pt idx="8">
                    <c:v>8.5000000000000075E-2</c:v>
                  </c:pt>
                  <c:pt idx="10">
                    <c:v>3.5000000000000031E-2</c:v>
                  </c:pt>
                  <c:pt idx="11">
                    <c:v>4.2000000000000037E-2</c:v>
                  </c:pt>
                </c:numCache>
              </c:numRef>
            </c:plus>
            <c:minus>
              <c:numRef>
                <c:f>Maternal!$F$276:$F$288</c:f>
                <c:numCache>
                  <c:formatCode>General</c:formatCode>
                  <c:ptCount val="13"/>
                  <c:pt idx="1">
                    <c:v>3.0000000000000027E-2</c:v>
                  </c:pt>
                  <c:pt idx="3">
                    <c:v>5.9000000000000052E-2</c:v>
                  </c:pt>
                  <c:pt idx="4">
                    <c:v>3.6000000000000032E-2</c:v>
                  </c:pt>
                  <c:pt idx="6">
                    <c:v>4.2999999999999927E-2</c:v>
                  </c:pt>
                  <c:pt idx="7">
                    <c:v>4.1999999999999926E-2</c:v>
                  </c:pt>
                  <c:pt idx="8">
                    <c:v>0.10499999999999998</c:v>
                  </c:pt>
                  <c:pt idx="10">
                    <c:v>3.9000000000000035E-2</c:v>
                  </c:pt>
                  <c:pt idx="11">
                    <c:v>5.2999999999999936E-2</c:v>
                  </c:pt>
                </c:numCache>
              </c:numRef>
            </c:minus>
            <c:spPr>
              <a:noFill/>
              <a:ln w="12700" cap="flat" cmpd="sng" algn="ctr">
                <a:solidFill>
                  <a:schemeClr val="tx1">
                    <a:lumMod val="65000"/>
                    <a:lumOff val="35000"/>
                  </a:schemeClr>
                </a:solidFill>
                <a:round/>
              </a:ln>
              <a:effectLst/>
            </c:spPr>
          </c:errBars>
          <c:cat>
            <c:strRef>
              <c:f>Maternal!$A$276:$A$288</c:f>
              <c:strCache>
                <c:ptCount val="12"/>
                <c:pt idx="1">
                  <c:v>Alaska
women</c:v>
                </c:pt>
                <c:pt idx="3">
                  <c:v>Age
&lt; 25</c:v>
                </c:pt>
                <c:pt idx="4">
                  <c:v>Age 
25+</c:v>
                </c:pt>
                <c:pt idx="6">
                  <c:v>White</c:v>
                </c:pt>
                <c:pt idx="7">
                  <c:v>Alaska
Native</c:v>
                </c:pt>
                <c:pt idx="8">
                  <c:v>Other
race</c:v>
                </c:pt>
                <c:pt idx="10">
                  <c:v>≤200%
FPL</c:v>
                </c:pt>
                <c:pt idx="11">
                  <c:v>&gt;200%
FPL</c:v>
                </c:pt>
              </c:strCache>
            </c:strRef>
          </c:cat>
          <c:val>
            <c:numRef>
              <c:f>Maternal!$B$276:$B$288</c:f>
              <c:numCache>
                <c:formatCode>0.0%</c:formatCode>
                <c:ptCount val="13"/>
                <c:pt idx="1">
                  <c:v>0.79500000000000004</c:v>
                </c:pt>
                <c:pt idx="3">
                  <c:v>0.80100000000000005</c:v>
                </c:pt>
                <c:pt idx="4">
                  <c:v>0.79300000000000004</c:v>
                </c:pt>
                <c:pt idx="6">
                  <c:v>0.83799999999999997</c:v>
                </c:pt>
                <c:pt idx="7">
                  <c:v>0.73699999999999999</c:v>
                </c:pt>
                <c:pt idx="8">
                  <c:v>0.72299999999999998</c:v>
                </c:pt>
                <c:pt idx="10">
                  <c:v>0.78100000000000003</c:v>
                </c:pt>
                <c:pt idx="11">
                  <c:v>0.84499999999999997</c:v>
                </c:pt>
              </c:numCache>
            </c:numRef>
          </c:val>
          <c:extLst>
            <c:ext xmlns:c16="http://schemas.microsoft.com/office/drawing/2014/chart" uri="{C3380CC4-5D6E-409C-BE32-E72D297353CC}">
              <c16:uniqueId val="{00000010-8748-448A-88A9-282210556644}"/>
            </c:ext>
          </c:extLst>
        </c:ser>
        <c:dLbls>
          <c:showLegendKey val="0"/>
          <c:showVal val="0"/>
          <c:showCatName val="0"/>
          <c:showSerName val="0"/>
          <c:showPercent val="0"/>
          <c:showBubbleSize val="0"/>
        </c:dLbls>
        <c:gapWidth val="30"/>
        <c:axId val="727275872"/>
        <c:axId val="727277832"/>
      </c:barChart>
      <c:lineChart>
        <c:grouping val="standard"/>
        <c:varyColors val="0"/>
        <c:ser>
          <c:idx val="1"/>
          <c:order val="1"/>
          <c:tx>
            <c:v>Benchmark 2015</c:v>
          </c:tx>
          <c:spPr>
            <a:ln w="12700" cap="rnd">
              <a:solidFill>
                <a:srgbClr val="2E3192"/>
              </a:solidFill>
              <a:round/>
            </a:ln>
            <a:effectLst/>
          </c:spPr>
          <c:marker>
            <c:symbol val="none"/>
          </c:marker>
          <c:val>
            <c:numRef>
              <c:f>Maternal!$G$276:$G$288</c:f>
              <c:numCache>
                <c:formatCode>General</c:formatCode>
                <c:ptCount val="13"/>
              </c:numCache>
            </c:numRef>
          </c:val>
          <c:smooth val="0"/>
          <c:extLst>
            <c:ext xmlns:c16="http://schemas.microsoft.com/office/drawing/2014/chart" uri="{C3380CC4-5D6E-409C-BE32-E72D297353CC}">
              <c16:uniqueId val="{00000011-8748-448A-88A9-282210556644}"/>
            </c:ext>
          </c:extLst>
        </c:ser>
        <c:dLbls>
          <c:showLegendKey val="0"/>
          <c:showVal val="0"/>
          <c:showCatName val="0"/>
          <c:showSerName val="0"/>
          <c:showPercent val="0"/>
          <c:showBubbleSize val="0"/>
        </c:dLbls>
        <c:marker val="1"/>
        <c:smooth val="0"/>
        <c:axId val="727275872"/>
        <c:axId val="727277832"/>
      </c:lineChart>
      <c:catAx>
        <c:axId val="727275872"/>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7277832"/>
        <c:crosses val="autoZero"/>
        <c:auto val="1"/>
        <c:lblAlgn val="ctr"/>
        <c:lblOffset val="100"/>
        <c:noMultiLvlLbl val="0"/>
      </c:catAx>
      <c:valAx>
        <c:axId val="727277832"/>
        <c:scaling>
          <c:orientation val="minMax"/>
          <c:max val="1"/>
          <c:min val="0"/>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7275872"/>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 Infant Mortality'!$B$160</c:f>
              <c:strCache>
                <c:ptCount val="1"/>
                <c:pt idx="0">
                  <c:v>Alaska Neonatal IMR (5-year moving average)</c:v>
                </c:pt>
              </c:strCache>
            </c:strRef>
          </c:tx>
          <c:spPr>
            <a:ln w="28575" cap="rnd">
              <a:solidFill>
                <a:schemeClr val="accent1"/>
              </a:solidFill>
              <a:prstDash val="sysDash"/>
              <a:round/>
            </a:ln>
            <a:effectLst/>
          </c:spPr>
          <c:marker>
            <c:symbol val="none"/>
          </c:marker>
          <c:cat>
            <c:numRef>
              <c:f>'B. Infant Mortality'!$A$161:$A$178</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 Infant Mortality'!$B$161:$B$178</c:f>
              <c:numCache>
                <c:formatCode>0.0</c:formatCode>
                <c:ptCount val="18"/>
                <c:pt idx="0">
                  <c:v>3.6694672254416392</c:v>
                </c:pt>
                <c:pt idx="1">
                  <c:v>3.4117363731235448</c:v>
                </c:pt>
                <c:pt idx="2">
                  <c:v>3.0917486448504317</c:v>
                </c:pt>
                <c:pt idx="3">
                  <c:v>3.0215712170328572</c:v>
                </c:pt>
                <c:pt idx="4">
                  <c:v>3.2175415599118158</c:v>
                </c:pt>
                <c:pt idx="5">
                  <c:v>3.1088286799283789</c:v>
                </c:pt>
                <c:pt idx="6">
                  <c:v>3.1265077680208431</c:v>
                </c:pt>
                <c:pt idx="7">
                  <c:v>3.3066908527483325</c:v>
                </c:pt>
                <c:pt idx="8">
                  <c:v>3.0769230769230771</c:v>
                </c:pt>
                <c:pt idx="9">
                  <c:v>2.9318613700117635</c:v>
                </c:pt>
                <c:pt idx="10">
                  <c:v>2.7188399616163772</c:v>
                </c:pt>
                <c:pt idx="11">
                  <c:v>2.3801547982157656</c:v>
                </c:pt>
                <c:pt idx="12">
                  <c:v>2.4282521863067692</c:v>
                </c:pt>
                <c:pt idx="13">
                  <c:v>2.5156568855112238</c:v>
                </c:pt>
                <c:pt idx="14">
                  <c:v>2.5647331623511227</c:v>
                </c:pt>
                <c:pt idx="15">
                  <c:v>2.9606132698916201</c:v>
                </c:pt>
                <c:pt idx="16">
                  <c:v>3.1141072597625494</c:v>
                </c:pt>
                <c:pt idx="17">
                  <c:v>3.1541783902937328</c:v>
                </c:pt>
              </c:numCache>
            </c:numRef>
          </c:val>
          <c:smooth val="0"/>
          <c:extLst>
            <c:ext xmlns:c16="http://schemas.microsoft.com/office/drawing/2014/chart" uri="{C3380CC4-5D6E-409C-BE32-E72D297353CC}">
              <c16:uniqueId val="{00000000-B165-4234-95A5-198A4C208B22}"/>
            </c:ext>
          </c:extLst>
        </c:ser>
        <c:ser>
          <c:idx val="1"/>
          <c:order val="1"/>
          <c:tx>
            <c:strRef>
              <c:f>'B. Infant Mortality'!$C$160</c:f>
              <c:strCache>
                <c:ptCount val="1"/>
                <c:pt idx="0">
                  <c:v>US Neonatal IMR</c:v>
                </c:pt>
              </c:strCache>
            </c:strRef>
          </c:tx>
          <c:spPr>
            <a:ln w="28575" cap="rnd">
              <a:solidFill>
                <a:schemeClr val="accent2"/>
              </a:solidFill>
              <a:round/>
            </a:ln>
            <a:effectLst/>
          </c:spPr>
          <c:marker>
            <c:symbol val="none"/>
          </c:marker>
          <c:cat>
            <c:numRef>
              <c:f>'B. Infant Mortality'!$A$161:$A$178</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 Infant Mortality'!$C$161:$C$178</c:f>
              <c:numCache>
                <c:formatCode>0.0</c:formatCode>
                <c:ptCount val="18"/>
                <c:pt idx="0">
                  <c:v>4.5999999999999996</c:v>
                </c:pt>
                <c:pt idx="1">
                  <c:v>4.5</c:v>
                </c:pt>
                <c:pt idx="2">
                  <c:v>4.7</c:v>
                </c:pt>
                <c:pt idx="3">
                  <c:v>4.5999999999999996</c:v>
                </c:pt>
                <c:pt idx="4">
                  <c:v>4.5</c:v>
                </c:pt>
                <c:pt idx="5">
                  <c:v>4.5</c:v>
                </c:pt>
                <c:pt idx="6">
                  <c:v>4.4000000000000004</c:v>
                </c:pt>
                <c:pt idx="7">
                  <c:v>4.4000000000000004</c:v>
                </c:pt>
                <c:pt idx="8">
                  <c:v>4.3</c:v>
                </c:pt>
                <c:pt idx="9">
                  <c:v>4.2</c:v>
                </c:pt>
                <c:pt idx="10">
                  <c:v>4</c:v>
                </c:pt>
                <c:pt idx="11">
                  <c:v>4.0999999999999996</c:v>
                </c:pt>
                <c:pt idx="12">
                  <c:v>4</c:v>
                </c:pt>
                <c:pt idx="13">
                  <c:v>4</c:v>
                </c:pt>
                <c:pt idx="14">
                  <c:v>3.9</c:v>
                </c:pt>
                <c:pt idx="15">
                  <c:v>3.9</c:v>
                </c:pt>
                <c:pt idx="16">
                  <c:v>3.9</c:v>
                </c:pt>
                <c:pt idx="17">
                  <c:v>3.9</c:v>
                </c:pt>
              </c:numCache>
            </c:numRef>
          </c:val>
          <c:smooth val="0"/>
          <c:extLst>
            <c:ext xmlns:c16="http://schemas.microsoft.com/office/drawing/2014/chart" uri="{C3380CC4-5D6E-409C-BE32-E72D297353CC}">
              <c16:uniqueId val="{00000001-B165-4234-95A5-198A4C208B22}"/>
            </c:ext>
          </c:extLst>
        </c:ser>
        <c:dLbls>
          <c:showLegendKey val="0"/>
          <c:showVal val="0"/>
          <c:showCatName val="0"/>
          <c:showSerName val="0"/>
          <c:showPercent val="0"/>
          <c:showBubbleSize val="0"/>
        </c:dLbls>
        <c:smooth val="0"/>
        <c:axId val="540922336"/>
        <c:axId val="540921944"/>
        <c:extLst>
          <c:ext xmlns:c15="http://schemas.microsoft.com/office/drawing/2012/chart" uri="{02D57815-91ED-43cb-92C2-25804820EDAC}">
            <c15:filteredLineSeries>
              <c15:ser>
                <c:idx val="2"/>
                <c:order val="2"/>
                <c:tx>
                  <c:strRef>
                    <c:extLst>
                      <c:ext uri="{02D57815-91ED-43cb-92C2-25804820EDAC}">
                        <c15:formulaRef>
                          <c15:sqref>'B. Infant Mortality'!$D$160</c15:sqref>
                        </c15:formulaRef>
                      </c:ext>
                    </c:extLst>
                    <c:strCache>
                      <c:ptCount val="1"/>
                      <c:pt idx="0">
                        <c:v>Alaska Post-neonatal IMR (5-year moving average)</c:v>
                      </c:pt>
                    </c:strCache>
                  </c:strRef>
                </c:tx>
                <c:spPr>
                  <a:ln w="28575" cap="rnd">
                    <a:solidFill>
                      <a:schemeClr val="accent3"/>
                    </a:solidFill>
                    <a:round/>
                  </a:ln>
                  <a:effectLst/>
                </c:spPr>
                <c:marker>
                  <c:symbol val="none"/>
                </c:marker>
                <c:cat>
                  <c:numRef>
                    <c:extLst>
                      <c:ext uri="{02D57815-91ED-43cb-92C2-25804820EDAC}">
                        <c15:formulaRef>
                          <c15:sqref>'B. Infant Mortality'!$A$161:$A$178</c15:sqref>
                        </c15:formulaRef>
                      </c:ext>
                    </c:extLst>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extLst>
                      <c:ext uri="{02D57815-91ED-43cb-92C2-25804820EDAC}">
                        <c15:formulaRef>
                          <c15:sqref>'B. Infant Mortality'!$D$161:$D$178</c15:sqref>
                        </c15:formulaRef>
                      </c:ext>
                    </c:extLst>
                    <c:numCache>
                      <c:formatCode>0.0</c:formatCode>
                      <c:ptCount val="18"/>
                      <c:pt idx="0">
                        <c:v>3.3887429568286178</c:v>
                      </c:pt>
                      <c:pt idx="1">
                        <c:v>3.5522196355462792</c:v>
                      </c:pt>
                      <c:pt idx="2">
                        <c:v>3.4531218630797027</c:v>
                      </c:pt>
                      <c:pt idx="3">
                        <c:v>3.621883379357266</c:v>
                      </c:pt>
                      <c:pt idx="4">
                        <c:v>3.6544916482949015</c:v>
                      </c:pt>
                      <c:pt idx="5">
                        <c:v>3.5613796902977</c:v>
                      </c:pt>
                      <c:pt idx="6">
                        <c:v>3.3002026440220016</c:v>
                      </c:pt>
                      <c:pt idx="7">
                        <c:v>3.2311093475426564</c:v>
                      </c:pt>
                      <c:pt idx="8">
                        <c:v>3.2243205895900506</c:v>
                      </c:pt>
                      <c:pt idx="9">
                        <c:v>3.3843091122975295</c:v>
                      </c:pt>
                      <c:pt idx="10">
                        <c:v>3.1808650531328855</c:v>
                      </c:pt>
                      <c:pt idx="11">
                        <c:v>2.8738165341419983</c:v>
                      </c:pt>
                      <c:pt idx="12">
                        <c:v>2.6745966110045574</c:v>
                      </c:pt>
                      <c:pt idx="13">
                        <c:v>2.5508408978959962</c:v>
                      </c:pt>
                      <c:pt idx="14">
                        <c:v>2.4593331693777887</c:v>
                      </c:pt>
                      <c:pt idx="15">
                        <c:v>2.7138954974006517</c:v>
                      </c:pt>
                      <c:pt idx="16">
                        <c:v>2.8840879735300882</c:v>
                      </c:pt>
                      <c:pt idx="17">
                        <c:v>2.8674349002670301</c:v>
                      </c:pt>
                    </c:numCache>
                  </c:numRef>
                </c:val>
                <c:smooth val="0"/>
                <c:extLst>
                  <c:ext xmlns:c16="http://schemas.microsoft.com/office/drawing/2014/chart" uri="{C3380CC4-5D6E-409C-BE32-E72D297353CC}">
                    <c16:uniqueId val="{00000002-B165-4234-95A5-198A4C208B2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'B. Infant Mortality'!$E$160</c15:sqref>
                        </c15:formulaRef>
                      </c:ext>
                    </c:extLst>
                    <c:strCache>
                      <c:ptCount val="1"/>
                      <c:pt idx="0">
                        <c:v>US Post-neonatal IMR</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'B. Infant Mortality'!$A$161:$A$178</c15:sqref>
                        </c15:formulaRef>
                      </c:ext>
                    </c:extLst>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extLst xmlns:c15="http://schemas.microsoft.com/office/drawing/2012/chart">
                      <c:ext xmlns:c15="http://schemas.microsoft.com/office/drawing/2012/chart" uri="{02D57815-91ED-43cb-92C2-25804820EDAC}">
                        <c15:formulaRef>
                          <c15:sqref>'B. Infant Mortality'!$E$161:$E$178</c15:sqref>
                        </c15:formulaRef>
                      </c:ext>
                    </c:extLst>
                    <c:numCache>
                      <c:formatCode>0.0</c:formatCode>
                      <c:ptCount val="18"/>
                      <c:pt idx="0">
                        <c:v>2.2999999999999998</c:v>
                      </c:pt>
                      <c:pt idx="1">
                        <c:v>2.2999999999999998</c:v>
                      </c:pt>
                      <c:pt idx="2">
                        <c:v>2.2999999999999998</c:v>
                      </c:pt>
                      <c:pt idx="3">
                        <c:v>2.2000000000000002</c:v>
                      </c:pt>
                      <c:pt idx="4">
                        <c:v>2.2999999999999998</c:v>
                      </c:pt>
                      <c:pt idx="5">
                        <c:v>2.2999999999999998</c:v>
                      </c:pt>
                      <c:pt idx="6">
                        <c:v>2.2000000000000002</c:v>
                      </c:pt>
                      <c:pt idx="7">
                        <c:v>2.2999999999999998</c:v>
                      </c:pt>
                      <c:pt idx="8">
                        <c:v>2.2999999999999998</c:v>
                      </c:pt>
                      <c:pt idx="9">
                        <c:v>2.2000000000000002</c:v>
                      </c:pt>
                      <c:pt idx="10">
                        <c:v>2.1</c:v>
                      </c:pt>
                      <c:pt idx="11">
                        <c:v>2</c:v>
                      </c:pt>
                      <c:pt idx="12">
                        <c:v>2</c:v>
                      </c:pt>
                      <c:pt idx="13">
                        <c:v>1.9</c:v>
                      </c:pt>
                      <c:pt idx="14">
                        <c:v>1.9</c:v>
                      </c:pt>
                      <c:pt idx="15">
                        <c:v>2</c:v>
                      </c:pt>
                      <c:pt idx="16">
                        <c:v>2</c:v>
                      </c:pt>
                      <c:pt idx="17">
                        <c:v>2</c:v>
                      </c:pt>
                    </c:numCache>
                  </c:numRef>
                </c:val>
                <c:smooth val="0"/>
                <c:extLst>
                  <c:ext xmlns:c16="http://schemas.microsoft.com/office/drawing/2014/chart" uri="{C3380CC4-5D6E-409C-BE32-E72D297353CC}">
                    <c16:uniqueId val="{00000003-B165-4234-95A5-198A4C208B22}"/>
                  </c:ext>
                </c:extLst>
              </c15:ser>
            </c15:filteredLineSeries>
          </c:ext>
        </c:extLst>
      </c:lineChart>
      <c:catAx>
        <c:axId val="54092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921944"/>
        <c:crosses val="autoZero"/>
        <c:auto val="1"/>
        <c:lblAlgn val="ctr"/>
        <c:lblOffset val="100"/>
        <c:tickLblSkip val="17"/>
        <c:noMultiLvlLbl val="0"/>
      </c:catAx>
      <c:valAx>
        <c:axId val="54092194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0922336"/>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withinLinear" id="16">
  <a:schemeClr val="accent3"/>
</cs:colorStyle>
</file>

<file path=ppt/charts/colors17.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AD180-271B-453D-A163-7FF708A293B5}"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n-US"/>
        </a:p>
      </dgm:t>
    </dgm:pt>
    <dgm:pt modelId="{80F36BF1-7BCB-4453-A657-AA3488D396F0}">
      <dgm:prSet phldrT="[Text]"/>
      <dgm:spPr>
        <a:solidFill>
          <a:srgbClr val="A13B90"/>
        </a:solidFill>
      </dgm:spPr>
      <dgm:t>
        <a:bodyPr/>
        <a:lstStyle/>
        <a:p>
          <a:r>
            <a:rPr lang="en-US" dirty="0"/>
            <a:t>Maternal Cases</a:t>
          </a:r>
        </a:p>
      </dgm:t>
    </dgm:pt>
    <dgm:pt modelId="{CCAD4C05-E75E-4427-8395-95AB03EF7B0C}" type="parTrans" cxnId="{A25E87F9-38D3-41EA-84D7-D20A6BF3D917}">
      <dgm:prSet/>
      <dgm:spPr/>
      <dgm:t>
        <a:bodyPr/>
        <a:lstStyle/>
        <a:p>
          <a:endParaRPr lang="en-US"/>
        </a:p>
      </dgm:t>
    </dgm:pt>
    <dgm:pt modelId="{067B982E-52AE-4C13-B3D7-BF94538502E8}" type="sibTrans" cxnId="{A25E87F9-38D3-41EA-84D7-D20A6BF3D917}">
      <dgm:prSet/>
      <dgm:spPr/>
      <dgm:t>
        <a:bodyPr/>
        <a:lstStyle/>
        <a:p>
          <a:endParaRPr lang="en-US"/>
        </a:p>
      </dgm:t>
    </dgm:pt>
    <dgm:pt modelId="{38D98138-828D-4FF0-86F5-BE35A6CD2552}">
      <dgm:prSet phldrT="[Text]"/>
      <dgm:spPr/>
      <dgm:t>
        <a:bodyPr/>
        <a:lstStyle/>
        <a:p>
          <a:r>
            <a:rPr lang="en-US" dirty="0"/>
            <a:t>Annual Reviews of prior year deaths</a:t>
          </a:r>
        </a:p>
      </dgm:t>
    </dgm:pt>
    <dgm:pt modelId="{C34E52EA-D08B-4F7E-ADCC-283248ECCC80}" type="parTrans" cxnId="{320E2334-3F63-441D-92D5-AF6389BD2769}">
      <dgm:prSet/>
      <dgm:spPr/>
      <dgm:t>
        <a:bodyPr/>
        <a:lstStyle/>
        <a:p>
          <a:endParaRPr lang="en-US"/>
        </a:p>
      </dgm:t>
    </dgm:pt>
    <dgm:pt modelId="{34A0E983-38B7-4D35-848A-129CDAEC3536}" type="sibTrans" cxnId="{320E2334-3F63-441D-92D5-AF6389BD2769}">
      <dgm:prSet/>
      <dgm:spPr/>
      <dgm:t>
        <a:bodyPr/>
        <a:lstStyle/>
        <a:p>
          <a:endParaRPr lang="en-US"/>
        </a:p>
      </dgm:t>
    </dgm:pt>
    <dgm:pt modelId="{2E2331F9-D8D3-46D1-B7E9-AE0828C48201}">
      <dgm:prSet phldrT="[Text]"/>
      <dgm:spPr>
        <a:solidFill>
          <a:schemeClr val="accent1">
            <a:lumMod val="40000"/>
            <a:lumOff val="60000"/>
          </a:schemeClr>
        </a:solidFill>
      </dgm:spPr>
      <dgm:t>
        <a:bodyPr/>
        <a:lstStyle/>
        <a:p>
          <a:r>
            <a:rPr lang="en-US"/>
            <a:t>Out of Hospital Infants</a:t>
          </a:r>
          <a:endParaRPr lang="en-US" dirty="0"/>
        </a:p>
      </dgm:t>
    </dgm:pt>
    <dgm:pt modelId="{D19331BD-C3E1-4706-B827-C64C392A9900}" type="parTrans" cxnId="{F17F6BAB-5E65-461E-96E4-4FBD2558C7FC}">
      <dgm:prSet/>
      <dgm:spPr/>
      <dgm:t>
        <a:bodyPr/>
        <a:lstStyle/>
        <a:p>
          <a:endParaRPr lang="en-US"/>
        </a:p>
      </dgm:t>
    </dgm:pt>
    <dgm:pt modelId="{2C340721-B99D-4E21-AEAD-18056E8F3CF0}" type="sibTrans" cxnId="{F17F6BAB-5E65-461E-96E4-4FBD2558C7FC}">
      <dgm:prSet/>
      <dgm:spPr/>
      <dgm:t>
        <a:bodyPr/>
        <a:lstStyle/>
        <a:p>
          <a:endParaRPr lang="en-US"/>
        </a:p>
      </dgm:t>
    </dgm:pt>
    <dgm:pt modelId="{3B00C0AD-2D2E-4C44-91ED-00A040AEA940}">
      <dgm:prSet phldrT="[Text]"/>
      <dgm:spPr/>
      <dgm:t>
        <a:bodyPr/>
        <a:lstStyle/>
        <a:p>
          <a:r>
            <a:rPr lang="en-US" dirty="0"/>
            <a:t>Full Review</a:t>
          </a:r>
        </a:p>
      </dgm:t>
    </dgm:pt>
    <dgm:pt modelId="{9AD6CC5A-C42A-47D7-82BE-E974CE959D1A}" type="parTrans" cxnId="{4A1160A1-9331-4E47-B742-4F8E9EAC4EBB}">
      <dgm:prSet/>
      <dgm:spPr/>
      <dgm:t>
        <a:bodyPr/>
        <a:lstStyle/>
        <a:p>
          <a:endParaRPr lang="en-US"/>
        </a:p>
      </dgm:t>
    </dgm:pt>
    <dgm:pt modelId="{8CD9AAF8-1B26-46F4-B08F-EFCC2CA8C0BF}" type="sibTrans" cxnId="{4A1160A1-9331-4E47-B742-4F8E9EAC4EBB}">
      <dgm:prSet/>
      <dgm:spPr/>
      <dgm:t>
        <a:bodyPr/>
        <a:lstStyle/>
        <a:p>
          <a:endParaRPr lang="en-US"/>
        </a:p>
      </dgm:t>
    </dgm:pt>
    <dgm:pt modelId="{8AE6E010-6780-48A9-A597-574700C26F53}">
      <dgm:prSet phldrT="[Text]"/>
      <dgm:spPr/>
      <dgm:t>
        <a:bodyPr/>
        <a:lstStyle/>
        <a:p>
          <a:r>
            <a:rPr lang="en-US" dirty="0"/>
            <a:t>Monthly Reviews</a:t>
          </a:r>
        </a:p>
      </dgm:t>
    </dgm:pt>
    <dgm:pt modelId="{34A8C1DD-95E1-40F3-91D9-CCD8D5057CB5}" type="parTrans" cxnId="{AA778819-AF6F-4829-87DC-6AC54DD38EB2}">
      <dgm:prSet/>
      <dgm:spPr/>
      <dgm:t>
        <a:bodyPr/>
        <a:lstStyle/>
        <a:p>
          <a:endParaRPr lang="en-US"/>
        </a:p>
      </dgm:t>
    </dgm:pt>
    <dgm:pt modelId="{F949F8E0-0A0B-47F4-98A4-B9CF849664E7}" type="sibTrans" cxnId="{AA778819-AF6F-4829-87DC-6AC54DD38EB2}">
      <dgm:prSet/>
      <dgm:spPr/>
      <dgm:t>
        <a:bodyPr/>
        <a:lstStyle/>
        <a:p>
          <a:endParaRPr lang="en-US"/>
        </a:p>
      </dgm:t>
    </dgm:pt>
    <dgm:pt modelId="{C149A2E8-0180-4092-91AA-38A60B8FDB81}">
      <dgm:prSet phldrT="[Text]"/>
      <dgm:spPr>
        <a:solidFill>
          <a:schemeClr val="accent1">
            <a:lumMod val="40000"/>
            <a:lumOff val="60000"/>
          </a:schemeClr>
        </a:solidFill>
      </dgm:spPr>
      <dgm:t>
        <a:bodyPr/>
        <a:lstStyle/>
        <a:p>
          <a:r>
            <a:rPr lang="en-US" dirty="0"/>
            <a:t>Children 1-18</a:t>
          </a:r>
        </a:p>
      </dgm:t>
    </dgm:pt>
    <dgm:pt modelId="{89143F43-0692-4039-ACC9-64D4D30625F9}" type="parTrans" cxnId="{3F8F1107-E676-447E-BD09-76B2AF5BB075}">
      <dgm:prSet/>
      <dgm:spPr/>
      <dgm:t>
        <a:bodyPr/>
        <a:lstStyle/>
        <a:p>
          <a:endParaRPr lang="en-US"/>
        </a:p>
      </dgm:t>
    </dgm:pt>
    <dgm:pt modelId="{1FEE4F77-9D71-44E8-9F81-9B5C5BC59291}" type="sibTrans" cxnId="{3F8F1107-E676-447E-BD09-76B2AF5BB075}">
      <dgm:prSet/>
      <dgm:spPr/>
      <dgm:t>
        <a:bodyPr/>
        <a:lstStyle/>
        <a:p>
          <a:endParaRPr lang="en-US"/>
        </a:p>
      </dgm:t>
    </dgm:pt>
    <dgm:pt modelId="{D209A255-CC4C-459C-94A1-5AA10E550DC1}">
      <dgm:prSet phldrT="[Text]"/>
      <dgm:spPr/>
      <dgm:t>
        <a:bodyPr/>
        <a:lstStyle/>
        <a:p>
          <a:r>
            <a:rPr lang="en-US" dirty="0"/>
            <a:t>Full Review</a:t>
          </a:r>
        </a:p>
      </dgm:t>
    </dgm:pt>
    <dgm:pt modelId="{806F80DE-8D96-46FD-A16A-BAE3005D2C2B}" type="parTrans" cxnId="{9A8142A1-9291-426E-8A17-14600600BDAF}">
      <dgm:prSet/>
      <dgm:spPr/>
      <dgm:t>
        <a:bodyPr/>
        <a:lstStyle/>
        <a:p>
          <a:endParaRPr lang="en-US"/>
        </a:p>
      </dgm:t>
    </dgm:pt>
    <dgm:pt modelId="{7937AE06-89C3-4650-9984-616E98FE6D3B}" type="sibTrans" cxnId="{9A8142A1-9291-426E-8A17-14600600BDAF}">
      <dgm:prSet/>
      <dgm:spPr/>
      <dgm:t>
        <a:bodyPr/>
        <a:lstStyle/>
        <a:p>
          <a:endParaRPr lang="en-US"/>
        </a:p>
      </dgm:t>
    </dgm:pt>
    <dgm:pt modelId="{EF1CB9A7-D8CD-406E-BAC5-754EB3F14201}">
      <dgm:prSet phldrT="[Text]"/>
      <dgm:spPr/>
      <dgm:t>
        <a:bodyPr/>
        <a:lstStyle/>
        <a:p>
          <a:r>
            <a:rPr lang="en-US" dirty="0"/>
            <a:t>Monthly Reviews</a:t>
          </a:r>
        </a:p>
      </dgm:t>
    </dgm:pt>
    <dgm:pt modelId="{AB53D6B6-8F19-48C7-9094-67516054B9BB}" type="parTrans" cxnId="{748192DD-00D1-4143-84EF-201E69D714C6}">
      <dgm:prSet/>
      <dgm:spPr/>
      <dgm:t>
        <a:bodyPr/>
        <a:lstStyle/>
        <a:p>
          <a:endParaRPr lang="en-US"/>
        </a:p>
      </dgm:t>
    </dgm:pt>
    <dgm:pt modelId="{171DA9A7-1B83-4B99-AC9D-61BC6AA28808}" type="sibTrans" cxnId="{748192DD-00D1-4143-84EF-201E69D714C6}">
      <dgm:prSet/>
      <dgm:spPr/>
      <dgm:t>
        <a:bodyPr/>
        <a:lstStyle/>
        <a:p>
          <a:endParaRPr lang="en-US"/>
        </a:p>
      </dgm:t>
    </dgm:pt>
    <dgm:pt modelId="{3B4BFFA8-D744-4912-B1C1-BAD8B676DFA9}">
      <dgm:prSet phldrT="[Text]"/>
      <dgm:spPr/>
      <dgm:t>
        <a:bodyPr/>
        <a:lstStyle/>
        <a:p>
          <a:r>
            <a:rPr lang="en-US" dirty="0"/>
            <a:t>Medical Review (Can be referred to full review)</a:t>
          </a:r>
        </a:p>
      </dgm:t>
    </dgm:pt>
    <dgm:pt modelId="{A7FDD69E-E897-4C9E-AFFE-286988883874}" type="parTrans" cxnId="{3EDDC41B-0CE5-4DBF-9D7D-AED02F652A83}">
      <dgm:prSet/>
      <dgm:spPr/>
      <dgm:t>
        <a:bodyPr/>
        <a:lstStyle/>
        <a:p>
          <a:endParaRPr lang="en-US"/>
        </a:p>
      </dgm:t>
    </dgm:pt>
    <dgm:pt modelId="{533A0F17-B11F-4C0F-8EE1-B8E7D984DA18}" type="sibTrans" cxnId="{3EDDC41B-0CE5-4DBF-9D7D-AED02F652A83}">
      <dgm:prSet/>
      <dgm:spPr/>
      <dgm:t>
        <a:bodyPr/>
        <a:lstStyle/>
        <a:p>
          <a:endParaRPr lang="en-US"/>
        </a:p>
      </dgm:t>
    </dgm:pt>
    <dgm:pt modelId="{0813F1D8-6A57-44DC-9250-3BA3840DB80D}">
      <dgm:prSet phldrT="[Text]"/>
      <dgm:spPr/>
      <dgm:t>
        <a:bodyPr/>
        <a:lstStyle/>
        <a:p>
          <a:r>
            <a:rPr lang="en-US" dirty="0"/>
            <a:t>Semi/Annual Reviews</a:t>
          </a:r>
        </a:p>
      </dgm:t>
    </dgm:pt>
    <dgm:pt modelId="{C4532D21-D215-4861-82D1-6E913A15ED85}" type="parTrans" cxnId="{4FA5450F-DB4B-453A-8989-178E44469093}">
      <dgm:prSet/>
      <dgm:spPr/>
      <dgm:t>
        <a:bodyPr/>
        <a:lstStyle/>
        <a:p>
          <a:endParaRPr lang="en-US"/>
        </a:p>
      </dgm:t>
    </dgm:pt>
    <dgm:pt modelId="{A30A6B3D-95D6-4AC6-B723-7BAA1EEC6BC4}" type="sibTrans" cxnId="{4FA5450F-DB4B-453A-8989-178E44469093}">
      <dgm:prSet/>
      <dgm:spPr/>
      <dgm:t>
        <a:bodyPr/>
        <a:lstStyle/>
        <a:p>
          <a:endParaRPr lang="en-US"/>
        </a:p>
      </dgm:t>
    </dgm:pt>
    <dgm:pt modelId="{CD8FEE24-CDC2-43FD-9D64-0B3898BFAE10}">
      <dgm:prSet phldrT="[Text]"/>
      <dgm:spPr>
        <a:solidFill>
          <a:schemeClr val="accent1">
            <a:lumMod val="40000"/>
            <a:lumOff val="60000"/>
          </a:schemeClr>
        </a:solidFill>
      </dgm:spPr>
      <dgm:t>
        <a:bodyPr/>
        <a:lstStyle/>
        <a:p>
          <a:r>
            <a:rPr lang="en-US"/>
            <a:t>In Hospital Infants</a:t>
          </a:r>
          <a:endParaRPr lang="en-US" dirty="0"/>
        </a:p>
      </dgm:t>
    </dgm:pt>
    <dgm:pt modelId="{AB001337-5B2E-4997-B499-756810AC102A}" type="parTrans" cxnId="{D144C1F8-4A48-4DC4-B6BE-B59C84F9C868}">
      <dgm:prSet/>
      <dgm:spPr/>
      <dgm:t>
        <a:bodyPr/>
        <a:lstStyle/>
        <a:p>
          <a:endParaRPr lang="en-US"/>
        </a:p>
      </dgm:t>
    </dgm:pt>
    <dgm:pt modelId="{13A288C5-59C9-4BA5-B032-C403E7E81237}" type="sibTrans" cxnId="{D144C1F8-4A48-4DC4-B6BE-B59C84F9C868}">
      <dgm:prSet/>
      <dgm:spPr/>
      <dgm:t>
        <a:bodyPr/>
        <a:lstStyle/>
        <a:p>
          <a:endParaRPr lang="en-US"/>
        </a:p>
      </dgm:t>
    </dgm:pt>
    <dgm:pt modelId="{8A7E2B4B-25BA-4BA0-A004-2BCBB61AAC49}" type="pres">
      <dgm:prSet presAssocID="{2C0AD180-271B-453D-A163-7FF708A293B5}" presName="diagram" presStyleCnt="0">
        <dgm:presLayoutVars>
          <dgm:chPref val="1"/>
          <dgm:dir/>
          <dgm:animOne val="branch"/>
          <dgm:animLvl val="lvl"/>
          <dgm:resizeHandles/>
        </dgm:presLayoutVars>
      </dgm:prSet>
      <dgm:spPr/>
    </dgm:pt>
    <dgm:pt modelId="{9032E6A8-DFDE-4C85-8A6C-8D503A04138D}" type="pres">
      <dgm:prSet presAssocID="{80F36BF1-7BCB-4453-A657-AA3488D396F0}" presName="root" presStyleCnt="0"/>
      <dgm:spPr/>
    </dgm:pt>
    <dgm:pt modelId="{4BC84699-E3CD-4E37-A872-C946ECEF60DA}" type="pres">
      <dgm:prSet presAssocID="{80F36BF1-7BCB-4453-A657-AA3488D396F0}" presName="rootComposite" presStyleCnt="0"/>
      <dgm:spPr/>
    </dgm:pt>
    <dgm:pt modelId="{7A7D263F-E1EE-42A2-A5A0-062CE5937AAB}" type="pres">
      <dgm:prSet presAssocID="{80F36BF1-7BCB-4453-A657-AA3488D396F0}" presName="rootText" presStyleLbl="node1" presStyleIdx="0" presStyleCnt="4"/>
      <dgm:spPr/>
    </dgm:pt>
    <dgm:pt modelId="{20465E73-7EEF-4457-969A-BA0C654EAECC}" type="pres">
      <dgm:prSet presAssocID="{80F36BF1-7BCB-4453-A657-AA3488D396F0}" presName="rootConnector" presStyleLbl="node1" presStyleIdx="0" presStyleCnt="4"/>
      <dgm:spPr/>
    </dgm:pt>
    <dgm:pt modelId="{7918FAB5-30F2-43DC-AA33-FAED60B986B9}" type="pres">
      <dgm:prSet presAssocID="{80F36BF1-7BCB-4453-A657-AA3488D396F0}" presName="childShape" presStyleCnt="0"/>
      <dgm:spPr/>
    </dgm:pt>
    <dgm:pt modelId="{77261D4D-3B51-409C-888F-A7072457CF72}" type="pres">
      <dgm:prSet presAssocID="{C34E52EA-D08B-4F7E-ADCC-283248ECCC80}" presName="Name13" presStyleLbl="parChTrans1D2" presStyleIdx="0" presStyleCnt="7"/>
      <dgm:spPr/>
    </dgm:pt>
    <dgm:pt modelId="{308054F3-DFD8-40CA-91BD-8DDCDDB8EEBA}" type="pres">
      <dgm:prSet presAssocID="{38D98138-828D-4FF0-86F5-BE35A6CD2552}" presName="childText" presStyleLbl="bgAcc1" presStyleIdx="0" presStyleCnt="7">
        <dgm:presLayoutVars>
          <dgm:bulletEnabled val="1"/>
        </dgm:presLayoutVars>
      </dgm:prSet>
      <dgm:spPr/>
    </dgm:pt>
    <dgm:pt modelId="{FE81E33E-7DAE-4AB6-AF59-D750E34DA3E2}" type="pres">
      <dgm:prSet presAssocID="{CD8FEE24-CDC2-43FD-9D64-0B3898BFAE10}" presName="root" presStyleCnt="0"/>
      <dgm:spPr/>
    </dgm:pt>
    <dgm:pt modelId="{56244E7E-9EB7-4877-AB92-FC6A5B38185C}" type="pres">
      <dgm:prSet presAssocID="{CD8FEE24-CDC2-43FD-9D64-0B3898BFAE10}" presName="rootComposite" presStyleCnt="0"/>
      <dgm:spPr/>
    </dgm:pt>
    <dgm:pt modelId="{46A8A3F3-95A0-4FD7-AE9A-C736BADBDDFF}" type="pres">
      <dgm:prSet presAssocID="{CD8FEE24-CDC2-43FD-9D64-0B3898BFAE10}" presName="rootText" presStyleLbl="node1" presStyleIdx="1" presStyleCnt="4"/>
      <dgm:spPr/>
    </dgm:pt>
    <dgm:pt modelId="{E471DC99-3236-4A21-8DCC-3A102C25A2F0}" type="pres">
      <dgm:prSet presAssocID="{CD8FEE24-CDC2-43FD-9D64-0B3898BFAE10}" presName="rootConnector" presStyleLbl="node1" presStyleIdx="1" presStyleCnt="4"/>
      <dgm:spPr/>
    </dgm:pt>
    <dgm:pt modelId="{D7D4CD63-8DEA-4A70-A5CC-26A4423B2724}" type="pres">
      <dgm:prSet presAssocID="{CD8FEE24-CDC2-43FD-9D64-0B3898BFAE10}" presName="childShape" presStyleCnt="0"/>
      <dgm:spPr/>
    </dgm:pt>
    <dgm:pt modelId="{6A0611BD-FF8A-4881-93E1-A5C7EA805A87}" type="pres">
      <dgm:prSet presAssocID="{A7FDD69E-E897-4C9E-AFFE-286988883874}" presName="Name13" presStyleLbl="parChTrans1D2" presStyleIdx="1" presStyleCnt="7"/>
      <dgm:spPr/>
    </dgm:pt>
    <dgm:pt modelId="{31B3A94C-62CB-4302-9CD5-888228E0F47E}" type="pres">
      <dgm:prSet presAssocID="{3B4BFFA8-D744-4912-B1C1-BAD8B676DFA9}" presName="childText" presStyleLbl="bgAcc1" presStyleIdx="1" presStyleCnt="7">
        <dgm:presLayoutVars>
          <dgm:bulletEnabled val="1"/>
        </dgm:presLayoutVars>
      </dgm:prSet>
      <dgm:spPr/>
    </dgm:pt>
    <dgm:pt modelId="{38C7F98B-7135-4579-B013-24DA9E0C83A6}" type="pres">
      <dgm:prSet presAssocID="{C4532D21-D215-4861-82D1-6E913A15ED85}" presName="Name13" presStyleLbl="parChTrans1D2" presStyleIdx="2" presStyleCnt="7"/>
      <dgm:spPr/>
    </dgm:pt>
    <dgm:pt modelId="{808F8F3E-D2C5-4501-8F19-BE697DEA568C}" type="pres">
      <dgm:prSet presAssocID="{0813F1D8-6A57-44DC-9250-3BA3840DB80D}" presName="childText" presStyleLbl="bgAcc1" presStyleIdx="2" presStyleCnt="7">
        <dgm:presLayoutVars>
          <dgm:bulletEnabled val="1"/>
        </dgm:presLayoutVars>
      </dgm:prSet>
      <dgm:spPr/>
    </dgm:pt>
    <dgm:pt modelId="{0E7C5804-AFD1-4ECA-A64A-2E5AA135E2EA}" type="pres">
      <dgm:prSet presAssocID="{2E2331F9-D8D3-46D1-B7E9-AE0828C48201}" presName="root" presStyleCnt="0"/>
      <dgm:spPr/>
    </dgm:pt>
    <dgm:pt modelId="{E886A15B-0F54-48D8-83C9-8E18A7609AF1}" type="pres">
      <dgm:prSet presAssocID="{2E2331F9-D8D3-46D1-B7E9-AE0828C48201}" presName="rootComposite" presStyleCnt="0"/>
      <dgm:spPr/>
    </dgm:pt>
    <dgm:pt modelId="{DD878B21-DB2C-4016-A537-074CDF36EE25}" type="pres">
      <dgm:prSet presAssocID="{2E2331F9-D8D3-46D1-B7E9-AE0828C48201}" presName="rootText" presStyleLbl="node1" presStyleIdx="2" presStyleCnt="4"/>
      <dgm:spPr/>
    </dgm:pt>
    <dgm:pt modelId="{8C393C73-5576-4415-8BE4-F161DDC9AE27}" type="pres">
      <dgm:prSet presAssocID="{2E2331F9-D8D3-46D1-B7E9-AE0828C48201}" presName="rootConnector" presStyleLbl="node1" presStyleIdx="2" presStyleCnt="4"/>
      <dgm:spPr/>
    </dgm:pt>
    <dgm:pt modelId="{C9D099A6-E98F-4B55-A0DB-C36835FAE6E9}" type="pres">
      <dgm:prSet presAssocID="{2E2331F9-D8D3-46D1-B7E9-AE0828C48201}" presName="childShape" presStyleCnt="0"/>
      <dgm:spPr/>
    </dgm:pt>
    <dgm:pt modelId="{32051019-172E-4AD4-A50E-22E0FE981DAD}" type="pres">
      <dgm:prSet presAssocID="{9AD6CC5A-C42A-47D7-82BE-E974CE959D1A}" presName="Name13" presStyleLbl="parChTrans1D2" presStyleIdx="3" presStyleCnt="7"/>
      <dgm:spPr/>
    </dgm:pt>
    <dgm:pt modelId="{1AD3EB29-7A29-4CB2-984C-7AAFA900F3B5}" type="pres">
      <dgm:prSet presAssocID="{3B00C0AD-2D2E-4C44-91ED-00A040AEA940}" presName="childText" presStyleLbl="bgAcc1" presStyleIdx="3" presStyleCnt="7">
        <dgm:presLayoutVars>
          <dgm:bulletEnabled val="1"/>
        </dgm:presLayoutVars>
      </dgm:prSet>
      <dgm:spPr/>
    </dgm:pt>
    <dgm:pt modelId="{26343439-F007-4A47-895B-789F33406679}" type="pres">
      <dgm:prSet presAssocID="{34A8C1DD-95E1-40F3-91D9-CCD8D5057CB5}" presName="Name13" presStyleLbl="parChTrans1D2" presStyleIdx="4" presStyleCnt="7"/>
      <dgm:spPr/>
    </dgm:pt>
    <dgm:pt modelId="{002A098C-3EEE-4E8F-9230-31A63A65BBCF}" type="pres">
      <dgm:prSet presAssocID="{8AE6E010-6780-48A9-A597-574700C26F53}" presName="childText" presStyleLbl="bgAcc1" presStyleIdx="4" presStyleCnt="7">
        <dgm:presLayoutVars>
          <dgm:bulletEnabled val="1"/>
        </dgm:presLayoutVars>
      </dgm:prSet>
      <dgm:spPr/>
    </dgm:pt>
    <dgm:pt modelId="{79DD803A-30B4-4953-93A0-485D201635F7}" type="pres">
      <dgm:prSet presAssocID="{C149A2E8-0180-4092-91AA-38A60B8FDB81}" presName="root" presStyleCnt="0"/>
      <dgm:spPr/>
    </dgm:pt>
    <dgm:pt modelId="{5330CB7E-4F97-428C-BC1F-41FA90253C4D}" type="pres">
      <dgm:prSet presAssocID="{C149A2E8-0180-4092-91AA-38A60B8FDB81}" presName="rootComposite" presStyleCnt="0"/>
      <dgm:spPr/>
    </dgm:pt>
    <dgm:pt modelId="{4E339DEF-4778-4F62-BB82-5E72333D6CFB}" type="pres">
      <dgm:prSet presAssocID="{C149A2E8-0180-4092-91AA-38A60B8FDB81}" presName="rootText" presStyleLbl="node1" presStyleIdx="3" presStyleCnt="4"/>
      <dgm:spPr/>
    </dgm:pt>
    <dgm:pt modelId="{039EC292-130B-4970-9F24-F3B1768A312F}" type="pres">
      <dgm:prSet presAssocID="{C149A2E8-0180-4092-91AA-38A60B8FDB81}" presName="rootConnector" presStyleLbl="node1" presStyleIdx="3" presStyleCnt="4"/>
      <dgm:spPr/>
    </dgm:pt>
    <dgm:pt modelId="{42229BEE-12E9-444C-8BDB-AA23B4A7BFB4}" type="pres">
      <dgm:prSet presAssocID="{C149A2E8-0180-4092-91AA-38A60B8FDB81}" presName="childShape" presStyleCnt="0"/>
      <dgm:spPr/>
    </dgm:pt>
    <dgm:pt modelId="{135F8C8F-55BF-4943-BDDD-174FDE141775}" type="pres">
      <dgm:prSet presAssocID="{806F80DE-8D96-46FD-A16A-BAE3005D2C2B}" presName="Name13" presStyleLbl="parChTrans1D2" presStyleIdx="5" presStyleCnt="7"/>
      <dgm:spPr/>
    </dgm:pt>
    <dgm:pt modelId="{C20BA5D8-215E-4607-8E85-3BEEFC9E4220}" type="pres">
      <dgm:prSet presAssocID="{D209A255-CC4C-459C-94A1-5AA10E550DC1}" presName="childText" presStyleLbl="bgAcc1" presStyleIdx="5" presStyleCnt="7">
        <dgm:presLayoutVars>
          <dgm:bulletEnabled val="1"/>
        </dgm:presLayoutVars>
      </dgm:prSet>
      <dgm:spPr/>
    </dgm:pt>
    <dgm:pt modelId="{BF01F88C-95F3-443C-AF60-45A6F7B09A51}" type="pres">
      <dgm:prSet presAssocID="{AB53D6B6-8F19-48C7-9094-67516054B9BB}" presName="Name13" presStyleLbl="parChTrans1D2" presStyleIdx="6" presStyleCnt="7"/>
      <dgm:spPr/>
    </dgm:pt>
    <dgm:pt modelId="{F76C5B50-E49A-4769-B14F-B94B7EA17808}" type="pres">
      <dgm:prSet presAssocID="{EF1CB9A7-D8CD-406E-BAC5-754EB3F14201}" presName="childText" presStyleLbl="bgAcc1" presStyleIdx="6" presStyleCnt="7">
        <dgm:presLayoutVars>
          <dgm:bulletEnabled val="1"/>
        </dgm:presLayoutVars>
      </dgm:prSet>
      <dgm:spPr/>
    </dgm:pt>
  </dgm:ptLst>
  <dgm:cxnLst>
    <dgm:cxn modelId="{3F8F1107-E676-447E-BD09-76B2AF5BB075}" srcId="{2C0AD180-271B-453D-A163-7FF708A293B5}" destId="{C149A2E8-0180-4092-91AA-38A60B8FDB81}" srcOrd="3" destOrd="0" parTransId="{89143F43-0692-4039-ACC9-64D4D30625F9}" sibTransId="{1FEE4F77-9D71-44E8-9F81-9B5C5BC59291}"/>
    <dgm:cxn modelId="{4FA5450F-DB4B-453A-8989-178E44469093}" srcId="{CD8FEE24-CDC2-43FD-9D64-0B3898BFAE10}" destId="{0813F1D8-6A57-44DC-9250-3BA3840DB80D}" srcOrd="1" destOrd="0" parTransId="{C4532D21-D215-4861-82D1-6E913A15ED85}" sibTransId="{A30A6B3D-95D6-4AC6-B723-7BAA1EEC6BC4}"/>
    <dgm:cxn modelId="{AA778819-AF6F-4829-87DC-6AC54DD38EB2}" srcId="{2E2331F9-D8D3-46D1-B7E9-AE0828C48201}" destId="{8AE6E010-6780-48A9-A597-574700C26F53}" srcOrd="1" destOrd="0" parTransId="{34A8C1DD-95E1-40F3-91D9-CCD8D5057CB5}" sibTransId="{F949F8E0-0A0B-47F4-98A4-B9CF849664E7}"/>
    <dgm:cxn modelId="{3EDDC41B-0CE5-4DBF-9D7D-AED02F652A83}" srcId="{CD8FEE24-CDC2-43FD-9D64-0B3898BFAE10}" destId="{3B4BFFA8-D744-4912-B1C1-BAD8B676DFA9}" srcOrd="0" destOrd="0" parTransId="{A7FDD69E-E897-4C9E-AFFE-286988883874}" sibTransId="{533A0F17-B11F-4C0F-8EE1-B8E7D984DA18}"/>
    <dgm:cxn modelId="{AF2DD11D-0D89-4ED1-B9B8-3FDA0043057A}" type="presOf" srcId="{A7FDD69E-E897-4C9E-AFFE-286988883874}" destId="{6A0611BD-FF8A-4881-93E1-A5C7EA805A87}" srcOrd="0" destOrd="0" presId="urn:microsoft.com/office/officeart/2005/8/layout/hierarchy3"/>
    <dgm:cxn modelId="{0698C11E-6D73-4D15-839B-439CD29B19DA}" type="presOf" srcId="{3B4BFFA8-D744-4912-B1C1-BAD8B676DFA9}" destId="{31B3A94C-62CB-4302-9CD5-888228E0F47E}" srcOrd="0" destOrd="0" presId="urn:microsoft.com/office/officeart/2005/8/layout/hierarchy3"/>
    <dgm:cxn modelId="{320E2334-3F63-441D-92D5-AF6389BD2769}" srcId="{80F36BF1-7BCB-4453-A657-AA3488D396F0}" destId="{38D98138-828D-4FF0-86F5-BE35A6CD2552}" srcOrd="0" destOrd="0" parTransId="{C34E52EA-D08B-4F7E-ADCC-283248ECCC80}" sibTransId="{34A0E983-38B7-4D35-848A-129CDAEC3536}"/>
    <dgm:cxn modelId="{19398A6A-59CD-48F2-A0FC-ED6609B1B6DF}" type="presOf" srcId="{CD8FEE24-CDC2-43FD-9D64-0B3898BFAE10}" destId="{E471DC99-3236-4A21-8DCC-3A102C25A2F0}" srcOrd="1" destOrd="0" presId="urn:microsoft.com/office/officeart/2005/8/layout/hierarchy3"/>
    <dgm:cxn modelId="{1AA15375-6AFA-4219-ABA3-D04ABA9C1F67}" type="presOf" srcId="{CD8FEE24-CDC2-43FD-9D64-0B3898BFAE10}" destId="{46A8A3F3-95A0-4FD7-AE9A-C736BADBDDFF}" srcOrd="0" destOrd="0" presId="urn:microsoft.com/office/officeart/2005/8/layout/hierarchy3"/>
    <dgm:cxn modelId="{D7FFA479-6C15-4AFF-8BC7-3092192BA3A8}" type="presOf" srcId="{2E2331F9-D8D3-46D1-B7E9-AE0828C48201}" destId="{DD878B21-DB2C-4016-A537-074CDF36EE25}" srcOrd="0" destOrd="0" presId="urn:microsoft.com/office/officeart/2005/8/layout/hierarchy3"/>
    <dgm:cxn modelId="{CDA4F779-9EF1-443E-AE8F-27167FB11E4C}" type="presOf" srcId="{9AD6CC5A-C42A-47D7-82BE-E974CE959D1A}" destId="{32051019-172E-4AD4-A50E-22E0FE981DAD}" srcOrd="0" destOrd="0" presId="urn:microsoft.com/office/officeart/2005/8/layout/hierarchy3"/>
    <dgm:cxn modelId="{A058518B-6F49-4B7E-9FE0-7239A48CE791}" type="presOf" srcId="{8AE6E010-6780-48A9-A597-574700C26F53}" destId="{002A098C-3EEE-4E8F-9230-31A63A65BBCF}" srcOrd="0" destOrd="0" presId="urn:microsoft.com/office/officeart/2005/8/layout/hierarchy3"/>
    <dgm:cxn modelId="{C0269899-8578-4770-8857-7356124AFE44}" type="presOf" srcId="{806F80DE-8D96-46FD-A16A-BAE3005D2C2B}" destId="{135F8C8F-55BF-4943-BDDD-174FDE141775}" srcOrd="0" destOrd="0" presId="urn:microsoft.com/office/officeart/2005/8/layout/hierarchy3"/>
    <dgm:cxn modelId="{4A1160A1-9331-4E47-B742-4F8E9EAC4EBB}" srcId="{2E2331F9-D8D3-46D1-B7E9-AE0828C48201}" destId="{3B00C0AD-2D2E-4C44-91ED-00A040AEA940}" srcOrd="0" destOrd="0" parTransId="{9AD6CC5A-C42A-47D7-82BE-E974CE959D1A}" sibTransId="{8CD9AAF8-1B26-46F4-B08F-EFCC2CA8C0BF}"/>
    <dgm:cxn modelId="{9A8142A1-9291-426E-8A17-14600600BDAF}" srcId="{C149A2E8-0180-4092-91AA-38A60B8FDB81}" destId="{D209A255-CC4C-459C-94A1-5AA10E550DC1}" srcOrd="0" destOrd="0" parTransId="{806F80DE-8D96-46FD-A16A-BAE3005D2C2B}" sibTransId="{7937AE06-89C3-4650-9984-616E98FE6D3B}"/>
    <dgm:cxn modelId="{DF8AE6A2-7259-4545-958A-37E1D14AE999}" type="presOf" srcId="{C34E52EA-D08B-4F7E-ADCC-283248ECCC80}" destId="{77261D4D-3B51-409C-888F-A7072457CF72}" srcOrd="0" destOrd="0" presId="urn:microsoft.com/office/officeart/2005/8/layout/hierarchy3"/>
    <dgm:cxn modelId="{F17F6BAB-5E65-461E-96E4-4FBD2558C7FC}" srcId="{2C0AD180-271B-453D-A163-7FF708A293B5}" destId="{2E2331F9-D8D3-46D1-B7E9-AE0828C48201}" srcOrd="2" destOrd="0" parTransId="{D19331BD-C3E1-4706-B827-C64C392A9900}" sibTransId="{2C340721-B99D-4E21-AEAD-18056E8F3CF0}"/>
    <dgm:cxn modelId="{C76D36B3-BFE3-43B9-9CCD-1F5F3FFB6BBA}" type="presOf" srcId="{AB53D6B6-8F19-48C7-9094-67516054B9BB}" destId="{BF01F88C-95F3-443C-AF60-45A6F7B09A51}" srcOrd="0" destOrd="0" presId="urn:microsoft.com/office/officeart/2005/8/layout/hierarchy3"/>
    <dgm:cxn modelId="{F4EDE7BE-571E-46C4-94DB-7A2F1788DFAF}" type="presOf" srcId="{80F36BF1-7BCB-4453-A657-AA3488D396F0}" destId="{7A7D263F-E1EE-42A2-A5A0-062CE5937AAB}" srcOrd="0" destOrd="0" presId="urn:microsoft.com/office/officeart/2005/8/layout/hierarchy3"/>
    <dgm:cxn modelId="{6D5431D3-DE90-40BD-9F5B-5C7B525F9178}" type="presOf" srcId="{C4532D21-D215-4861-82D1-6E913A15ED85}" destId="{38C7F98B-7135-4579-B013-24DA9E0C83A6}" srcOrd="0" destOrd="0" presId="urn:microsoft.com/office/officeart/2005/8/layout/hierarchy3"/>
    <dgm:cxn modelId="{753BF7D7-2819-4A5D-A637-5110CC6CC968}" type="presOf" srcId="{C149A2E8-0180-4092-91AA-38A60B8FDB81}" destId="{4E339DEF-4778-4F62-BB82-5E72333D6CFB}" srcOrd="0" destOrd="0" presId="urn:microsoft.com/office/officeart/2005/8/layout/hierarchy3"/>
    <dgm:cxn modelId="{F6061DDA-220A-40DD-B7CE-3CAEAAB79808}" type="presOf" srcId="{2E2331F9-D8D3-46D1-B7E9-AE0828C48201}" destId="{8C393C73-5576-4415-8BE4-F161DDC9AE27}" srcOrd="1" destOrd="0" presId="urn:microsoft.com/office/officeart/2005/8/layout/hierarchy3"/>
    <dgm:cxn modelId="{748192DD-00D1-4143-84EF-201E69D714C6}" srcId="{C149A2E8-0180-4092-91AA-38A60B8FDB81}" destId="{EF1CB9A7-D8CD-406E-BAC5-754EB3F14201}" srcOrd="1" destOrd="0" parTransId="{AB53D6B6-8F19-48C7-9094-67516054B9BB}" sibTransId="{171DA9A7-1B83-4B99-AC9D-61BC6AA28808}"/>
    <dgm:cxn modelId="{DFC17FE4-BDB6-4CD5-9A4C-535C376CDDBA}" type="presOf" srcId="{0813F1D8-6A57-44DC-9250-3BA3840DB80D}" destId="{808F8F3E-D2C5-4501-8F19-BE697DEA568C}" srcOrd="0" destOrd="0" presId="urn:microsoft.com/office/officeart/2005/8/layout/hierarchy3"/>
    <dgm:cxn modelId="{54D30BE5-4DA9-4010-82BD-E1F74BD8C328}" type="presOf" srcId="{D209A255-CC4C-459C-94A1-5AA10E550DC1}" destId="{C20BA5D8-215E-4607-8E85-3BEEFC9E4220}" srcOrd="0" destOrd="0" presId="urn:microsoft.com/office/officeart/2005/8/layout/hierarchy3"/>
    <dgm:cxn modelId="{1C6BB6ED-DD31-418B-843A-71D2E409CDB1}" type="presOf" srcId="{80F36BF1-7BCB-4453-A657-AA3488D396F0}" destId="{20465E73-7EEF-4457-969A-BA0C654EAECC}" srcOrd="1" destOrd="0" presId="urn:microsoft.com/office/officeart/2005/8/layout/hierarchy3"/>
    <dgm:cxn modelId="{3FBC44EF-2336-42E5-8F71-6847854D52D0}" type="presOf" srcId="{34A8C1DD-95E1-40F3-91D9-CCD8D5057CB5}" destId="{26343439-F007-4A47-895B-789F33406679}" srcOrd="0" destOrd="0" presId="urn:microsoft.com/office/officeart/2005/8/layout/hierarchy3"/>
    <dgm:cxn modelId="{7588ADF4-269B-441A-BD97-8B043E9325DE}" type="presOf" srcId="{C149A2E8-0180-4092-91AA-38A60B8FDB81}" destId="{039EC292-130B-4970-9F24-F3B1768A312F}" srcOrd="1" destOrd="0" presId="urn:microsoft.com/office/officeart/2005/8/layout/hierarchy3"/>
    <dgm:cxn modelId="{82BE35F6-2941-4BB5-B62E-B07936397586}" type="presOf" srcId="{2C0AD180-271B-453D-A163-7FF708A293B5}" destId="{8A7E2B4B-25BA-4BA0-A004-2BCBB61AAC49}" srcOrd="0" destOrd="0" presId="urn:microsoft.com/office/officeart/2005/8/layout/hierarchy3"/>
    <dgm:cxn modelId="{D144C1F8-4A48-4DC4-B6BE-B59C84F9C868}" srcId="{2C0AD180-271B-453D-A163-7FF708A293B5}" destId="{CD8FEE24-CDC2-43FD-9D64-0B3898BFAE10}" srcOrd="1" destOrd="0" parTransId="{AB001337-5B2E-4997-B499-756810AC102A}" sibTransId="{13A288C5-59C9-4BA5-B032-C403E7E81237}"/>
    <dgm:cxn modelId="{A25E87F9-38D3-41EA-84D7-D20A6BF3D917}" srcId="{2C0AD180-271B-453D-A163-7FF708A293B5}" destId="{80F36BF1-7BCB-4453-A657-AA3488D396F0}" srcOrd="0" destOrd="0" parTransId="{CCAD4C05-E75E-4427-8395-95AB03EF7B0C}" sibTransId="{067B982E-52AE-4C13-B3D7-BF94538502E8}"/>
    <dgm:cxn modelId="{0854B8F9-4494-4AA3-98C8-64442F5C9EA7}" type="presOf" srcId="{38D98138-828D-4FF0-86F5-BE35A6CD2552}" destId="{308054F3-DFD8-40CA-91BD-8DDCDDB8EEBA}" srcOrd="0" destOrd="0" presId="urn:microsoft.com/office/officeart/2005/8/layout/hierarchy3"/>
    <dgm:cxn modelId="{998AA9FC-5227-4D61-808B-2C29C01D5DAE}" type="presOf" srcId="{3B00C0AD-2D2E-4C44-91ED-00A040AEA940}" destId="{1AD3EB29-7A29-4CB2-984C-7AAFA900F3B5}" srcOrd="0" destOrd="0" presId="urn:microsoft.com/office/officeart/2005/8/layout/hierarchy3"/>
    <dgm:cxn modelId="{636311FE-2B09-4D0F-940E-C51B0F3007FC}" type="presOf" srcId="{EF1CB9A7-D8CD-406E-BAC5-754EB3F14201}" destId="{F76C5B50-E49A-4769-B14F-B94B7EA17808}" srcOrd="0" destOrd="0" presId="urn:microsoft.com/office/officeart/2005/8/layout/hierarchy3"/>
    <dgm:cxn modelId="{C2E5F7CE-E4C2-4C9F-8BC1-7E5E6EC61B99}" type="presParOf" srcId="{8A7E2B4B-25BA-4BA0-A004-2BCBB61AAC49}" destId="{9032E6A8-DFDE-4C85-8A6C-8D503A04138D}" srcOrd="0" destOrd="0" presId="urn:microsoft.com/office/officeart/2005/8/layout/hierarchy3"/>
    <dgm:cxn modelId="{FCE546C7-D300-4961-8A3D-2EC1B2E85FFE}" type="presParOf" srcId="{9032E6A8-DFDE-4C85-8A6C-8D503A04138D}" destId="{4BC84699-E3CD-4E37-A872-C946ECEF60DA}" srcOrd="0" destOrd="0" presId="urn:microsoft.com/office/officeart/2005/8/layout/hierarchy3"/>
    <dgm:cxn modelId="{A2A1BFA0-D10D-42F7-BEDA-CAE3C4590429}" type="presParOf" srcId="{4BC84699-E3CD-4E37-A872-C946ECEF60DA}" destId="{7A7D263F-E1EE-42A2-A5A0-062CE5937AAB}" srcOrd="0" destOrd="0" presId="urn:microsoft.com/office/officeart/2005/8/layout/hierarchy3"/>
    <dgm:cxn modelId="{AECBFEE6-D881-4EEC-B771-F3813321BF56}" type="presParOf" srcId="{4BC84699-E3CD-4E37-A872-C946ECEF60DA}" destId="{20465E73-7EEF-4457-969A-BA0C654EAECC}" srcOrd="1" destOrd="0" presId="urn:microsoft.com/office/officeart/2005/8/layout/hierarchy3"/>
    <dgm:cxn modelId="{370F4872-EB0C-4B64-83C9-A3A1512862F5}" type="presParOf" srcId="{9032E6A8-DFDE-4C85-8A6C-8D503A04138D}" destId="{7918FAB5-30F2-43DC-AA33-FAED60B986B9}" srcOrd="1" destOrd="0" presId="urn:microsoft.com/office/officeart/2005/8/layout/hierarchy3"/>
    <dgm:cxn modelId="{158470E6-BAAA-41F6-9F2C-528F669B65D3}" type="presParOf" srcId="{7918FAB5-30F2-43DC-AA33-FAED60B986B9}" destId="{77261D4D-3B51-409C-888F-A7072457CF72}" srcOrd="0" destOrd="0" presId="urn:microsoft.com/office/officeart/2005/8/layout/hierarchy3"/>
    <dgm:cxn modelId="{41D10B5C-EA82-46CF-B381-894C11730413}" type="presParOf" srcId="{7918FAB5-30F2-43DC-AA33-FAED60B986B9}" destId="{308054F3-DFD8-40CA-91BD-8DDCDDB8EEBA}" srcOrd="1" destOrd="0" presId="urn:microsoft.com/office/officeart/2005/8/layout/hierarchy3"/>
    <dgm:cxn modelId="{4AFAB12C-BDCD-427E-8080-4EBA0393065D}" type="presParOf" srcId="{8A7E2B4B-25BA-4BA0-A004-2BCBB61AAC49}" destId="{FE81E33E-7DAE-4AB6-AF59-D750E34DA3E2}" srcOrd="1" destOrd="0" presId="urn:microsoft.com/office/officeart/2005/8/layout/hierarchy3"/>
    <dgm:cxn modelId="{6DF986E5-3491-4250-A054-6B3EA1D0B1F9}" type="presParOf" srcId="{FE81E33E-7DAE-4AB6-AF59-D750E34DA3E2}" destId="{56244E7E-9EB7-4877-AB92-FC6A5B38185C}" srcOrd="0" destOrd="0" presId="urn:microsoft.com/office/officeart/2005/8/layout/hierarchy3"/>
    <dgm:cxn modelId="{05141A19-C842-47C0-A0A4-83CBDD65B0BB}" type="presParOf" srcId="{56244E7E-9EB7-4877-AB92-FC6A5B38185C}" destId="{46A8A3F3-95A0-4FD7-AE9A-C736BADBDDFF}" srcOrd="0" destOrd="0" presId="urn:microsoft.com/office/officeart/2005/8/layout/hierarchy3"/>
    <dgm:cxn modelId="{9D631F19-DFC9-4B42-9165-EBF428FCABA3}" type="presParOf" srcId="{56244E7E-9EB7-4877-AB92-FC6A5B38185C}" destId="{E471DC99-3236-4A21-8DCC-3A102C25A2F0}" srcOrd="1" destOrd="0" presId="urn:microsoft.com/office/officeart/2005/8/layout/hierarchy3"/>
    <dgm:cxn modelId="{D98100F7-3C94-42E2-9F7F-76B7F687C768}" type="presParOf" srcId="{FE81E33E-7DAE-4AB6-AF59-D750E34DA3E2}" destId="{D7D4CD63-8DEA-4A70-A5CC-26A4423B2724}" srcOrd="1" destOrd="0" presId="urn:microsoft.com/office/officeart/2005/8/layout/hierarchy3"/>
    <dgm:cxn modelId="{0C01695E-0EE9-410F-9AE3-2838E5D53D93}" type="presParOf" srcId="{D7D4CD63-8DEA-4A70-A5CC-26A4423B2724}" destId="{6A0611BD-FF8A-4881-93E1-A5C7EA805A87}" srcOrd="0" destOrd="0" presId="urn:microsoft.com/office/officeart/2005/8/layout/hierarchy3"/>
    <dgm:cxn modelId="{AD7B9A7D-DCB8-4236-B9DC-49B8E0862C31}" type="presParOf" srcId="{D7D4CD63-8DEA-4A70-A5CC-26A4423B2724}" destId="{31B3A94C-62CB-4302-9CD5-888228E0F47E}" srcOrd="1" destOrd="0" presId="urn:microsoft.com/office/officeart/2005/8/layout/hierarchy3"/>
    <dgm:cxn modelId="{4AAB8EFD-9499-4BD6-8195-B9FBF7C89A2E}" type="presParOf" srcId="{D7D4CD63-8DEA-4A70-A5CC-26A4423B2724}" destId="{38C7F98B-7135-4579-B013-24DA9E0C83A6}" srcOrd="2" destOrd="0" presId="urn:microsoft.com/office/officeart/2005/8/layout/hierarchy3"/>
    <dgm:cxn modelId="{CF14D588-5DAC-4927-B0AB-AD5A3B0F88DE}" type="presParOf" srcId="{D7D4CD63-8DEA-4A70-A5CC-26A4423B2724}" destId="{808F8F3E-D2C5-4501-8F19-BE697DEA568C}" srcOrd="3" destOrd="0" presId="urn:microsoft.com/office/officeart/2005/8/layout/hierarchy3"/>
    <dgm:cxn modelId="{540CA6F5-8E49-4088-8EE2-3C300FA946AF}" type="presParOf" srcId="{8A7E2B4B-25BA-4BA0-A004-2BCBB61AAC49}" destId="{0E7C5804-AFD1-4ECA-A64A-2E5AA135E2EA}" srcOrd="2" destOrd="0" presId="urn:microsoft.com/office/officeart/2005/8/layout/hierarchy3"/>
    <dgm:cxn modelId="{6D51BA4C-AFEC-4CAD-BC55-B6B2709837A8}" type="presParOf" srcId="{0E7C5804-AFD1-4ECA-A64A-2E5AA135E2EA}" destId="{E886A15B-0F54-48D8-83C9-8E18A7609AF1}" srcOrd="0" destOrd="0" presId="urn:microsoft.com/office/officeart/2005/8/layout/hierarchy3"/>
    <dgm:cxn modelId="{003F4D6C-4AF2-4866-9BBC-FAC38FE46CCB}" type="presParOf" srcId="{E886A15B-0F54-48D8-83C9-8E18A7609AF1}" destId="{DD878B21-DB2C-4016-A537-074CDF36EE25}" srcOrd="0" destOrd="0" presId="urn:microsoft.com/office/officeart/2005/8/layout/hierarchy3"/>
    <dgm:cxn modelId="{BAABEA50-72CC-40CB-ABB4-0F55002DAC9B}" type="presParOf" srcId="{E886A15B-0F54-48D8-83C9-8E18A7609AF1}" destId="{8C393C73-5576-4415-8BE4-F161DDC9AE27}" srcOrd="1" destOrd="0" presId="urn:microsoft.com/office/officeart/2005/8/layout/hierarchy3"/>
    <dgm:cxn modelId="{A2711981-B493-477A-9A31-A06AECC5405D}" type="presParOf" srcId="{0E7C5804-AFD1-4ECA-A64A-2E5AA135E2EA}" destId="{C9D099A6-E98F-4B55-A0DB-C36835FAE6E9}" srcOrd="1" destOrd="0" presId="urn:microsoft.com/office/officeart/2005/8/layout/hierarchy3"/>
    <dgm:cxn modelId="{750284F5-2232-4AB2-9717-FFECDEF686D7}" type="presParOf" srcId="{C9D099A6-E98F-4B55-A0DB-C36835FAE6E9}" destId="{32051019-172E-4AD4-A50E-22E0FE981DAD}" srcOrd="0" destOrd="0" presId="urn:microsoft.com/office/officeart/2005/8/layout/hierarchy3"/>
    <dgm:cxn modelId="{529428E4-4D69-4450-95F0-F3E6AA4FC0CE}" type="presParOf" srcId="{C9D099A6-E98F-4B55-A0DB-C36835FAE6E9}" destId="{1AD3EB29-7A29-4CB2-984C-7AAFA900F3B5}" srcOrd="1" destOrd="0" presId="urn:microsoft.com/office/officeart/2005/8/layout/hierarchy3"/>
    <dgm:cxn modelId="{27C572B7-DA7B-4E04-8AF8-01CBEE7AE7A0}" type="presParOf" srcId="{C9D099A6-E98F-4B55-A0DB-C36835FAE6E9}" destId="{26343439-F007-4A47-895B-789F33406679}" srcOrd="2" destOrd="0" presId="urn:microsoft.com/office/officeart/2005/8/layout/hierarchy3"/>
    <dgm:cxn modelId="{A75A7058-18C8-4FD2-823F-5BF4D203E89A}" type="presParOf" srcId="{C9D099A6-E98F-4B55-A0DB-C36835FAE6E9}" destId="{002A098C-3EEE-4E8F-9230-31A63A65BBCF}" srcOrd="3" destOrd="0" presId="urn:microsoft.com/office/officeart/2005/8/layout/hierarchy3"/>
    <dgm:cxn modelId="{864FA512-A2E5-45BC-94A6-F31084BDA4F5}" type="presParOf" srcId="{8A7E2B4B-25BA-4BA0-A004-2BCBB61AAC49}" destId="{79DD803A-30B4-4953-93A0-485D201635F7}" srcOrd="3" destOrd="0" presId="urn:microsoft.com/office/officeart/2005/8/layout/hierarchy3"/>
    <dgm:cxn modelId="{65D4E850-04F0-4AED-BEED-653D84D2179C}" type="presParOf" srcId="{79DD803A-30B4-4953-93A0-485D201635F7}" destId="{5330CB7E-4F97-428C-BC1F-41FA90253C4D}" srcOrd="0" destOrd="0" presId="urn:microsoft.com/office/officeart/2005/8/layout/hierarchy3"/>
    <dgm:cxn modelId="{D6922F61-8E02-4BBD-BCFC-4E746AE0DDCB}" type="presParOf" srcId="{5330CB7E-4F97-428C-BC1F-41FA90253C4D}" destId="{4E339DEF-4778-4F62-BB82-5E72333D6CFB}" srcOrd="0" destOrd="0" presId="urn:microsoft.com/office/officeart/2005/8/layout/hierarchy3"/>
    <dgm:cxn modelId="{65FE3C90-07A3-44EE-B7AA-58FE3C1F7935}" type="presParOf" srcId="{5330CB7E-4F97-428C-BC1F-41FA90253C4D}" destId="{039EC292-130B-4970-9F24-F3B1768A312F}" srcOrd="1" destOrd="0" presId="urn:microsoft.com/office/officeart/2005/8/layout/hierarchy3"/>
    <dgm:cxn modelId="{E7AF41E5-7F6B-46F0-B422-36311C54CED8}" type="presParOf" srcId="{79DD803A-30B4-4953-93A0-485D201635F7}" destId="{42229BEE-12E9-444C-8BDB-AA23B4A7BFB4}" srcOrd="1" destOrd="0" presId="urn:microsoft.com/office/officeart/2005/8/layout/hierarchy3"/>
    <dgm:cxn modelId="{71F53C52-796D-407E-990C-AF34DF1A0E18}" type="presParOf" srcId="{42229BEE-12E9-444C-8BDB-AA23B4A7BFB4}" destId="{135F8C8F-55BF-4943-BDDD-174FDE141775}" srcOrd="0" destOrd="0" presId="urn:microsoft.com/office/officeart/2005/8/layout/hierarchy3"/>
    <dgm:cxn modelId="{82B5EA01-EDBE-4BA6-8EBE-9AF6B613A45B}" type="presParOf" srcId="{42229BEE-12E9-444C-8BDB-AA23B4A7BFB4}" destId="{C20BA5D8-215E-4607-8E85-3BEEFC9E4220}" srcOrd="1" destOrd="0" presId="urn:microsoft.com/office/officeart/2005/8/layout/hierarchy3"/>
    <dgm:cxn modelId="{450D8024-ED3B-4C27-97DF-3E6BB55BF3E1}" type="presParOf" srcId="{42229BEE-12E9-444C-8BDB-AA23B4A7BFB4}" destId="{BF01F88C-95F3-443C-AF60-45A6F7B09A51}" srcOrd="2" destOrd="0" presId="urn:microsoft.com/office/officeart/2005/8/layout/hierarchy3"/>
    <dgm:cxn modelId="{544E2DDE-4DE9-4CEB-A165-2C3EC6D6238C}" type="presParOf" srcId="{42229BEE-12E9-444C-8BDB-AA23B4A7BFB4}" destId="{F76C5B50-E49A-4769-B14F-B94B7EA1780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263F-E1EE-42A2-A5A0-062CE5937AAB}">
      <dsp:nvSpPr>
        <dsp:cNvPr id="0" name=""/>
        <dsp:cNvSpPr/>
      </dsp:nvSpPr>
      <dsp:spPr>
        <a:xfrm>
          <a:off x="1841" y="159177"/>
          <a:ext cx="2116782" cy="1058391"/>
        </a:xfrm>
        <a:prstGeom prst="roundRect">
          <a:avLst>
            <a:gd name="adj" fmla="val 10000"/>
          </a:avLst>
        </a:prstGeom>
        <a:solidFill>
          <a:srgbClr val="A13B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Maternal Cases</a:t>
          </a:r>
        </a:p>
      </dsp:txBody>
      <dsp:txXfrm>
        <a:off x="32840" y="190176"/>
        <a:ext cx="2054784" cy="996393"/>
      </dsp:txXfrm>
    </dsp:sp>
    <dsp:sp modelId="{77261D4D-3B51-409C-888F-A7072457CF72}">
      <dsp:nvSpPr>
        <dsp:cNvPr id="0" name=""/>
        <dsp:cNvSpPr/>
      </dsp:nvSpPr>
      <dsp:spPr>
        <a:xfrm>
          <a:off x="213519" y="1217569"/>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054F3-DFD8-40CA-91BD-8DDCDDB8EEBA}">
      <dsp:nvSpPr>
        <dsp:cNvPr id="0" name=""/>
        <dsp:cNvSpPr/>
      </dsp:nvSpPr>
      <dsp:spPr>
        <a:xfrm>
          <a:off x="425198" y="1482166"/>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Annual Reviews of prior year deaths</a:t>
          </a:r>
        </a:p>
      </dsp:txBody>
      <dsp:txXfrm>
        <a:off x="456197" y="1513165"/>
        <a:ext cx="1631427" cy="996393"/>
      </dsp:txXfrm>
    </dsp:sp>
    <dsp:sp modelId="{46A8A3F3-95A0-4FD7-AE9A-C736BADBDDFF}">
      <dsp:nvSpPr>
        <dsp:cNvPr id="0" name=""/>
        <dsp:cNvSpPr/>
      </dsp:nvSpPr>
      <dsp:spPr>
        <a:xfrm>
          <a:off x="2647819" y="159177"/>
          <a:ext cx="2116782" cy="1058391"/>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In Hospital Infants</a:t>
          </a:r>
          <a:endParaRPr lang="en-US" sz="2500" kern="1200" dirty="0"/>
        </a:p>
      </dsp:txBody>
      <dsp:txXfrm>
        <a:off x="2678818" y="190176"/>
        <a:ext cx="2054784" cy="996393"/>
      </dsp:txXfrm>
    </dsp:sp>
    <dsp:sp modelId="{6A0611BD-FF8A-4881-93E1-A5C7EA805A87}">
      <dsp:nvSpPr>
        <dsp:cNvPr id="0" name=""/>
        <dsp:cNvSpPr/>
      </dsp:nvSpPr>
      <dsp:spPr>
        <a:xfrm>
          <a:off x="2859498" y="1217569"/>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3A94C-62CB-4302-9CD5-888228E0F47E}">
      <dsp:nvSpPr>
        <dsp:cNvPr id="0" name=""/>
        <dsp:cNvSpPr/>
      </dsp:nvSpPr>
      <dsp:spPr>
        <a:xfrm>
          <a:off x="3071176" y="1482166"/>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317965"/>
              <a:satOff val="-7255"/>
              <a:lumOff val="2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Medical Review (Can be referred to full review)</a:t>
          </a:r>
        </a:p>
      </dsp:txBody>
      <dsp:txXfrm>
        <a:off x="3102175" y="1513165"/>
        <a:ext cx="1631427" cy="996393"/>
      </dsp:txXfrm>
    </dsp:sp>
    <dsp:sp modelId="{38C7F98B-7135-4579-B013-24DA9E0C83A6}">
      <dsp:nvSpPr>
        <dsp:cNvPr id="0" name=""/>
        <dsp:cNvSpPr/>
      </dsp:nvSpPr>
      <dsp:spPr>
        <a:xfrm>
          <a:off x="2859498" y="1217569"/>
          <a:ext cx="211678" cy="2116782"/>
        </a:xfrm>
        <a:custGeom>
          <a:avLst/>
          <a:gdLst/>
          <a:ahLst/>
          <a:cxnLst/>
          <a:rect l="0" t="0" r="0" b="0"/>
          <a:pathLst>
            <a:path>
              <a:moveTo>
                <a:pt x="0" y="0"/>
              </a:moveTo>
              <a:lnTo>
                <a:pt x="0" y="2116782"/>
              </a:lnTo>
              <a:lnTo>
                <a:pt x="211678" y="211678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F8F3E-D2C5-4501-8F19-BE697DEA568C}">
      <dsp:nvSpPr>
        <dsp:cNvPr id="0" name=""/>
        <dsp:cNvSpPr/>
      </dsp:nvSpPr>
      <dsp:spPr>
        <a:xfrm>
          <a:off x="3071176" y="2805155"/>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Semi/Annual Reviews</a:t>
          </a:r>
        </a:p>
      </dsp:txBody>
      <dsp:txXfrm>
        <a:off x="3102175" y="2836154"/>
        <a:ext cx="1631427" cy="996393"/>
      </dsp:txXfrm>
    </dsp:sp>
    <dsp:sp modelId="{DD878B21-DB2C-4016-A537-074CDF36EE25}">
      <dsp:nvSpPr>
        <dsp:cNvPr id="0" name=""/>
        <dsp:cNvSpPr/>
      </dsp:nvSpPr>
      <dsp:spPr>
        <a:xfrm>
          <a:off x="5293797" y="159177"/>
          <a:ext cx="2116782" cy="1058391"/>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Out of Hospital Infants</a:t>
          </a:r>
          <a:endParaRPr lang="en-US" sz="2500" kern="1200" dirty="0"/>
        </a:p>
      </dsp:txBody>
      <dsp:txXfrm>
        <a:off x="5324796" y="190176"/>
        <a:ext cx="2054784" cy="996393"/>
      </dsp:txXfrm>
    </dsp:sp>
    <dsp:sp modelId="{32051019-172E-4AD4-A50E-22E0FE981DAD}">
      <dsp:nvSpPr>
        <dsp:cNvPr id="0" name=""/>
        <dsp:cNvSpPr/>
      </dsp:nvSpPr>
      <dsp:spPr>
        <a:xfrm>
          <a:off x="5505476" y="1217569"/>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3EB29-7A29-4CB2-984C-7AAFA900F3B5}">
      <dsp:nvSpPr>
        <dsp:cNvPr id="0" name=""/>
        <dsp:cNvSpPr/>
      </dsp:nvSpPr>
      <dsp:spPr>
        <a:xfrm>
          <a:off x="5717154" y="1482166"/>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Full Review</a:t>
          </a:r>
        </a:p>
      </dsp:txBody>
      <dsp:txXfrm>
        <a:off x="5748153" y="1513165"/>
        <a:ext cx="1631427" cy="996393"/>
      </dsp:txXfrm>
    </dsp:sp>
    <dsp:sp modelId="{26343439-F007-4A47-895B-789F33406679}">
      <dsp:nvSpPr>
        <dsp:cNvPr id="0" name=""/>
        <dsp:cNvSpPr/>
      </dsp:nvSpPr>
      <dsp:spPr>
        <a:xfrm>
          <a:off x="5505476" y="1217569"/>
          <a:ext cx="211678" cy="2116782"/>
        </a:xfrm>
        <a:custGeom>
          <a:avLst/>
          <a:gdLst/>
          <a:ahLst/>
          <a:cxnLst/>
          <a:rect l="0" t="0" r="0" b="0"/>
          <a:pathLst>
            <a:path>
              <a:moveTo>
                <a:pt x="0" y="0"/>
              </a:moveTo>
              <a:lnTo>
                <a:pt x="0" y="2116782"/>
              </a:lnTo>
              <a:lnTo>
                <a:pt x="211678" y="211678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A098C-3EEE-4E8F-9230-31A63A65BBCF}">
      <dsp:nvSpPr>
        <dsp:cNvPr id="0" name=""/>
        <dsp:cNvSpPr/>
      </dsp:nvSpPr>
      <dsp:spPr>
        <a:xfrm>
          <a:off x="5717154" y="2805155"/>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Monthly Reviews</a:t>
          </a:r>
        </a:p>
      </dsp:txBody>
      <dsp:txXfrm>
        <a:off x="5748153" y="2836154"/>
        <a:ext cx="1631427" cy="996393"/>
      </dsp:txXfrm>
    </dsp:sp>
    <dsp:sp modelId="{4E339DEF-4778-4F62-BB82-5E72333D6CFB}">
      <dsp:nvSpPr>
        <dsp:cNvPr id="0" name=""/>
        <dsp:cNvSpPr/>
      </dsp:nvSpPr>
      <dsp:spPr>
        <a:xfrm>
          <a:off x="7939775" y="159177"/>
          <a:ext cx="2116782" cy="1058391"/>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Children 1-18</a:t>
          </a:r>
        </a:p>
      </dsp:txBody>
      <dsp:txXfrm>
        <a:off x="7970774" y="190176"/>
        <a:ext cx="2054784" cy="996393"/>
      </dsp:txXfrm>
    </dsp:sp>
    <dsp:sp modelId="{135F8C8F-55BF-4943-BDDD-174FDE141775}">
      <dsp:nvSpPr>
        <dsp:cNvPr id="0" name=""/>
        <dsp:cNvSpPr/>
      </dsp:nvSpPr>
      <dsp:spPr>
        <a:xfrm>
          <a:off x="8151454" y="1217569"/>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0BA5D8-215E-4607-8E85-3BEEFC9E4220}">
      <dsp:nvSpPr>
        <dsp:cNvPr id="0" name=""/>
        <dsp:cNvSpPr/>
      </dsp:nvSpPr>
      <dsp:spPr>
        <a:xfrm>
          <a:off x="8363132" y="1482166"/>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589824"/>
              <a:satOff val="-36273"/>
              <a:lumOff val="133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Full Review</a:t>
          </a:r>
        </a:p>
      </dsp:txBody>
      <dsp:txXfrm>
        <a:off x="8394131" y="1513165"/>
        <a:ext cx="1631427" cy="996393"/>
      </dsp:txXfrm>
    </dsp:sp>
    <dsp:sp modelId="{BF01F88C-95F3-443C-AF60-45A6F7B09A51}">
      <dsp:nvSpPr>
        <dsp:cNvPr id="0" name=""/>
        <dsp:cNvSpPr/>
      </dsp:nvSpPr>
      <dsp:spPr>
        <a:xfrm>
          <a:off x="8151454" y="1217569"/>
          <a:ext cx="211678" cy="2116782"/>
        </a:xfrm>
        <a:custGeom>
          <a:avLst/>
          <a:gdLst/>
          <a:ahLst/>
          <a:cxnLst/>
          <a:rect l="0" t="0" r="0" b="0"/>
          <a:pathLst>
            <a:path>
              <a:moveTo>
                <a:pt x="0" y="0"/>
              </a:moveTo>
              <a:lnTo>
                <a:pt x="0" y="2116782"/>
              </a:lnTo>
              <a:lnTo>
                <a:pt x="211678" y="211678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C5B50-E49A-4769-B14F-B94B7EA17808}">
      <dsp:nvSpPr>
        <dsp:cNvPr id="0" name=""/>
        <dsp:cNvSpPr/>
      </dsp:nvSpPr>
      <dsp:spPr>
        <a:xfrm>
          <a:off x="8363132" y="2805155"/>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Monthly Reviews</a:t>
          </a:r>
        </a:p>
      </dsp:txBody>
      <dsp:txXfrm>
        <a:off x="8394131" y="2836154"/>
        <a:ext cx="1631427" cy="9963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0.27639</cdr:x>
      <cdr:y>0.55846</cdr:y>
    </cdr:from>
    <cdr:to>
      <cdr:x>0.32295</cdr:x>
      <cdr:y>0.8126</cdr:y>
    </cdr:to>
    <cdr:sp macro="" textlink="">
      <cdr:nvSpPr>
        <cdr:cNvPr id="2" name="Right Brace 1"/>
        <cdr:cNvSpPr/>
      </cdr:nvSpPr>
      <cdr:spPr>
        <a:xfrm xmlns:a="http://schemas.openxmlformats.org/drawingml/2006/main">
          <a:off x="3174714" y="3459848"/>
          <a:ext cx="534813" cy="1574490"/>
        </a:xfrm>
        <a:prstGeom xmlns:a="http://schemas.openxmlformats.org/drawingml/2006/main" prst="rightBrace">
          <a:avLst>
            <a:gd name="adj1" fmla="val 8333"/>
            <a:gd name="adj2" fmla="val 50679"/>
          </a:avLst>
        </a:prstGeom>
        <a:ln xmlns:a="http://schemas.openxmlformats.org/drawingml/2006/main" w="28575">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0.33775</cdr:x>
      <cdr:y>0.65631</cdr:y>
    </cdr:from>
    <cdr:to>
      <cdr:x>0.52325</cdr:x>
      <cdr:y>0.7687</cdr:y>
    </cdr:to>
    <cdr:sp macro="" textlink="">
      <cdr:nvSpPr>
        <cdr:cNvPr id="3" name="TextBox 2"/>
        <cdr:cNvSpPr txBox="1"/>
      </cdr:nvSpPr>
      <cdr:spPr>
        <a:xfrm xmlns:a="http://schemas.openxmlformats.org/drawingml/2006/main">
          <a:off x="4165528" y="4278145"/>
          <a:ext cx="2287837" cy="7326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&lt;5 events per component</a:t>
          </a:r>
        </a:p>
      </cdr:txBody>
    </cdr:sp>
  </cdr:relSizeAnchor>
</c:userShapes>
</file>

<file path=ppt/drawings/drawing2.xml><?xml version="1.0" encoding="utf-8"?>
<c:userShapes xmlns:c="http://schemas.openxmlformats.org/drawingml/2006/chart">
  <cdr:relSizeAnchor xmlns:cdr="http://schemas.openxmlformats.org/drawingml/2006/chartDrawing">
    <cdr:from>
      <cdr:x>0.85868</cdr:x>
      <cdr:y>0.40325</cdr:y>
    </cdr:from>
    <cdr:to>
      <cdr:x>0.98145</cdr:x>
      <cdr:y>0.47911</cdr:y>
    </cdr:to>
    <cdr:sp macro="" textlink="">
      <cdr:nvSpPr>
        <cdr:cNvPr id="2" name="TextBox 1">
          <a:extLst xmlns:a="http://schemas.openxmlformats.org/drawingml/2006/main">
            <a:ext uri="{FF2B5EF4-FFF2-40B4-BE49-F238E27FC236}">
              <a16:creationId xmlns:a16="http://schemas.microsoft.com/office/drawing/2014/main" id="{C1AC2DD8-D5A3-4F89-9D90-EFB78DCD399E}"/>
            </a:ext>
          </a:extLst>
        </cdr:cNvPr>
        <cdr:cNvSpPr txBox="1"/>
      </cdr:nvSpPr>
      <cdr:spPr>
        <a:xfrm xmlns:a="http://schemas.openxmlformats.org/drawingml/2006/main">
          <a:off x="5729796" y="1352441"/>
          <a:ext cx="819219" cy="254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a:solidFill>
                <a:srgbClr val="2E3192"/>
              </a:solidFill>
              <a:latin typeface="Franklin Gothic Medium" panose="020B0603020102020204" pitchFamily="34" charset="0"/>
              <a:ea typeface="Tahoma" panose="020B0604030504040204" pitchFamily="34" charset="0"/>
              <a:cs typeface="Tahoma" panose="020B0604030504040204" pitchFamily="34" charset="0"/>
            </a:rPr>
            <a:t>U.S. (13%)</a:t>
          </a:r>
        </a:p>
        <a:p xmlns:a="http://schemas.openxmlformats.org/drawingml/2006/main">
          <a:pPr algn="ctr"/>
          <a:endParaRPr lang="en-US" sz="1400" b="0" dirty="0">
            <a:solidFill>
              <a:srgbClr val="2E3192"/>
            </a:solidFill>
            <a:latin typeface="Franklin Gothic Medium" panose="020B060302010202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0.00162</cdr:x>
      <cdr:y>0.83528</cdr:y>
    </cdr:from>
    <cdr:to>
      <cdr:x>0.99838</cdr:x>
      <cdr:y>1</cdr:y>
    </cdr:to>
    <cdr:sp macro="" textlink="">
      <cdr:nvSpPr>
        <cdr:cNvPr id="3" name="TextBox 1">
          <a:extLst xmlns:a="http://schemas.openxmlformats.org/drawingml/2006/main">
            <a:ext uri="{FF2B5EF4-FFF2-40B4-BE49-F238E27FC236}">
              <a16:creationId xmlns:a16="http://schemas.microsoft.com/office/drawing/2014/main" id="{46E17599-6F23-4ADC-9361-6229FCE65E0D}"/>
            </a:ext>
          </a:extLst>
        </cdr:cNvPr>
        <cdr:cNvSpPr txBox="1"/>
      </cdr:nvSpPr>
      <cdr:spPr>
        <a:xfrm xmlns:a="http://schemas.openxmlformats.org/drawingml/2006/main">
          <a:off x="17020" y="3626691"/>
          <a:ext cx="10504633" cy="7151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FPL = Federal Poverty Level</a:t>
          </a:r>
        </a:p>
        <a:p xmlns:a="http://schemas.openxmlformats.org/drawingml/2006/main">
          <a:pPr algn="l"/>
          <a:r>
            <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Note:</a:t>
          </a:r>
          <a:r>
            <a:rPr lang="en-US" sz="1050" baseline="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 U.S. value is from 2015 and based on weighted mean % of 35 participating PRAMS programs meeting required response rate threshold set by CDC.</a:t>
          </a:r>
          <a:endPar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1.98839E-7</cdr:x>
      <cdr:y>0.93132</cdr:y>
    </cdr:from>
    <cdr:to>
      <cdr:x>0.99677</cdr:x>
      <cdr:y>1</cdr:y>
    </cdr:to>
    <cdr:sp macro="" textlink="">
      <cdr:nvSpPr>
        <cdr:cNvPr id="3" name="TextBox 1">
          <a:extLst xmlns:a="http://schemas.openxmlformats.org/drawingml/2006/main">
            <a:ext uri="{FF2B5EF4-FFF2-40B4-BE49-F238E27FC236}">
              <a16:creationId xmlns:a16="http://schemas.microsoft.com/office/drawing/2014/main" id="{46E17599-6F23-4ADC-9361-6229FCE65E0D}"/>
            </a:ext>
          </a:extLst>
        </cdr:cNvPr>
        <cdr:cNvSpPr txBox="1"/>
      </cdr:nvSpPr>
      <cdr:spPr>
        <a:xfrm xmlns:a="http://schemas.openxmlformats.org/drawingml/2006/main">
          <a:off x="2" y="3746463"/>
          <a:ext cx="10025909" cy="2762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FPL = Federal Poverty Level</a:t>
          </a:r>
        </a:p>
      </cdr:txBody>
    </cdr:sp>
  </cdr:relSizeAnchor>
</c:userShapes>
</file>

<file path=ppt/drawings/drawing4.xml><?xml version="1.0" encoding="utf-8"?>
<c:userShapes xmlns:c="http://schemas.openxmlformats.org/drawingml/2006/chart">
  <cdr:relSizeAnchor xmlns:cdr="http://schemas.openxmlformats.org/drawingml/2006/chartDrawing">
    <cdr:from>
      <cdr:x>0.00162</cdr:x>
      <cdr:y>0.89527</cdr:y>
    </cdr:from>
    <cdr:to>
      <cdr:x>0.99838</cdr:x>
      <cdr:y>0.98245</cdr:y>
    </cdr:to>
    <cdr:sp macro="" textlink="">
      <cdr:nvSpPr>
        <cdr:cNvPr id="3" name="TextBox 1">
          <a:extLst xmlns:a="http://schemas.openxmlformats.org/drawingml/2006/main">
            <a:ext uri="{FF2B5EF4-FFF2-40B4-BE49-F238E27FC236}">
              <a16:creationId xmlns:a16="http://schemas.microsoft.com/office/drawing/2014/main" id="{46E17599-6F23-4ADC-9361-6229FCE65E0D}"/>
            </a:ext>
          </a:extLst>
        </cdr:cNvPr>
        <cdr:cNvSpPr txBox="1"/>
      </cdr:nvSpPr>
      <cdr:spPr>
        <a:xfrm xmlns:a="http://schemas.openxmlformats.org/drawingml/2006/main">
          <a:off x="17238" y="3994166"/>
          <a:ext cx="10638486" cy="3889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FPL = Federal Poverty Level</a:t>
          </a:r>
        </a:p>
        <a:p xmlns:a="http://schemas.openxmlformats.org/drawingml/2006/main">
          <a:pPr algn="l"/>
          <a:r>
            <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 Defined as a ‘Separate approved sleep surface’ that is not an adult mattress, couch, or car seat, for example</a:t>
          </a:r>
        </a:p>
      </cdr:txBody>
    </cdr:sp>
  </cdr:relSizeAnchor>
</c:userShapes>
</file>

<file path=ppt/drawings/drawing5.xml><?xml version="1.0" encoding="utf-8"?>
<c:userShapes xmlns:c="http://schemas.openxmlformats.org/drawingml/2006/chart">
  <cdr:relSizeAnchor xmlns:cdr="http://schemas.openxmlformats.org/drawingml/2006/chartDrawing">
    <cdr:from>
      <cdr:x>0.00162</cdr:x>
      <cdr:y>0.89567</cdr:y>
    </cdr:from>
    <cdr:to>
      <cdr:x>0.99838</cdr:x>
      <cdr:y>1</cdr:y>
    </cdr:to>
    <cdr:sp macro="" textlink="">
      <cdr:nvSpPr>
        <cdr:cNvPr id="3" name="TextBox 1">
          <a:extLst xmlns:a="http://schemas.openxmlformats.org/drawingml/2006/main">
            <a:ext uri="{FF2B5EF4-FFF2-40B4-BE49-F238E27FC236}">
              <a16:creationId xmlns:a16="http://schemas.microsoft.com/office/drawing/2014/main" id="{46E17599-6F23-4ADC-9361-6229FCE65E0D}"/>
            </a:ext>
          </a:extLst>
        </cdr:cNvPr>
        <cdr:cNvSpPr txBox="1"/>
      </cdr:nvSpPr>
      <cdr:spPr>
        <a:xfrm xmlns:a="http://schemas.openxmlformats.org/drawingml/2006/main">
          <a:off x="17481" y="3923412"/>
          <a:ext cx="10788981" cy="4570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FPL = Federal Poverty Level</a:t>
          </a:r>
        </a:p>
        <a:p xmlns:a="http://schemas.openxmlformats.org/drawingml/2006/main">
          <a:r>
            <a:rPr lang="en-US" sz="100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Note: U.S. value is from 2015 and based on weighted mean % of 35 participating PRAMS programs meeting required response rate threshold set by CDC.</a:t>
          </a:r>
        </a:p>
        <a:p xmlns:a="http://schemas.openxmlformats.org/drawingml/2006/main">
          <a:pPr algn="l"/>
          <a:endParaRPr lang="en-US" sz="100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0.87724</cdr:x>
      <cdr:y>0.31335</cdr:y>
    </cdr:from>
    <cdr:to>
      <cdr:x>1</cdr:x>
      <cdr:y>0.38921</cdr:y>
    </cdr:to>
    <cdr:sp macro="" textlink="">
      <cdr:nvSpPr>
        <cdr:cNvPr id="5" name="TextBox 1">
          <a:extLst xmlns:a="http://schemas.openxmlformats.org/drawingml/2006/main">
            <a:ext uri="{FF2B5EF4-FFF2-40B4-BE49-F238E27FC236}">
              <a16:creationId xmlns:a16="http://schemas.microsoft.com/office/drawing/2014/main" id="{E639F1E8-4219-4F50-9C3D-948DD2AED4C9}"/>
            </a:ext>
          </a:extLst>
        </cdr:cNvPr>
        <cdr:cNvSpPr txBox="1"/>
      </cdr:nvSpPr>
      <cdr:spPr>
        <a:xfrm xmlns:a="http://schemas.openxmlformats.org/drawingml/2006/main">
          <a:off x="5853642" y="1050925"/>
          <a:ext cx="819152" cy="2544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0" dirty="0">
              <a:solidFill>
                <a:srgbClr val="2E3192"/>
              </a:solidFill>
              <a:latin typeface="Franklin Gothic Medium" panose="020B0603020102020204" pitchFamily="34" charset="0"/>
              <a:ea typeface="Tahoma" panose="020B0604030504040204" pitchFamily="34" charset="0"/>
              <a:cs typeface="Tahoma" panose="020B0604030504040204" pitchFamily="34" charset="0"/>
            </a:rPr>
            <a:t>U.S. (66%)</a:t>
          </a:r>
        </a:p>
        <a:p xmlns:a="http://schemas.openxmlformats.org/drawingml/2006/main">
          <a:pPr algn="r"/>
          <a:endParaRPr lang="en-US" sz="1400" b="0" dirty="0">
            <a:solidFill>
              <a:srgbClr val="2E3192"/>
            </a:solidFill>
            <a:latin typeface="Franklin Gothic Medium" panose="020B0603020102020204" pitchFamily="34" charset="0"/>
            <a:ea typeface="Tahoma" panose="020B0604030504040204" pitchFamily="34" charset="0"/>
            <a:cs typeface="Tahoma" panose="020B060403050404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1.98839E-7</cdr:x>
      <cdr:y>0.93925</cdr:y>
    </cdr:from>
    <cdr:to>
      <cdr:x>0.99677</cdr:x>
      <cdr:y>1</cdr:y>
    </cdr:to>
    <cdr:sp macro="" textlink="">
      <cdr:nvSpPr>
        <cdr:cNvPr id="3" name="TextBox 1">
          <a:extLst xmlns:a="http://schemas.openxmlformats.org/drawingml/2006/main">
            <a:ext uri="{FF2B5EF4-FFF2-40B4-BE49-F238E27FC236}">
              <a16:creationId xmlns:a16="http://schemas.microsoft.com/office/drawing/2014/main" id="{46E17599-6F23-4ADC-9361-6229FCE65E0D}"/>
            </a:ext>
          </a:extLst>
        </cdr:cNvPr>
        <cdr:cNvSpPr txBox="1"/>
      </cdr:nvSpPr>
      <cdr:spPr>
        <a:xfrm xmlns:a="http://schemas.openxmlformats.org/drawingml/2006/main">
          <a:off x="2" y="3778360"/>
          <a:ext cx="10025909" cy="2443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FPL = Federal Poverty Level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3B22A0-AA3B-4BB0-AA22-1D835571C57D}" type="datetimeFigureOut">
              <a:rPr lang="en-US" smtClean="0"/>
              <a:t>10/26/2021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9BE56-AC56-4F33-B19C-8552E019F4CB}" type="slidenum">
              <a:rPr lang="en-US" smtClean="0"/>
              <a:t>‹#›</a:t>
            </a:fld>
            <a:endParaRPr lang="en-US"/>
          </a:p>
        </p:txBody>
      </p:sp>
    </p:spTree>
    <p:extLst>
      <p:ext uri="{BB962C8B-B14F-4D97-AF65-F5344CB8AC3E}">
        <p14:creationId xmlns:p14="http://schemas.microsoft.com/office/powerpoint/2010/main" val="247574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1</a:t>
            </a:fld>
            <a:endParaRPr lang="en-US"/>
          </a:p>
        </p:txBody>
      </p:sp>
    </p:spTree>
    <p:extLst>
      <p:ext uri="{BB962C8B-B14F-4D97-AF65-F5344CB8AC3E}">
        <p14:creationId xmlns:p14="http://schemas.microsoft.com/office/powerpoint/2010/main" val="242778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looking at the deaths, we also are really interested in looking at all births, to identify trends</a:t>
            </a:r>
            <a:r>
              <a:rPr lang="en-US" baseline="0" dirty="0"/>
              <a:t> or disparities in </a:t>
            </a:r>
            <a:r>
              <a:rPr lang="en-US" dirty="0"/>
              <a:t>risk factors for death as well as poor</a:t>
            </a:r>
            <a:r>
              <a:rPr lang="en-US" baseline="0" dirty="0"/>
              <a:t> birth outcomes that may have occurred even if the child or mother didn’t die. I’ll next be talking about some of those birth data that we have available to us, and this slide shows the primary sources for this information – birth certificates, the Alaska Pregnancy Risk Assessment Monitoring Survey (sent to a sample of mothers for about 1 out of every 6 live births in the state), and the Alaska Health Facilities Data Reporting System.</a:t>
            </a:r>
          </a:p>
          <a:p>
            <a:endParaRPr lang="en-US" baseline="0" dirty="0"/>
          </a:p>
          <a:p>
            <a:r>
              <a:rPr lang="en-US" baseline="0" dirty="0"/>
              <a:t>I tried to select indicators that came up as topics of greater interest in the survey that probably most of you filled out last fall.</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10</a:t>
            </a:fld>
            <a:endParaRPr lang="en-US"/>
          </a:p>
        </p:txBody>
      </p:sp>
    </p:spTree>
    <p:extLst>
      <p:ext uri="{BB962C8B-B14F-4D97-AF65-F5344CB8AC3E}">
        <p14:creationId xmlns:p14="http://schemas.microsoft.com/office/powerpoint/2010/main" val="220336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just to</a:t>
            </a:r>
            <a:r>
              <a:rPr lang="en-US" sz="1200" kern="1200" baseline="0" dirty="0">
                <a:solidFill>
                  <a:schemeClr val="tx1"/>
                </a:solidFill>
                <a:effectLst/>
                <a:latin typeface="+mn-lt"/>
                <a:ea typeface="+mn-ea"/>
                <a:cs typeface="+mn-cs"/>
              </a:rPr>
              <a:t> give a frame of reference for births, this map illustrates the location of birth based on average annual births during 2013-2017. This is a screen grab from an online resource that we recently created – see link at bottom. </a:t>
            </a:r>
            <a:r>
              <a:rPr lang="en-US" sz="1200" kern="1200" dirty="0">
                <a:solidFill>
                  <a:schemeClr val="tx1"/>
                </a:solidFill>
                <a:effectLst/>
                <a:latin typeface="+mn-lt"/>
                <a:ea typeface="+mn-ea"/>
                <a:cs typeface="+mn-cs"/>
              </a:rPr>
              <a:t>There were 33 birthing facilities, including 20 hospitals, with an average of 10 or more annual births during 2013-2017. At these 33 facilities, the average number of annual births ranged from 13 to 2,885. </a:t>
            </a:r>
          </a:p>
          <a:p>
            <a:r>
              <a:rPr lang="en-US" sz="1200" kern="1200" dirty="0">
                <a:solidFill>
                  <a:schemeClr val="tx1"/>
                </a:solidFill>
                <a:effectLst/>
                <a:latin typeface="+mn-lt"/>
                <a:ea typeface="+mn-ea"/>
                <a:cs typeface="+mn-cs"/>
              </a:rPr>
              <a:t>There were an additional average of 243 annual births (2.2%) at other in-state facilities (including home births) and 145 at out-of-state facilities that are not included on these maps.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online version, you can zoom in on various regions of the state to get more detail than is possible to see here, if you are interested.</a:t>
            </a:r>
          </a:p>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11</a:t>
            </a:fld>
            <a:endParaRPr lang="en-US"/>
          </a:p>
        </p:txBody>
      </p:sp>
    </p:spTree>
    <p:extLst>
      <p:ext uri="{BB962C8B-B14F-4D97-AF65-F5344CB8AC3E}">
        <p14:creationId xmlns:p14="http://schemas.microsoft.com/office/powerpoint/2010/main" val="359623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components include 16 diagnosis-based categories and 4 procedure-based categories.</a:t>
            </a:r>
          </a:p>
          <a:p>
            <a:endParaRPr lang="en-US" dirty="0"/>
          </a:p>
          <a:p>
            <a:r>
              <a:rPr lang="en-US" dirty="0"/>
              <a:t>Excludes</a:t>
            </a:r>
            <a:r>
              <a:rPr lang="en-US" baseline="0" dirty="0"/>
              <a:t> transfusion.</a:t>
            </a:r>
          </a:p>
          <a:p>
            <a:endParaRPr lang="en-US" baseline="0" dirty="0"/>
          </a:p>
          <a:p>
            <a:r>
              <a:rPr lang="en-US" baseline="0" dirty="0"/>
              <a:t>If these data don’t look correct to you, remember that the system is only as good as the information put into it.</a:t>
            </a:r>
          </a:p>
          <a:p>
            <a:endParaRPr lang="en-US" baseline="0" dirty="0"/>
          </a:p>
          <a:p>
            <a:r>
              <a:rPr lang="en-US" baseline="0" dirty="0"/>
              <a:t>One </a:t>
            </a:r>
            <a:r>
              <a:rPr lang="en-US" baseline="0" dirty="0" err="1"/>
              <a:t>SMM</a:t>
            </a:r>
            <a:r>
              <a:rPr lang="en-US" baseline="0" dirty="0"/>
              <a:t> event that is not captured in these data is hemorrhage, due to the fact that it is very difficult to accurately measure this with only ICD codes. However, next I wanted to share a quote from a PRAMS respondent regarding her experience when she hemorrhaged shortly after giving birth. We are sharing these quotes for the first time at this meeting so that we can keep the patient voice and experience in mind, and I’ve included some others later in this presentation. If by any chance you think you are able to identify the patient based on what she says, please help us maintain her confidentiality and do not disclose this to others.</a:t>
            </a:r>
            <a:endParaRPr lang="en-US" dirty="0"/>
          </a:p>
        </p:txBody>
      </p:sp>
      <p:sp>
        <p:nvSpPr>
          <p:cNvPr id="4" name="Slide Number Placeholder 3"/>
          <p:cNvSpPr>
            <a:spLocks noGrp="1"/>
          </p:cNvSpPr>
          <p:nvPr>
            <p:ph type="sldNum" sz="quarter" idx="10"/>
          </p:nvPr>
        </p:nvSpPr>
        <p:spPr/>
        <p:txBody>
          <a:bodyPr/>
          <a:lstStyle/>
          <a:p>
            <a:fld id="{036A2BAD-6A34-4A21-ADAD-0E2C249FCEBC}" type="slidenum">
              <a:rPr lang="en-US" smtClean="0"/>
              <a:t>12</a:t>
            </a:fld>
            <a:endParaRPr lang="en-US"/>
          </a:p>
        </p:txBody>
      </p:sp>
    </p:spTree>
    <p:extLst>
      <p:ext uri="{BB962C8B-B14F-4D97-AF65-F5344CB8AC3E}">
        <p14:creationId xmlns:p14="http://schemas.microsoft.com/office/powerpoint/2010/main" val="297833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I’m going to be talking about some other specific perinatal issues</a:t>
            </a:r>
          </a:p>
        </p:txBody>
      </p:sp>
      <p:sp>
        <p:nvSpPr>
          <p:cNvPr id="4" name="Slide Number Placeholder 3"/>
          <p:cNvSpPr>
            <a:spLocks noGrp="1"/>
          </p:cNvSpPr>
          <p:nvPr>
            <p:ph type="sldNum" sz="quarter" idx="10"/>
          </p:nvPr>
        </p:nvSpPr>
        <p:spPr/>
        <p:txBody>
          <a:bodyPr/>
          <a:lstStyle/>
          <a:p>
            <a:fld id="{B179BE56-AC56-4F33-B19C-8552E019F4CB}" type="slidenum">
              <a:rPr lang="en-US" smtClean="0"/>
              <a:t>13</a:t>
            </a:fld>
            <a:endParaRPr lang="en-US"/>
          </a:p>
        </p:txBody>
      </p:sp>
    </p:spTree>
    <p:extLst>
      <p:ext uri="{BB962C8B-B14F-4D97-AF65-F5344CB8AC3E}">
        <p14:creationId xmlns:p14="http://schemas.microsoft.com/office/powerpoint/2010/main" val="250155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Infants with NAS were identified by ICD-9-CM and ICD-10-CM codes for “Drug Withdrawal Syndrome in Newborn” (779.5 and P96.1) occurring within 28 days of birth. </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14</a:t>
            </a:fld>
            <a:endParaRPr lang="en-US"/>
          </a:p>
        </p:txBody>
      </p:sp>
    </p:spTree>
    <p:extLst>
      <p:ext uri="{BB962C8B-B14F-4D97-AF65-F5344CB8AC3E}">
        <p14:creationId xmlns:p14="http://schemas.microsoft.com/office/powerpoint/2010/main" val="62302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4</a:t>
            </a:r>
            <a:r>
              <a:rPr lang="en-US" baseline="0" dirty="0"/>
              <a:t> P’s Plus (mid 2017-mid 2018), from </a:t>
            </a:r>
            <a:r>
              <a:rPr lang="en-US" sz="1200" kern="1200" dirty="0">
                <a:solidFill>
                  <a:schemeClr val="tx1"/>
                </a:solidFill>
                <a:effectLst/>
                <a:latin typeface="+mn-lt"/>
                <a:ea typeface="+mn-ea"/>
                <a:cs typeface="+mn-cs"/>
              </a:rPr>
              <a:t>four hospitals located in Fairbanks, Palmer, Anchorage and Juneau.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4P’s Plus</a:t>
            </a:r>
            <a:r>
              <a:rPr lang="en-US" sz="1200" kern="1200" baseline="300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Screen for Behavioral Health Risk</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developed and validated by Dr. Ira </a:t>
            </a:r>
            <a:r>
              <a:rPr lang="en-US" sz="1200" kern="1200" dirty="0" err="1">
                <a:solidFill>
                  <a:schemeClr val="tx1"/>
                </a:solidFill>
                <a:effectLst/>
                <a:latin typeface="+mn-lt"/>
                <a:ea typeface="+mn-ea"/>
                <a:cs typeface="+mn-cs"/>
              </a:rPr>
              <a:t>Chasnoff</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National Training Institute Upstream, </a:t>
            </a:r>
            <a:r>
              <a:rPr lang="en-US" sz="1200" kern="1200" dirty="0">
                <a:solidFill>
                  <a:schemeClr val="tx1"/>
                </a:solidFill>
                <a:effectLst/>
                <a:latin typeface="+mn-lt"/>
                <a:ea typeface="+mn-ea"/>
                <a:cs typeface="+mn-cs"/>
              </a:rPr>
              <a:t>is a five-question screening tool designed to identify pregnant women at risk of harmful substance use. The 4P’s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screening questions are categorically sequenced as follows: </a:t>
            </a: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arents, </a:t>
            </a: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artner, </a:t>
            </a: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ast and </a:t>
            </a: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regnancy.  Questions about the woman’s parents and partner’s use of substances are asked to help establish a normative approach to the asking of sensitive questions about substance use.  The woman is then asked about her own use of substances prior to her knowledge of her pregnancy.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American College of Obstetricians and Gynecologists (</a:t>
            </a:r>
            <a:r>
              <a:rPr lang="en-US" sz="1200" kern="1200" dirty="0" err="1">
                <a:solidFill>
                  <a:schemeClr val="tx1"/>
                </a:solidFill>
                <a:effectLst/>
                <a:latin typeface="+mn-lt"/>
                <a:ea typeface="+mn-ea"/>
                <a:cs typeface="+mn-cs"/>
              </a:rPr>
              <a:t>ACOG</a:t>
            </a:r>
            <a:r>
              <a:rPr lang="en-US" sz="1200" kern="1200" dirty="0">
                <a:solidFill>
                  <a:schemeClr val="tx1"/>
                </a:solidFill>
                <a:effectLst/>
                <a:latin typeface="+mn-lt"/>
                <a:ea typeface="+mn-ea"/>
                <a:cs typeface="+mn-cs"/>
              </a:rPr>
              <a:t>), Substance Abuse and Mental Health Services Administration (</a:t>
            </a:r>
            <a:r>
              <a:rPr lang="en-US" sz="1200" kern="1200" dirty="0" err="1">
                <a:solidFill>
                  <a:schemeClr val="tx1"/>
                </a:solidFill>
                <a:effectLst/>
                <a:latin typeface="+mn-lt"/>
                <a:ea typeface="+mn-ea"/>
                <a:cs typeface="+mn-cs"/>
              </a:rPr>
              <a:t>SAMSHA</a:t>
            </a:r>
            <a:r>
              <a:rPr lang="en-US" sz="1200" kern="1200" dirty="0">
                <a:solidFill>
                  <a:schemeClr val="tx1"/>
                </a:solidFill>
                <a:effectLst/>
                <a:latin typeface="+mn-lt"/>
                <a:ea typeface="+mn-ea"/>
                <a:cs typeface="+mn-cs"/>
              </a:rPr>
              <a:t>), and American Academy of Pediatrics (AAP) recommend that routine prenatal care include </a:t>
            </a:r>
            <a:r>
              <a:rPr lang="en-US" sz="1200" kern="1200" dirty="0" err="1">
                <a:solidFill>
                  <a:schemeClr val="tx1"/>
                </a:solidFill>
                <a:effectLst/>
                <a:latin typeface="+mn-lt"/>
                <a:ea typeface="+mn-ea"/>
                <a:cs typeface="+mn-cs"/>
              </a:rPr>
              <a:t>SBIRT</a:t>
            </a:r>
            <a:r>
              <a:rPr lang="en-US" sz="1200" kern="1200" dirty="0">
                <a:solidFill>
                  <a:schemeClr val="tx1"/>
                </a:solidFill>
                <a:effectLst/>
                <a:latin typeface="+mn-lt"/>
                <a:ea typeface="+mn-ea"/>
                <a:cs typeface="+mn-cs"/>
              </a:rPr>
              <a:t> using tools, like 4Ps Plus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 all pregnant women during their first prenatal visit.  Universal screening of all pregnant women reduces the risk of failing to identify some and may help reduce stigma around discussing substance use in health care settings. </a:t>
            </a:r>
          </a:p>
        </p:txBody>
      </p:sp>
      <p:sp>
        <p:nvSpPr>
          <p:cNvPr id="4" name="Slide Number Placeholder 3"/>
          <p:cNvSpPr>
            <a:spLocks noGrp="1"/>
          </p:cNvSpPr>
          <p:nvPr>
            <p:ph type="sldNum" sz="quarter" idx="10"/>
          </p:nvPr>
        </p:nvSpPr>
        <p:spPr/>
        <p:txBody>
          <a:bodyPr/>
          <a:lstStyle/>
          <a:p>
            <a:fld id="{B179BE56-AC56-4F33-B19C-8552E019F4CB}" type="slidenum">
              <a:rPr lang="en-US" smtClean="0"/>
              <a:t>15</a:t>
            </a:fld>
            <a:endParaRPr lang="en-US"/>
          </a:p>
        </p:txBody>
      </p:sp>
    </p:spTree>
    <p:extLst>
      <p:ext uri="{BB962C8B-B14F-4D97-AF65-F5344CB8AC3E}">
        <p14:creationId xmlns:p14="http://schemas.microsoft.com/office/powerpoint/2010/main" val="108445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16</a:t>
            </a:fld>
            <a:endParaRPr lang="en-US"/>
          </a:p>
        </p:txBody>
      </p:sp>
    </p:spTree>
    <p:extLst>
      <p:ext uri="{BB962C8B-B14F-4D97-AF65-F5344CB8AC3E}">
        <p14:creationId xmlns:p14="http://schemas.microsoft.com/office/powerpoint/2010/main" val="357399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the race data</a:t>
            </a:r>
          </a:p>
          <a:p>
            <a:endParaRPr lang="en-US" dirty="0"/>
          </a:p>
          <a:p>
            <a:r>
              <a:rPr lang="en-US" dirty="0"/>
              <a:t>These data are</a:t>
            </a:r>
            <a:r>
              <a:rPr lang="en-US" baseline="0" dirty="0"/>
              <a:t> from the Health Facilities Data Reporting system</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17</a:t>
            </a:fld>
            <a:endParaRPr lang="en-US"/>
          </a:p>
        </p:txBody>
      </p:sp>
    </p:spTree>
    <p:extLst>
      <p:ext uri="{BB962C8B-B14F-4D97-AF65-F5344CB8AC3E}">
        <p14:creationId xmlns:p14="http://schemas.microsoft.com/office/powerpoint/2010/main" val="375236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18</a:t>
            </a:fld>
            <a:endParaRPr lang="en-US"/>
          </a:p>
        </p:txBody>
      </p:sp>
    </p:spTree>
    <p:extLst>
      <p:ext uri="{BB962C8B-B14F-4D97-AF65-F5344CB8AC3E}">
        <p14:creationId xmlns:p14="http://schemas.microsoft.com/office/powerpoint/2010/main" val="1858961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Women respond to Alaska PRAMS on average 4.5 months after delivery, and answer questions about their postpartum care and experiences.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PRAMS asks women how often they felt down, depressed or hopeless since their new baby was born and how often they had little interest or little pleasure in doing things they usually enjoyed since their new baby was born. Responses of always or often to either question were counted as experiencing postpartum depressive symptoms.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percent of Alaska women who recently delivered a live birth and reported postpartum depressive symptoms was the same as the percent of all U.S. women (13%). </a:t>
            </a:r>
          </a:p>
        </p:txBody>
      </p:sp>
      <p:sp>
        <p:nvSpPr>
          <p:cNvPr id="4" name="Slide Number Placeholder 3"/>
          <p:cNvSpPr>
            <a:spLocks noGrp="1"/>
          </p:cNvSpPr>
          <p:nvPr>
            <p:ph type="sldNum" sz="quarter" idx="10"/>
          </p:nvPr>
        </p:nvSpPr>
        <p:spPr/>
        <p:txBody>
          <a:bodyPr/>
          <a:lstStyle/>
          <a:p>
            <a:fld id="{B179BE56-AC56-4F33-B19C-8552E019F4CB}" type="slidenum">
              <a:rPr lang="en-US" smtClean="0"/>
              <a:t>19</a:t>
            </a:fld>
            <a:endParaRPr lang="en-US"/>
          </a:p>
        </p:txBody>
      </p:sp>
    </p:spTree>
    <p:extLst>
      <p:ext uri="{BB962C8B-B14F-4D97-AF65-F5344CB8AC3E}">
        <p14:creationId xmlns:p14="http://schemas.microsoft.com/office/powerpoint/2010/main" val="346588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know we need more data to help prevent maternal deaths. Maternal Mortality Review Committees – MMRCs – are one way to get more data. </a:t>
            </a:r>
          </a:p>
          <a:p>
            <a:endParaRPr lang="en-US" baseline="0" dirty="0"/>
          </a:p>
          <a:p>
            <a:r>
              <a:rPr lang="en-US" baseline="0" dirty="0"/>
              <a:t>MMRCs are essential.  But they are one piece.</a:t>
            </a:r>
          </a:p>
          <a:p>
            <a:endParaRPr lang="en-US" baseline="0" dirty="0"/>
          </a:p>
          <a:p>
            <a:r>
              <a:rPr lang="en-US" baseline="0" dirty="0"/>
              <a:t>We have to know what is killing moms in our communities and identify prevention recommendations.  </a:t>
            </a:r>
            <a:br>
              <a:rPr lang="en-US" baseline="0" dirty="0"/>
            </a:br>
            <a:br>
              <a:rPr lang="en-US" baseline="0" dirty="0"/>
            </a:br>
            <a:r>
              <a:rPr lang="en-US" baseline="0" dirty="0"/>
              <a:t>But then those recommendations have to be implemented.  Often state-based PQCS or Perinatal Quality </a:t>
            </a:r>
            <a:r>
              <a:rPr lang="en-US" baseline="0" dirty="0" err="1"/>
              <a:t>Collaboratives</a:t>
            </a:r>
            <a:r>
              <a:rPr lang="en-US" baseline="0" dirty="0"/>
              <a:t> drive state change, by looking at available data, like that from MMRCs, and working to rapidly make changes to address the issues.  CDC currently funds 13 PQCs, and a National Network to work with all, but they can be an important driver of quality improvement and are the infrastructure of change.</a:t>
            </a:r>
          </a:p>
          <a:p>
            <a:endParaRPr lang="en-US" baseline="0" dirty="0"/>
          </a:p>
          <a:p>
            <a:r>
              <a:rPr lang="en-US" baseline="0" dirty="0"/>
              <a:t>And another key piece is the AIM work on maternal safety bundles.  AIM provides the toolkit of what needs to be done.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1914326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Depression screening (provider asked if she was feeling down or depressed) during a postpartum visit was reported by 80% of women, and was significantly more likely to be reported by White women and women not in poverty compared to women of other races and women in poverty. </a:t>
            </a:r>
          </a:p>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20</a:t>
            </a:fld>
            <a:endParaRPr lang="en-US"/>
          </a:p>
        </p:txBody>
      </p:sp>
    </p:spTree>
    <p:extLst>
      <p:ext uri="{BB962C8B-B14F-4D97-AF65-F5344CB8AC3E}">
        <p14:creationId xmlns:p14="http://schemas.microsoft.com/office/powerpoint/2010/main" val="1765733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a:t>
            </a:r>
            <a:r>
              <a:rPr lang="en-US" baseline="0" dirty="0"/>
              <a:t> quote</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81869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22</a:t>
            </a:fld>
            <a:endParaRPr lang="en-US"/>
          </a:p>
        </p:txBody>
      </p:sp>
    </p:spTree>
    <p:extLst>
      <p:ext uri="{BB962C8B-B14F-4D97-AF65-F5344CB8AC3E}">
        <p14:creationId xmlns:p14="http://schemas.microsoft.com/office/powerpoint/2010/main" val="3422227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you an idea of the number of </a:t>
            </a:r>
            <a:r>
              <a:rPr lang="en-US" dirty="0" err="1"/>
              <a:t>SUID</a:t>
            </a:r>
            <a:r>
              <a:rPr lang="en-US" dirty="0"/>
              <a:t> deaths per year, over the past 11 years, Alaska has had 10-32</a:t>
            </a:r>
            <a:r>
              <a:rPr lang="en-US" baseline="0" dirty="0"/>
              <a:t> </a:t>
            </a:r>
            <a:r>
              <a:rPr lang="en-US" baseline="0" dirty="0" err="1"/>
              <a:t>SUID</a:t>
            </a:r>
            <a:r>
              <a:rPr lang="en-US" baseline="0" dirty="0"/>
              <a:t> deaths each year based on death certificate data.  The p</a:t>
            </a:r>
            <a:r>
              <a:rPr lang="en-US" dirty="0"/>
              <a:t>ercent of all infant deaths that are </a:t>
            </a:r>
            <a:r>
              <a:rPr lang="en-US" dirty="0" err="1"/>
              <a:t>SUID</a:t>
            </a:r>
            <a:r>
              <a:rPr lang="en-US" dirty="0"/>
              <a:t> has ranged from 17% to 42%. In most years,</a:t>
            </a:r>
            <a:r>
              <a:rPr lang="en-US" baseline="0" dirty="0"/>
              <a:t> Alaska’s </a:t>
            </a:r>
            <a:r>
              <a:rPr lang="en-US" baseline="0" dirty="0" err="1"/>
              <a:t>SUID</a:t>
            </a:r>
            <a:r>
              <a:rPr lang="en-US" baseline="0" dirty="0"/>
              <a:t> rates have been higher than the US </a:t>
            </a:r>
            <a:r>
              <a:rPr lang="en-US" baseline="0" dirty="0" err="1"/>
              <a:t>SUID</a:t>
            </a:r>
            <a:r>
              <a:rPr lang="en-US" baseline="0" dirty="0"/>
              <a:t> rates.</a:t>
            </a:r>
            <a:endParaRPr lang="en-US" dirty="0"/>
          </a:p>
        </p:txBody>
      </p:sp>
      <p:sp>
        <p:nvSpPr>
          <p:cNvPr id="4" name="Slide Number Placeholder 3"/>
          <p:cNvSpPr>
            <a:spLocks noGrp="1"/>
          </p:cNvSpPr>
          <p:nvPr>
            <p:ph type="sldNum" sz="quarter" idx="10"/>
          </p:nvPr>
        </p:nvSpPr>
        <p:spPr/>
        <p:txBody>
          <a:bodyPr/>
          <a:lstStyle/>
          <a:p>
            <a:fld id="{23D60061-BC9F-4869-91BA-25F2769AAE12}" type="slidenum">
              <a:rPr lang="en-US" smtClean="0"/>
              <a:t>23</a:t>
            </a:fld>
            <a:endParaRPr lang="en-US"/>
          </a:p>
        </p:txBody>
      </p:sp>
    </p:spTree>
    <p:extLst>
      <p:ext uri="{BB962C8B-B14F-4D97-AF65-F5344CB8AC3E}">
        <p14:creationId xmlns:p14="http://schemas.microsoft.com/office/powerpoint/2010/main" val="297616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 </a:t>
            </a:r>
            <a:r>
              <a:rPr lang="en-US" dirty="0" err="1"/>
              <a:t>SUID</a:t>
            </a:r>
            <a:r>
              <a:rPr lang="en-US" dirty="0"/>
              <a:t> deaths during 2016-2017 have been reviewed by the </a:t>
            </a:r>
            <a:r>
              <a:rPr lang="en-US" dirty="0" err="1"/>
              <a:t>MCDR</a:t>
            </a:r>
            <a:r>
              <a:rPr lang="en-US" dirty="0"/>
              <a:t> committee. 83% of these were postneonatal.</a:t>
            </a:r>
          </a:p>
        </p:txBody>
      </p:sp>
      <p:sp>
        <p:nvSpPr>
          <p:cNvPr id="4" name="Slide Number Placeholder 3"/>
          <p:cNvSpPr>
            <a:spLocks noGrp="1"/>
          </p:cNvSpPr>
          <p:nvPr>
            <p:ph type="sldNum" sz="quarter" idx="10"/>
          </p:nvPr>
        </p:nvSpPr>
        <p:spPr/>
        <p:txBody>
          <a:bodyPr/>
          <a:lstStyle/>
          <a:p>
            <a:fld id="{B179BE56-AC56-4F33-B19C-8552E019F4CB}" type="slidenum">
              <a:rPr lang="en-US" smtClean="0"/>
              <a:t>24</a:t>
            </a:fld>
            <a:endParaRPr lang="en-US"/>
          </a:p>
        </p:txBody>
      </p:sp>
    </p:spTree>
    <p:extLst>
      <p:ext uri="{BB962C8B-B14F-4D97-AF65-F5344CB8AC3E}">
        <p14:creationId xmlns:p14="http://schemas.microsoft.com/office/powerpoint/2010/main" val="1941694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Women respond to Alaska PRAMS on average 4.5 months after delivery, and answer questions about their postpartum care and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new Title V indicator that combines info from several questions.  It is not a straightforward yes/no.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Combines</a:t>
            </a:r>
            <a:r>
              <a:rPr lang="en-US" sz="1200" kern="1200" baseline="0" dirty="0">
                <a:solidFill>
                  <a:schemeClr val="tx1"/>
                </a:solidFill>
                <a:effectLst/>
                <a:latin typeface="+mn-lt"/>
                <a:ea typeface="+mn-ea"/>
                <a:cs typeface="+mn-cs"/>
              </a:rPr>
              <a:t> information from questions that ask how often the infant slept alone AND where the baby usually sleeps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9BE56-AC56-4F33-B19C-8552E019F4CB}" type="slidenum">
              <a:rPr lang="en-US" smtClean="0"/>
              <a:t>25</a:t>
            </a:fld>
            <a:endParaRPr lang="en-US"/>
          </a:p>
        </p:txBody>
      </p:sp>
    </p:spTree>
    <p:extLst>
      <p:ext uri="{BB962C8B-B14F-4D97-AF65-F5344CB8AC3E}">
        <p14:creationId xmlns:p14="http://schemas.microsoft.com/office/powerpoint/2010/main" val="89446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birth certificate data, statewide,</a:t>
            </a:r>
            <a:r>
              <a:rPr lang="en-US" baseline="0" dirty="0"/>
              <a:t> about one in five births, 20%, have no prenatal care in the first trimester. This varies somewhat by mothers region of residence, from 15% in the Southeast, to 29% in the Southwest</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26</a:t>
            </a:fld>
            <a:endParaRPr lang="en-US"/>
          </a:p>
        </p:txBody>
      </p:sp>
    </p:spTree>
    <p:extLst>
      <p:ext uri="{BB962C8B-B14F-4D97-AF65-F5344CB8AC3E}">
        <p14:creationId xmlns:p14="http://schemas.microsoft.com/office/powerpoint/2010/main" val="52436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Among women who are sexually active and not currently seeking another pregnancy, use of a most or moderately effective contraceptive method ranged from 54.3% in the Southeast region to 70.0% in the Fairbanks/Interior region. None of the differences between regions were significant, however.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 national comparison available for this one.</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27</a:t>
            </a:fld>
            <a:endParaRPr lang="en-US"/>
          </a:p>
        </p:txBody>
      </p:sp>
    </p:spTree>
    <p:extLst>
      <p:ext uri="{BB962C8B-B14F-4D97-AF65-F5344CB8AC3E}">
        <p14:creationId xmlns:p14="http://schemas.microsoft.com/office/powerpoint/2010/main" val="267549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Alaska has very high breastfeeding initiation rates (95% overall in 2016). Has been increasing.</a:t>
            </a:r>
          </a:p>
          <a:p>
            <a:endParaRPr lang="en-US" baseline="0" dirty="0"/>
          </a:p>
          <a:p>
            <a:r>
              <a:rPr lang="en-US" sz="1200" b="0" i="0" u="none" strike="noStrike" kern="1200" baseline="0" dirty="0">
                <a:solidFill>
                  <a:schemeClr val="tx1"/>
                </a:solidFill>
                <a:latin typeface="+mn-lt"/>
                <a:ea typeface="+mn-ea"/>
                <a:cs typeface="+mn-cs"/>
              </a:rPr>
              <a:t>Alaska’s 8-week breastfeeding rate of 83% far exceeds the U.S. comparison at 66%. Even the demographic groups that have lower rates in Alaska (&lt;25 years, Alaska Native or races other than White, or lower FPL) all exceed the overall U.S. value. </a:t>
            </a:r>
          </a:p>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28</a:t>
            </a:fld>
            <a:endParaRPr lang="en-US"/>
          </a:p>
        </p:txBody>
      </p:sp>
    </p:spTree>
    <p:extLst>
      <p:ext uri="{BB962C8B-B14F-4D97-AF65-F5344CB8AC3E}">
        <p14:creationId xmlns:p14="http://schemas.microsoft.com/office/powerpoint/2010/main" val="182263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national comparison available</a:t>
            </a:r>
            <a:r>
              <a:rPr lang="en-US" baseline="0" dirty="0"/>
              <a:t> for this one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Nearly two-thirds (64%) of Alaska women breastfed exclusively at 8 weeks postpartum in 2016. </a:t>
            </a:r>
          </a:p>
        </p:txBody>
      </p:sp>
      <p:sp>
        <p:nvSpPr>
          <p:cNvPr id="4" name="Slide Number Placeholder 3"/>
          <p:cNvSpPr>
            <a:spLocks noGrp="1"/>
          </p:cNvSpPr>
          <p:nvPr>
            <p:ph type="sldNum" sz="quarter" idx="10"/>
          </p:nvPr>
        </p:nvSpPr>
        <p:spPr/>
        <p:txBody>
          <a:bodyPr/>
          <a:lstStyle/>
          <a:p>
            <a:fld id="{B179BE56-AC56-4F33-B19C-8552E019F4CB}" type="slidenum">
              <a:rPr lang="en-US" smtClean="0"/>
              <a:t>29</a:t>
            </a:fld>
            <a:endParaRPr lang="en-US"/>
          </a:p>
        </p:txBody>
      </p:sp>
    </p:spTree>
    <p:extLst>
      <p:ext uri="{BB962C8B-B14F-4D97-AF65-F5344CB8AC3E}">
        <p14:creationId xmlns:p14="http://schemas.microsoft.com/office/powerpoint/2010/main" val="274965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Alaska Maternal Child Death Review (</a:t>
            </a:r>
            <a:r>
              <a:rPr lang="en-US" dirty="0" err="1"/>
              <a:t>MCDR</a:t>
            </a:r>
            <a:r>
              <a:rPr lang="en-US" dirty="0"/>
              <a:t>) Committee reviews all deaths of women while pregnant or within one year of the end of pregnancy, due to any cause. </a:t>
            </a:r>
          </a:p>
          <a:p>
            <a:endParaRPr lang="en-US" dirty="0"/>
          </a:p>
          <a:p>
            <a:r>
              <a:rPr lang="en-US" dirty="0"/>
              <a:t>OLD</a:t>
            </a:r>
            <a:r>
              <a:rPr lang="en-US" baseline="0" dirty="0"/>
              <a:t> NOTES:</a:t>
            </a:r>
            <a:endParaRPr lang="en-US" dirty="0"/>
          </a:p>
          <a:p>
            <a:r>
              <a:rPr lang="en-US" dirty="0" err="1"/>
              <a:t>MCDR</a:t>
            </a:r>
            <a:r>
              <a:rPr lang="en-US" dirty="0"/>
              <a:t> goals:</a:t>
            </a:r>
          </a:p>
          <a:p>
            <a:r>
              <a:rPr lang="en-US" dirty="0"/>
              <a:t>Review all pregnancy-associated, infant, and child deaths that occur within the state of Alaska, or among Alaskan residents.</a:t>
            </a:r>
          </a:p>
          <a:p>
            <a:r>
              <a:rPr lang="en-US" dirty="0"/>
              <a:t>Identify which deaths are preventable.</a:t>
            </a:r>
          </a:p>
          <a:p>
            <a:r>
              <a:rPr lang="en-US" dirty="0"/>
              <a:t>Find points of possible intervention.</a:t>
            </a:r>
          </a:p>
          <a:p>
            <a:r>
              <a:rPr lang="en-US" b="1" dirty="0"/>
              <a:t>Use this information to prevent similar deaths.</a:t>
            </a:r>
          </a:p>
          <a:p>
            <a:endParaRPr lang="en-US" b="1" dirty="0"/>
          </a:p>
          <a:p>
            <a:r>
              <a:rPr lang="en-US" sz="1100" kern="1200" dirty="0">
                <a:solidFill>
                  <a:schemeClr val="tx1"/>
                </a:solidFill>
                <a:latin typeface="+mn-lt"/>
                <a:ea typeface="+mn-ea"/>
                <a:cs typeface="+mn-cs"/>
              </a:rPr>
              <a:t>The Maternal Child Death Review program </a:t>
            </a:r>
            <a:r>
              <a:rPr lang="en-US" sz="1200" kern="1200" dirty="0">
                <a:solidFill>
                  <a:schemeClr val="tx1"/>
                </a:solidFill>
                <a:effectLst/>
                <a:latin typeface="+mn-lt"/>
                <a:ea typeface="+mn-ea"/>
                <a:cs typeface="+mn-cs"/>
              </a:rPr>
              <a:t>uses data from</a:t>
            </a:r>
            <a:r>
              <a:rPr lang="en-US" sz="1200" kern="1200" baseline="0" dirty="0">
                <a:solidFill>
                  <a:schemeClr val="tx1"/>
                </a:solidFill>
                <a:effectLst/>
                <a:latin typeface="+mn-lt"/>
                <a:ea typeface="+mn-ea"/>
                <a:cs typeface="+mn-cs"/>
              </a:rPr>
              <a:t> case reviews </a:t>
            </a:r>
            <a:r>
              <a:rPr lang="en-US" sz="1200" kern="1200" dirty="0">
                <a:solidFill>
                  <a:schemeClr val="tx1"/>
                </a:solidFill>
                <a:effectLst/>
                <a:latin typeface="+mn-lt"/>
                <a:ea typeface="+mn-ea"/>
                <a:cs typeface="+mn-cs"/>
              </a:rPr>
              <a:t>to develop substantive public health recommendations around policy, program and practice changes that would directly reduce mortality of mothers, infants, and children.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program </a:t>
            </a:r>
            <a:r>
              <a:rPr lang="en-US" sz="1200" kern="1200" dirty="0">
                <a:solidFill>
                  <a:schemeClr val="tx1"/>
                </a:solidFill>
                <a:latin typeface="+mn-lt"/>
                <a:ea typeface="+mn-ea"/>
                <a:cs typeface="+mn-cs"/>
              </a:rPr>
              <a:t>facilitates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on-going committee reviews of most</a:t>
            </a:r>
            <a:r>
              <a:rPr lang="en-US" sz="1200" kern="1200" baseline="0" dirty="0">
                <a:solidFill>
                  <a:schemeClr val="tx1"/>
                </a:solidFill>
                <a:latin typeface="+mn-lt"/>
                <a:ea typeface="+mn-ea"/>
                <a:cs typeface="+mn-cs"/>
              </a:rPr>
              <a:t> infant, child, and maternal deaths that occur in the state or to Alaskan residents. Case files are created for every death that include information from the birth and death certificates, autopsy report, death scene investigation, applicable medical records, and other sources. Every month, a multidisciplinary committee reviews cases to identify preventable causes and contributing factors, including barriers and system issues. The review co</a:t>
            </a:r>
            <a:r>
              <a:rPr lang="en-US" sz="1200" kern="1200" dirty="0">
                <a:solidFill>
                  <a:schemeClr val="tx1"/>
                </a:solidFill>
                <a:latin typeface="+mn-lt"/>
                <a:ea typeface="+mn-ea"/>
                <a:cs typeface="+mn-cs"/>
              </a:rPr>
              <a:t>mmittee is made up of professionals and child advocates who possess knowledge and experience relating to infant and child health and welfare.  Members have expertise in a variety of areas relevant to infant and child health including neonatology and perinatology, family practice, obstetrics/gynecology, pediatrics, pathology and social work. </a:t>
            </a:r>
            <a:r>
              <a:rPr lang="en-US" sz="1200" b="0" kern="1200" dirty="0">
                <a:solidFill>
                  <a:schemeClr val="tx1"/>
                </a:solidFill>
                <a:latin typeface="+mn-lt"/>
                <a:ea typeface="+mn-ea"/>
                <a:cs typeface="+mn-cs"/>
              </a:rPr>
              <a:t>Most</a:t>
            </a:r>
            <a:r>
              <a:rPr lang="en-US" sz="1200" b="0" kern="1200" baseline="0" dirty="0">
                <a:solidFill>
                  <a:schemeClr val="tx1"/>
                </a:solidFill>
                <a:latin typeface="+mn-lt"/>
                <a:ea typeface="+mn-ea"/>
                <a:cs typeface="+mn-cs"/>
              </a:rPr>
              <a:t> states have some form of a child death review committee, either at the state or local level.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79BE56-AC56-4F33-B19C-8552E019F4CB}" type="slidenum">
              <a:rPr lang="en-US" smtClean="0"/>
              <a:t>3</a:t>
            </a:fld>
            <a:endParaRPr lang="en-US"/>
          </a:p>
        </p:txBody>
      </p:sp>
    </p:spTree>
    <p:extLst>
      <p:ext uri="{BB962C8B-B14F-4D97-AF65-F5344CB8AC3E}">
        <p14:creationId xmlns:p14="http://schemas.microsoft.com/office/powerpoint/2010/main" val="805304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Breastfeeding quote</a:t>
            </a:r>
          </a:p>
        </p:txBody>
      </p:sp>
      <p:sp>
        <p:nvSpPr>
          <p:cNvPr id="4" name="Slide Number Placeholder 3"/>
          <p:cNvSpPr>
            <a:spLocks noGrp="1"/>
          </p:cNvSpPr>
          <p:nvPr>
            <p:ph type="sldNum" sz="quarter" idx="10"/>
          </p:nvPr>
        </p:nvSpPr>
        <p:spPr/>
        <p:txBody>
          <a:bodyPr/>
          <a:lstStyle/>
          <a:p>
            <a:fld id="{B179BE56-AC56-4F33-B19C-8552E019F4C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46527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know we need more data to help prevent maternal deaths. Maternal Mortality Review Committees – MMRCs – are one way to get more data. </a:t>
            </a:r>
          </a:p>
          <a:p>
            <a:endParaRPr lang="en-US" baseline="0" dirty="0"/>
          </a:p>
          <a:p>
            <a:r>
              <a:rPr lang="en-US" baseline="0" dirty="0"/>
              <a:t>MMRCs are essential.  But they are one piece.</a:t>
            </a:r>
          </a:p>
          <a:p>
            <a:endParaRPr lang="en-US" baseline="0" dirty="0"/>
          </a:p>
          <a:p>
            <a:r>
              <a:rPr lang="en-US" baseline="0" dirty="0"/>
              <a:t>We have to know what is killing moms in our communities and identify prevention recommendations.  </a:t>
            </a:r>
            <a:br>
              <a:rPr lang="en-US" baseline="0" dirty="0"/>
            </a:br>
            <a:br>
              <a:rPr lang="en-US" baseline="0" dirty="0"/>
            </a:br>
            <a:r>
              <a:rPr lang="en-US" baseline="0" dirty="0"/>
              <a:t>But then those recommendations have to be implemented.  Often state-based PQCS or Perinatal Quality </a:t>
            </a:r>
            <a:r>
              <a:rPr lang="en-US" baseline="0" dirty="0" err="1"/>
              <a:t>Collaboratives</a:t>
            </a:r>
            <a:r>
              <a:rPr lang="en-US" baseline="0" dirty="0"/>
              <a:t> drive state change, by looking at available data, like that from MMRCs, and working to rapidly make changes to address the issues.  CDC currently funds 13 PQCs, and a National Network to work with all, but they can be an important driver of quality improvement and are the infrastructure of change.</a:t>
            </a:r>
          </a:p>
          <a:p>
            <a:endParaRPr lang="en-US" baseline="0" dirty="0"/>
          </a:p>
          <a:p>
            <a:r>
              <a:rPr lang="en-US" baseline="0" dirty="0"/>
              <a:t>And another key piece is the AIM work on maternal safety bundles.  AIM provides the toolkit of what needs to be done.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dirty="0"/>
          </a:p>
        </p:txBody>
      </p:sp>
    </p:spTree>
    <p:extLst>
      <p:ext uri="{BB962C8B-B14F-4D97-AF65-F5344CB8AC3E}">
        <p14:creationId xmlns:p14="http://schemas.microsoft.com/office/powerpoint/2010/main" val="983454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way, there</a:t>
            </a:r>
            <a:r>
              <a:rPr lang="en-US" baseline="0" dirty="0"/>
              <a:t> are hard copies of the PRAMS data book out on the table outside, if any of you are interested in a copy, and it is also available online.</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32</a:t>
            </a:fld>
            <a:endParaRPr lang="en-US"/>
          </a:p>
        </p:txBody>
      </p:sp>
    </p:spTree>
    <p:extLst>
      <p:ext uri="{BB962C8B-B14F-4D97-AF65-F5344CB8AC3E}">
        <p14:creationId xmlns:p14="http://schemas.microsoft.com/office/powerpoint/2010/main" val="227498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pregnancy-associated</a:t>
            </a:r>
            <a:r>
              <a:rPr lang="en-US" baseline="0" dirty="0"/>
              <a:t> deaths – those that occurred within a year of pregnancy. </a:t>
            </a:r>
            <a:r>
              <a:rPr lang="en-US" dirty="0"/>
              <a:t>No clear trend in the number of</a:t>
            </a:r>
            <a:r>
              <a:rPr lang="en-US" baseline="0" dirty="0"/>
              <a:t> these occurring annually over the past 10 years. The most we’ve had in one year is 15, with as little as 5 a year.</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4</a:t>
            </a:fld>
            <a:endParaRPr lang="en-US"/>
          </a:p>
        </p:txBody>
      </p:sp>
    </p:spTree>
    <p:extLst>
      <p:ext uri="{BB962C8B-B14F-4D97-AF65-F5344CB8AC3E}">
        <p14:creationId xmlns:p14="http://schemas.microsoft.com/office/powerpoint/2010/main" val="397548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majority of maternal deaths in Alaska over the past 6 years were not directly related to the pregnancy. This is true about prior years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the committee also found that </a:t>
            </a:r>
            <a:r>
              <a:rPr lang="en-US" dirty="0">
                <a:solidFill>
                  <a:srgbClr val="A13B90"/>
                </a:solidFill>
              </a:rPr>
              <a:t>drug or alcohol abuse or substance use disorders </a:t>
            </a:r>
            <a:r>
              <a:rPr lang="en-US" u="sng" dirty="0"/>
              <a:t>contributed</a:t>
            </a:r>
            <a:r>
              <a:rPr lang="en-US" dirty="0"/>
              <a:t> to </a:t>
            </a:r>
            <a:r>
              <a:rPr lang="en-US" sz="1200" b="1" dirty="0">
                <a:solidFill>
                  <a:srgbClr val="A13B90"/>
                </a:solidFill>
              </a:rPr>
              <a:t>52% </a:t>
            </a:r>
            <a:r>
              <a:rPr lang="en-US" dirty="0"/>
              <a:t>of maternal deaths and </a:t>
            </a:r>
            <a:r>
              <a:rPr lang="en-US" dirty="0">
                <a:solidFill>
                  <a:srgbClr val="A13B90"/>
                </a:solidFill>
              </a:rPr>
              <a:t>mental health conditions </a:t>
            </a:r>
            <a:r>
              <a:rPr lang="en-US" u="sng" dirty="0"/>
              <a:t>contributed</a:t>
            </a:r>
            <a:r>
              <a:rPr lang="en-US" dirty="0"/>
              <a:t> to </a:t>
            </a:r>
            <a:r>
              <a:rPr lang="en-US" sz="1200" b="1" dirty="0">
                <a:solidFill>
                  <a:srgbClr val="A13B90"/>
                </a:solidFill>
              </a:rPr>
              <a:t>30%.</a:t>
            </a:r>
            <a:endParaRPr lang="en-US" dirty="0"/>
          </a:p>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5</a:t>
            </a:fld>
            <a:endParaRPr lang="en-US"/>
          </a:p>
        </p:txBody>
      </p:sp>
    </p:spTree>
    <p:extLst>
      <p:ext uri="{BB962C8B-B14F-4D97-AF65-F5344CB8AC3E}">
        <p14:creationId xmlns:p14="http://schemas.microsoft.com/office/powerpoint/2010/main" val="326500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pie charts just give some of the context</a:t>
            </a:r>
            <a:r>
              <a:rPr lang="en-US" baseline="0" dirty="0"/>
              <a:t> for the pregnancy-related deaths. Among all opioid-related overdoes deaths in Alaska during 2018, a</a:t>
            </a:r>
            <a:r>
              <a:rPr lang="en-US" dirty="0"/>
              <a:t>bout a third (blue and teal) were among people of child-bearing age, and almost half were women.</a:t>
            </a:r>
          </a:p>
        </p:txBody>
      </p:sp>
      <p:sp>
        <p:nvSpPr>
          <p:cNvPr id="4" name="Slide Number Placeholder 3"/>
          <p:cNvSpPr>
            <a:spLocks noGrp="1"/>
          </p:cNvSpPr>
          <p:nvPr>
            <p:ph type="sldNum" sz="quarter" idx="10"/>
          </p:nvPr>
        </p:nvSpPr>
        <p:spPr/>
        <p:txBody>
          <a:bodyPr/>
          <a:lstStyle/>
          <a:p>
            <a:fld id="{B179BE56-AC56-4F33-B19C-8552E019F4CB}" type="slidenum">
              <a:rPr lang="en-US" smtClean="0"/>
              <a:t>6</a:t>
            </a:fld>
            <a:endParaRPr lang="en-US"/>
          </a:p>
        </p:txBody>
      </p:sp>
    </p:spTree>
    <p:extLst>
      <p:ext uri="{BB962C8B-B14F-4D97-AF65-F5344CB8AC3E}">
        <p14:creationId xmlns:p14="http://schemas.microsoft.com/office/powerpoint/2010/main" val="253854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that opioid-related overdose deaths have </a:t>
            </a:r>
            <a:r>
              <a:rPr lang="en-US"/>
              <a:t>been increasing.</a:t>
            </a:r>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7</a:t>
            </a:fld>
            <a:endParaRPr lang="en-US"/>
          </a:p>
        </p:txBody>
      </p:sp>
    </p:spTree>
    <p:extLst>
      <p:ext uri="{BB962C8B-B14F-4D97-AF65-F5344CB8AC3E}">
        <p14:creationId xmlns:p14="http://schemas.microsoft.com/office/powerpoint/2010/main" val="243252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2014 most recent date</a:t>
            </a:r>
            <a:r>
              <a:rPr lang="en-US" baseline="0" dirty="0"/>
              <a:t> available for US. Since 1987 the US rate has been rising fairly constantly from 7.2 per 100,000 in 2087 to the most recent rate of 18.0 per 100,000. </a:t>
            </a:r>
            <a:r>
              <a:rPr lang="en-US" dirty="0"/>
              <a:t>Alaska’s </a:t>
            </a:r>
            <a:r>
              <a:rPr lang="en-US" b="1" dirty="0">
                <a:solidFill>
                  <a:srgbClr val="A13B90"/>
                </a:solidFill>
              </a:rPr>
              <a:t>pregnancy-related mortality rate </a:t>
            </a:r>
            <a:r>
              <a:rPr lang="en-US" dirty="0"/>
              <a:t>appears to be increasing,* but is lower than the US.</a:t>
            </a:r>
          </a:p>
        </p:txBody>
      </p:sp>
      <p:sp>
        <p:nvSpPr>
          <p:cNvPr id="4" name="Slide Number Placeholder 3"/>
          <p:cNvSpPr>
            <a:spLocks noGrp="1"/>
          </p:cNvSpPr>
          <p:nvPr>
            <p:ph type="sldNum" sz="quarter" idx="10"/>
          </p:nvPr>
        </p:nvSpPr>
        <p:spPr/>
        <p:txBody>
          <a:bodyPr/>
          <a:lstStyle/>
          <a:p>
            <a:fld id="{B179BE56-AC56-4F33-B19C-8552E019F4CB}" type="slidenum">
              <a:rPr lang="en-US" smtClean="0"/>
              <a:t>8</a:t>
            </a:fld>
            <a:endParaRPr lang="en-US"/>
          </a:p>
        </p:txBody>
      </p:sp>
    </p:spTree>
    <p:extLst>
      <p:ext uri="{BB962C8B-B14F-4D97-AF65-F5344CB8AC3E}">
        <p14:creationId xmlns:p14="http://schemas.microsoft.com/office/powerpoint/2010/main" val="218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all 7 cases of pregnancy-related death 2012-2017, these were the primary causes of death.</a:t>
            </a:r>
          </a:p>
          <a:p>
            <a:endParaRPr lang="en-US" dirty="0"/>
          </a:p>
        </p:txBody>
      </p:sp>
      <p:sp>
        <p:nvSpPr>
          <p:cNvPr id="4" name="Slide Number Placeholder 3"/>
          <p:cNvSpPr>
            <a:spLocks noGrp="1"/>
          </p:cNvSpPr>
          <p:nvPr>
            <p:ph type="sldNum" sz="quarter" idx="10"/>
          </p:nvPr>
        </p:nvSpPr>
        <p:spPr/>
        <p:txBody>
          <a:bodyPr/>
          <a:lstStyle/>
          <a:p>
            <a:fld id="{B179BE56-AC56-4F33-B19C-8552E019F4CB}" type="slidenum">
              <a:rPr lang="en-US" smtClean="0"/>
              <a:t>9</a:t>
            </a:fld>
            <a:endParaRPr lang="en-US"/>
          </a:p>
        </p:txBody>
      </p:sp>
    </p:spTree>
    <p:extLst>
      <p:ext uri="{BB962C8B-B14F-4D97-AF65-F5344CB8AC3E}">
        <p14:creationId xmlns:p14="http://schemas.microsoft.com/office/powerpoint/2010/main" val="3576703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DE2FA2-35DC-4C87-A85C-9A9008AA3E62}"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195110" y="2472655"/>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DPH color transparent background.png"/>
          <p:cNvPicPr>
            <a:picLocks noChangeAspect="1"/>
          </p:cNvPicPr>
          <p:nvPr userDrawn="1"/>
        </p:nvPicPr>
        <p:blipFill>
          <a:blip r:embed="rId2" cstate="print"/>
          <a:stretch>
            <a:fillRect/>
          </a:stretch>
        </p:blipFill>
        <p:spPr>
          <a:xfrm>
            <a:off x="10273703" y="463451"/>
            <a:ext cx="1410834" cy="1160225"/>
          </a:xfrm>
          <a:prstGeom prst="rect">
            <a:avLst/>
          </a:prstGeom>
        </p:spPr>
      </p:pic>
      <p:pic>
        <p:nvPicPr>
          <p:cNvPr id="11" name="Picture 13" descr="DHSSlogo"/>
          <p:cNvPicPr>
            <a:picLocks noChangeAspect="1" noChangeArrowheads="1"/>
          </p:cNvPicPr>
          <p:nvPr userDrawn="1"/>
        </p:nvPicPr>
        <p:blipFill>
          <a:blip r:embed="rId3" cstate="print"/>
          <a:srcRect/>
          <a:stretch>
            <a:fillRect/>
          </a:stretch>
        </p:blipFill>
        <p:spPr bwMode="auto">
          <a:xfrm>
            <a:off x="568423" y="447872"/>
            <a:ext cx="1405669" cy="146801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50FA5-7D42-4021-B3E1-72772E6BF8BA}"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EB81C-086D-4444-9A32-9E91F9D44E87}"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2EB8E-A521-41DF-B454-2F1D64AACB3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49EBB-C7EB-4820-A194-63F57156C604}" type="slidenum">
              <a:rPr lang="en-US" smtClean="0"/>
              <a:t>‹#›</a:t>
            </a:fld>
            <a:endParaRPr lang="en-US"/>
          </a:p>
        </p:txBody>
      </p:sp>
    </p:spTree>
    <p:extLst>
      <p:ext uri="{BB962C8B-B14F-4D97-AF65-F5344CB8AC3E}">
        <p14:creationId xmlns:p14="http://schemas.microsoft.com/office/powerpoint/2010/main" val="3009906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DE2FA2-35DC-4C87-A85C-9A9008AA3E62}" type="datetime1">
              <a:rPr lang="en-US" smtClean="0"/>
              <a:pPr/>
              <a:t>10/26/2021</a:t>
            </a:fld>
            <a:endParaRPr lang="en-US" dirty="0"/>
          </a:p>
        </p:txBody>
      </p:sp>
      <p:sp>
        <p:nvSpPr>
          <p:cNvPr id="5" name="Footer Placeholder 4"/>
          <p:cNvSpPr>
            <a:spLocks noGrp="1"/>
          </p:cNvSpPr>
          <p:nvPr>
            <p:ph type="ftr" sz="quarter" idx="11"/>
          </p:nvPr>
        </p:nvSpPr>
        <p:spPr/>
        <p:txBody>
          <a:body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descr="DPH color transparent background.png"/>
          <p:cNvPicPr>
            <a:picLocks noChangeAspect="1"/>
          </p:cNvPicPr>
          <p:nvPr userDrawn="1"/>
        </p:nvPicPr>
        <p:blipFill>
          <a:blip r:embed="rId2" cstate="print"/>
          <a:stretch>
            <a:fillRect/>
          </a:stretch>
        </p:blipFill>
        <p:spPr>
          <a:xfrm>
            <a:off x="10273703" y="463451"/>
            <a:ext cx="1410834" cy="1160225"/>
          </a:xfrm>
          <a:prstGeom prst="rect">
            <a:avLst/>
          </a:prstGeom>
        </p:spPr>
      </p:pic>
      <p:pic>
        <p:nvPicPr>
          <p:cNvPr id="11" name="Picture 13" descr="DHSSlogo"/>
          <p:cNvPicPr>
            <a:picLocks noChangeAspect="1" noChangeArrowheads="1"/>
          </p:cNvPicPr>
          <p:nvPr userDrawn="1"/>
        </p:nvPicPr>
        <p:blipFill>
          <a:blip r:embed="rId3" cstate="print"/>
          <a:srcRect/>
          <a:stretch>
            <a:fillRect/>
          </a:stretch>
        </p:blipFill>
        <p:spPr bwMode="auto">
          <a:xfrm>
            <a:off x="568423" y="447872"/>
            <a:ext cx="1405669" cy="1468014"/>
          </a:xfrm>
          <a:prstGeom prst="rect">
            <a:avLst/>
          </a:prstGeom>
          <a:noFill/>
        </p:spPr>
      </p:pic>
    </p:spTree>
    <p:extLst>
      <p:ext uri="{BB962C8B-B14F-4D97-AF65-F5344CB8AC3E}">
        <p14:creationId xmlns:p14="http://schemas.microsoft.com/office/powerpoint/2010/main" val="2885920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A142D-F99A-43E8-BBEC-CC4FC6E3C1A2}" type="datetime1">
              <a:rPr lang="en-US" smtClean="0"/>
              <a:pPr/>
              <a:t>10/26/2021</a:t>
            </a:fld>
            <a:endParaRPr lang="en-US" dirty="0"/>
          </a:p>
        </p:txBody>
      </p:sp>
      <p:sp>
        <p:nvSpPr>
          <p:cNvPr id="5" name="Footer Placeholder 4"/>
          <p:cNvSpPr>
            <a:spLocks noGrp="1"/>
          </p:cNvSpPr>
          <p:nvPr>
            <p:ph type="ftr" sz="quarter" idx="11"/>
          </p:nvPr>
        </p:nvSpPr>
        <p:spPr/>
        <p:txBody>
          <a:bodyPr/>
          <a:lstStyle>
            <a:lvl1pPr>
              <a:defRPr sz="1100"/>
            </a:lvl1pPr>
          </a:lstStyle>
          <a:p>
            <a:r>
              <a:rPr lang="en-US" dirty="0"/>
              <a:t>Alaska Maternal Child Health Epidemiology</a:t>
            </a:r>
          </a:p>
        </p:txBody>
      </p:sp>
      <p:sp>
        <p:nvSpPr>
          <p:cNvPr id="6" name="Slide Number Placeholder 5"/>
          <p:cNvSpPr>
            <a:spLocks noGrp="1"/>
          </p:cNvSpPr>
          <p:nvPr>
            <p:ph type="sldNum" sz="quarter" idx="12"/>
          </p:nvPr>
        </p:nvSpPr>
        <p:spPr/>
        <p:txBody>
          <a:bodyPr/>
          <a:lstStyle/>
          <a:p>
            <a:fld id="{629637A9-119A-49DA-BD12-AAC58B377D80}" type="slidenum">
              <a:rPr lang="en-US" dirty="0"/>
              <a:pPr/>
              <a:t>‹#›</a:t>
            </a:fld>
            <a:endParaRPr lang="en-US" dirty="0"/>
          </a:p>
        </p:txBody>
      </p:sp>
      <p:sp>
        <p:nvSpPr>
          <p:cNvPr id="9" name="Content Placeholder 8"/>
          <p:cNvSpPr>
            <a:spLocks noGrp="1"/>
          </p:cNvSpPr>
          <p:nvPr>
            <p:ph sz="quarter" idx="13"/>
          </p:nvPr>
        </p:nvSpPr>
        <p:spPr>
          <a:xfrm>
            <a:off x="7380288" y="66897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15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9F212-30FC-4E73-9BDB-F02AA21AF413}" type="datetime1">
              <a:rPr lang="en-US" smtClean="0"/>
              <a:pPr/>
              <a:t>10/26/2021</a:t>
            </a:fld>
            <a:endParaRPr lang="en-US" dirty="0"/>
          </a:p>
        </p:txBody>
      </p:sp>
      <p:sp>
        <p:nvSpPr>
          <p:cNvPr id="5" name="Footer Placeholder 4"/>
          <p:cNvSpPr>
            <a:spLocks noGrp="1"/>
          </p:cNvSpPr>
          <p:nvPr>
            <p:ph type="ftr" sz="quarter" idx="11"/>
          </p:nvPr>
        </p:nvSpPr>
        <p:spPr/>
        <p:txBody>
          <a:bodyPr/>
          <a:lstStyle>
            <a:lvl1pPr>
              <a:defRPr sz="1100"/>
            </a:lvl1p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947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645A7-F336-49C2-9B82-BAC2809657F1}" type="datetime1">
              <a:rPr lang="en-US" smtClean="0"/>
              <a:pPr/>
              <a:t>10/26/2021</a:t>
            </a:fld>
            <a:endParaRPr lang="en-US" dirty="0"/>
          </a:p>
        </p:txBody>
      </p:sp>
      <p:sp>
        <p:nvSpPr>
          <p:cNvPr id="6" name="Footer Placeholder 5"/>
          <p:cNvSpPr>
            <a:spLocks noGrp="1"/>
          </p:cNvSpPr>
          <p:nvPr>
            <p:ph type="ftr" sz="quarter" idx="11"/>
          </p:nvPr>
        </p:nvSpPr>
        <p:spPr/>
        <p:txBody>
          <a:bodyPr/>
          <a:lstStyle/>
          <a:p>
            <a:r>
              <a:rPr lang="en-US"/>
              <a:t>Alaska Maternal Child Health Epidemiology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52550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CF6278-ECD9-40A6-8058-FB9A6AC027DC}" type="datetime1">
              <a:rPr lang="en-US" smtClean="0"/>
              <a:pPr/>
              <a:t>10/26/2021</a:t>
            </a:fld>
            <a:endParaRPr lang="en-US" dirty="0"/>
          </a:p>
        </p:txBody>
      </p:sp>
      <p:sp>
        <p:nvSpPr>
          <p:cNvPr id="8" name="Footer Placeholder 7"/>
          <p:cNvSpPr>
            <a:spLocks noGrp="1"/>
          </p:cNvSpPr>
          <p:nvPr>
            <p:ph type="ftr" sz="quarter" idx="11"/>
          </p:nvPr>
        </p:nvSpPr>
        <p:spPr/>
        <p:txBody>
          <a:bodyPr/>
          <a:lstStyle/>
          <a:p>
            <a:r>
              <a:rPr lang="en-US"/>
              <a:t>Alaska Maternal Child Health Epidemiology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5682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76AEC5-1917-4149-9284-70DACA0F6526}" type="datetime1">
              <a:rPr lang="en-US" smtClean="0"/>
              <a:pPr/>
              <a:t>10/26/2021</a:t>
            </a:fld>
            <a:endParaRPr lang="en-US" dirty="0"/>
          </a:p>
        </p:txBody>
      </p:sp>
      <p:sp>
        <p:nvSpPr>
          <p:cNvPr id="4" name="Footer Placeholder 3"/>
          <p:cNvSpPr>
            <a:spLocks noGrp="1"/>
          </p:cNvSpPr>
          <p:nvPr>
            <p:ph type="ftr" sz="quarter" idx="11"/>
          </p:nvPr>
        </p:nvSpPr>
        <p:spPr/>
        <p:txBody>
          <a:bodyPr/>
          <a:lstStyle/>
          <a:p>
            <a:r>
              <a:rPr lang="en-US"/>
              <a:t>Alaska Maternal Child Health Epidemiology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7490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E6727-5890-4A00-AAC5-96A3EC53EEAD}" type="datetime1">
              <a:rPr lang="en-US" smtClean="0"/>
              <a:pPr/>
              <a:t>10/26/2021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Alaska Maternal Child Health Epidemiology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642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A142D-F99A-43E8-BBEC-CC4FC6E3C1A2}" type="datetime1">
              <a:rPr lang="en-US" smtClean="0"/>
              <a:t>10/26/2021</a:t>
            </a:fld>
            <a:endParaRPr lang="en-US" dirty="0"/>
          </a:p>
        </p:txBody>
      </p:sp>
      <p:sp>
        <p:nvSpPr>
          <p:cNvPr id="5" name="Footer Placeholder 4"/>
          <p:cNvSpPr>
            <a:spLocks noGrp="1"/>
          </p:cNvSpPr>
          <p:nvPr>
            <p:ph type="ftr" sz="quarter" idx="11"/>
          </p:nvPr>
        </p:nvSpPr>
        <p:spPr/>
        <p:txBody>
          <a:bodyPr/>
          <a:lstStyle>
            <a:lvl1pPr>
              <a:defRPr sz="1100"/>
            </a:lvl1pPr>
          </a:lstStyle>
          <a:p>
            <a:r>
              <a:rPr lang="en-US" dirty="0"/>
              <a:t>Alaska Maternal Child Health Epidemiology</a:t>
            </a:r>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
        <p:nvSpPr>
          <p:cNvPr id="9" name="Content Placeholder 8"/>
          <p:cNvSpPr>
            <a:spLocks noGrp="1"/>
          </p:cNvSpPr>
          <p:nvPr>
            <p:ph sz="quarter" idx="13"/>
          </p:nvPr>
        </p:nvSpPr>
        <p:spPr>
          <a:xfrm>
            <a:off x="7380288" y="66897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22C4BF-7493-4CAA-B149-38EBA1EBB973}" type="datetime1">
              <a:rPr lang="en-US" smtClean="0"/>
              <a:pPr/>
              <a:t>10/26/2021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solidFill>
                  <a:srgbClr val="696464"/>
                </a:solidFill>
              </a:rPr>
              <a:t>Alaska Maternal Child Health Epidemiology</a:t>
            </a:r>
            <a:endParaRPr lang="en-US" dirty="0">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96464"/>
                </a:solidFill>
              </a:rPr>
              <a:pPr/>
              <a:t>‹#›</a:t>
            </a:fld>
            <a:endParaRPr lang="en-US" dirty="0">
              <a:solidFill>
                <a:srgbClr val="696464"/>
              </a:solidFill>
            </a:endParaRPr>
          </a:p>
        </p:txBody>
      </p:sp>
    </p:spTree>
    <p:extLst>
      <p:ext uri="{BB962C8B-B14F-4D97-AF65-F5344CB8AC3E}">
        <p14:creationId xmlns:p14="http://schemas.microsoft.com/office/powerpoint/2010/main" val="199682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069E67-D8A8-453D-8AF7-8704823A6A40}" type="datetime1">
              <a:rPr lang="en-US" smtClean="0"/>
              <a:pPr/>
              <a:t>10/26/2021</a:t>
            </a:fld>
            <a:endParaRPr lang="en-US" dirty="0"/>
          </a:p>
        </p:txBody>
      </p:sp>
      <p:sp>
        <p:nvSpPr>
          <p:cNvPr id="6" name="Footer Placeholder 5"/>
          <p:cNvSpPr>
            <a:spLocks noGrp="1"/>
          </p:cNvSpPr>
          <p:nvPr>
            <p:ph type="ftr" sz="quarter" idx="11"/>
          </p:nvPr>
        </p:nvSpPr>
        <p:spPr/>
        <p:txBody>
          <a:bodyPr/>
          <a:lstStyle/>
          <a:p>
            <a:r>
              <a:rPr lang="en-US"/>
              <a:t>Alaska Maternal Child Health Epidemiology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830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50FA5-7D42-4021-B3E1-72772E6BF8BA}" type="datetime1">
              <a:rPr lang="en-US" smtClean="0"/>
              <a:pPr/>
              <a:t>10/26/2021</a:t>
            </a:fld>
            <a:endParaRPr lang="en-US" dirty="0"/>
          </a:p>
        </p:txBody>
      </p:sp>
      <p:sp>
        <p:nvSpPr>
          <p:cNvPr id="5" name="Footer Placeholder 4"/>
          <p:cNvSpPr>
            <a:spLocks noGrp="1"/>
          </p:cNvSpPr>
          <p:nvPr>
            <p:ph type="ftr" sz="quarter" idx="11"/>
          </p:nvPr>
        </p:nvSpPr>
        <p:spPr/>
        <p:txBody>
          <a:body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3591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EB81C-086D-4444-9A32-9E91F9D44E87}" type="datetime1">
              <a:rPr lang="en-US" smtClean="0"/>
              <a:pPr/>
              <a:t>10/26/2021</a:t>
            </a:fld>
            <a:endParaRPr lang="en-US" dirty="0"/>
          </a:p>
        </p:txBody>
      </p:sp>
      <p:sp>
        <p:nvSpPr>
          <p:cNvPr id="5" name="Footer Placeholder 4"/>
          <p:cNvSpPr>
            <a:spLocks noGrp="1"/>
          </p:cNvSpPr>
          <p:nvPr>
            <p:ph type="ftr" sz="quarter" idx="11"/>
          </p:nvPr>
        </p:nvSpPr>
        <p:spPr/>
        <p:txBody>
          <a:body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14349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5045-677E-407E-B7C0-3357699C771D}" type="datetime1">
              <a:rPr lang="en-US" smtClean="0"/>
              <a:pPr/>
              <a:t>10/26/2021</a:t>
            </a:fld>
            <a:endParaRPr lang="en-US" dirty="0"/>
          </a:p>
        </p:txBody>
      </p:sp>
      <p:sp>
        <p:nvSpPr>
          <p:cNvPr id="4" name="Footer Placeholder 3"/>
          <p:cNvSpPr>
            <a:spLocks noGrp="1"/>
          </p:cNvSpPr>
          <p:nvPr>
            <p:ph type="ftr" sz="quarter" idx="11"/>
          </p:nvPr>
        </p:nvSpPr>
        <p:spPr/>
        <p:txBody>
          <a:bodyPr/>
          <a:lstStyle/>
          <a:p>
            <a:r>
              <a:rPr lang="en-US"/>
              <a:t>Alaska Maternal Child Health Epidemiology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226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9F212-30FC-4E73-9BDB-F02AA21AF413}" type="datetime1">
              <a:rPr lang="en-US" smtClean="0"/>
              <a:t>10/26/2021</a:t>
            </a:fld>
            <a:endParaRPr lang="en-US" dirty="0"/>
          </a:p>
        </p:txBody>
      </p:sp>
      <p:sp>
        <p:nvSpPr>
          <p:cNvPr id="5" name="Footer Placeholder 4"/>
          <p:cNvSpPr>
            <a:spLocks noGrp="1"/>
          </p:cNvSpPr>
          <p:nvPr>
            <p:ph type="ftr" sz="quarter" idx="11"/>
          </p:nvPr>
        </p:nvSpPr>
        <p:spPr/>
        <p:txBody>
          <a:bodyPr/>
          <a:lstStyle>
            <a:lvl1pPr>
              <a:defRPr sz="1100"/>
            </a:lvl1pPr>
          </a:lstStyle>
          <a:p>
            <a:r>
              <a:rPr lang="en-US"/>
              <a:t>Alaska Maternal Child Health Epidemiology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645A7-F336-49C2-9B82-BAC2809657F1}" type="datetime1">
              <a:rPr lang="en-US" smtClean="0"/>
              <a:t>10/26/2021</a:t>
            </a:fld>
            <a:endParaRPr lang="en-US" dirty="0"/>
          </a:p>
        </p:txBody>
      </p:sp>
      <p:sp>
        <p:nvSpPr>
          <p:cNvPr id="6" name="Footer Placeholder 5"/>
          <p:cNvSpPr>
            <a:spLocks noGrp="1"/>
          </p:cNvSpPr>
          <p:nvPr>
            <p:ph type="ftr" sz="quarter" idx="11"/>
          </p:nvPr>
        </p:nvSpPr>
        <p:spPr/>
        <p:txBody>
          <a:bodyPr/>
          <a:lstStyle/>
          <a:p>
            <a:r>
              <a:rPr lang="en-US"/>
              <a:t>Alaska Maternal Child Health Epidemiology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CF6278-ECD9-40A6-8058-FB9A6AC027DC}" type="datetime1">
              <a:rPr lang="en-US" smtClean="0"/>
              <a:t>10/26/2021</a:t>
            </a:fld>
            <a:endParaRPr lang="en-US" dirty="0"/>
          </a:p>
        </p:txBody>
      </p:sp>
      <p:sp>
        <p:nvSpPr>
          <p:cNvPr id="8" name="Footer Placeholder 7"/>
          <p:cNvSpPr>
            <a:spLocks noGrp="1"/>
          </p:cNvSpPr>
          <p:nvPr>
            <p:ph type="ftr" sz="quarter" idx="11"/>
          </p:nvPr>
        </p:nvSpPr>
        <p:spPr/>
        <p:txBody>
          <a:bodyPr/>
          <a:lstStyle/>
          <a:p>
            <a:r>
              <a:rPr lang="en-US"/>
              <a:t>Alaska Maternal Child Health Epidemiology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76AEC5-1917-4149-9284-70DACA0F6526}" type="datetime1">
              <a:rPr lang="en-US" smtClean="0"/>
              <a:t>10/26/2021</a:t>
            </a:fld>
            <a:endParaRPr lang="en-US" dirty="0"/>
          </a:p>
        </p:txBody>
      </p:sp>
      <p:sp>
        <p:nvSpPr>
          <p:cNvPr id="4" name="Footer Placeholder 3"/>
          <p:cNvSpPr>
            <a:spLocks noGrp="1"/>
          </p:cNvSpPr>
          <p:nvPr>
            <p:ph type="ftr" sz="quarter" idx="11"/>
          </p:nvPr>
        </p:nvSpPr>
        <p:spPr/>
        <p:txBody>
          <a:bodyPr/>
          <a:lstStyle/>
          <a:p>
            <a:r>
              <a:rPr lang="en-US"/>
              <a:t>Alaska Maternal Child Health Epidemiology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E6727-5890-4A00-AAC5-96A3EC53EEAD}" type="datetime1">
              <a:rPr lang="en-US" smtClean="0"/>
              <a:t>10/26/2021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Alaska Maternal Child Health Epidemiology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22C4BF-7493-4CAA-B149-38EBA1EBB973}" type="datetime1">
              <a:rPr lang="en-US" smtClean="0"/>
              <a:t>10/26/2021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Alaska Maternal Child Health Epidemiology</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069E67-D8A8-453D-8AF7-8704823A6A40}" type="datetime1">
              <a:rPr lang="en-US" smtClean="0"/>
              <a:t>10/26/2021</a:t>
            </a:fld>
            <a:endParaRPr lang="en-US" dirty="0"/>
          </a:p>
        </p:txBody>
      </p:sp>
      <p:sp>
        <p:nvSpPr>
          <p:cNvPr id="6" name="Footer Placeholder 5"/>
          <p:cNvSpPr>
            <a:spLocks noGrp="1"/>
          </p:cNvSpPr>
          <p:nvPr>
            <p:ph type="ftr" sz="quarter" idx="11"/>
          </p:nvPr>
        </p:nvSpPr>
        <p:spPr/>
        <p:txBody>
          <a:bodyPr/>
          <a:lstStyle/>
          <a:p>
            <a:r>
              <a:rPr lang="en-US"/>
              <a:t>Alaska Maternal Child Health Epidemiology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2345045-677E-407E-B7C0-3357699C771D}" type="datetime1">
              <a:rPr lang="en-US" smtClean="0"/>
              <a:t>10/26/2021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Alaska Maternal Child Health Epidemiology</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blip>
          <a:srcRect/>
          <a:stretch>
            <a:fillRect t="1000" r="9000" b="11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2345045-677E-407E-B7C0-3357699C771D}" type="datetime1">
              <a:rPr lang="en-US" smtClean="0"/>
              <a:pPr/>
              <a:t>10/26/2021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Alaska Maternal Child Health Epidemiology</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842860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arcg.is/1v1yjW0"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hyperlink" Target="mailto:Margaret.young@Alaska.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Current Landscape of Alaska Maternal Child Health Data</a:t>
            </a:r>
          </a:p>
        </p:txBody>
      </p:sp>
      <p:sp>
        <p:nvSpPr>
          <p:cNvPr id="3" name="Subtitle 2"/>
          <p:cNvSpPr>
            <a:spLocks noGrp="1"/>
          </p:cNvSpPr>
          <p:nvPr>
            <p:ph type="subTitle" idx="1"/>
          </p:nvPr>
        </p:nvSpPr>
        <p:spPr>
          <a:xfrm>
            <a:off x="1100051" y="4455620"/>
            <a:ext cx="10058400" cy="1766759"/>
          </a:xfrm>
        </p:spPr>
        <p:txBody>
          <a:bodyPr>
            <a:normAutofit fontScale="92500" lnSpcReduction="10000"/>
          </a:bodyPr>
          <a:lstStyle/>
          <a:p>
            <a:r>
              <a:rPr lang="en-US" dirty="0"/>
              <a:t>Margaret Young, MPH</a:t>
            </a:r>
          </a:p>
          <a:p>
            <a:r>
              <a:rPr lang="en-US" dirty="0"/>
              <a:t>MCH Epidemiology Unit Manager</a:t>
            </a:r>
          </a:p>
          <a:p>
            <a:r>
              <a:rPr lang="en-US" dirty="0"/>
              <a:t>Section of Women’s, Children’s, and Family Health</a:t>
            </a:r>
          </a:p>
          <a:p>
            <a:r>
              <a:rPr lang="en-US" dirty="0"/>
              <a:t>Alaska Perinatal Quality Collaborative Launch, January 25, 2019</a:t>
            </a:r>
          </a:p>
        </p:txBody>
      </p:sp>
    </p:spTree>
    <p:extLst>
      <p:ext uri="{BB962C8B-B14F-4D97-AF65-F5344CB8AC3E}">
        <p14:creationId xmlns:p14="http://schemas.microsoft.com/office/powerpoint/2010/main" val="359948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Sources for Birth Data</a:t>
            </a:r>
          </a:p>
        </p:txBody>
      </p:sp>
      <p:sp>
        <p:nvSpPr>
          <p:cNvPr id="2" name="Footer Placeholder 1"/>
          <p:cNvSpPr>
            <a:spLocks noGrp="1"/>
          </p:cNvSpPr>
          <p:nvPr>
            <p:ph type="ftr" sz="quarter" idx="11"/>
          </p:nvPr>
        </p:nvSpPr>
        <p:spPr/>
        <p:txBody>
          <a:bodyPr/>
          <a:lstStyle/>
          <a:p>
            <a:r>
              <a:rPr lang="en-US" dirty="0"/>
              <a:t>Alaska Maternal Child Health Epidemiology</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7" name="Picture 6"/>
          <p:cNvPicPr>
            <a:picLocks noChangeAspect="1"/>
          </p:cNvPicPr>
          <p:nvPr/>
        </p:nvPicPr>
        <p:blipFill>
          <a:blip r:embed="rId3"/>
          <a:stretch>
            <a:fillRect/>
          </a:stretch>
        </p:blipFill>
        <p:spPr>
          <a:xfrm>
            <a:off x="325654" y="1911434"/>
            <a:ext cx="5647198" cy="3535389"/>
          </a:xfrm>
          <a:prstGeom prst="rect">
            <a:avLst/>
          </a:prstGeom>
        </p:spPr>
      </p:pic>
      <p:pic>
        <p:nvPicPr>
          <p:cNvPr id="8" name="Picture 7"/>
          <p:cNvPicPr>
            <a:picLocks noChangeAspect="1"/>
          </p:cNvPicPr>
          <p:nvPr/>
        </p:nvPicPr>
        <p:blipFill>
          <a:blip r:embed="rId4"/>
          <a:stretch>
            <a:fillRect/>
          </a:stretch>
        </p:blipFill>
        <p:spPr>
          <a:xfrm>
            <a:off x="5178066" y="2725546"/>
            <a:ext cx="2891681" cy="3494802"/>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9263">
            <a:off x="8294404" y="1191344"/>
            <a:ext cx="3138487" cy="4722966"/>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089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29637A9-119A-49DA-BD12-AAC58B377D80}" type="slidenum">
              <a:rPr lang="en-US" smtClean="0"/>
              <a:t>11</a:t>
            </a:fld>
            <a:endParaRPr lang="en-US" dirty="0"/>
          </a:p>
        </p:txBody>
      </p:sp>
      <p:pic>
        <p:nvPicPr>
          <p:cNvPr id="7" name="Picture 6"/>
          <p:cNvPicPr>
            <a:picLocks noChangeAspect="1"/>
          </p:cNvPicPr>
          <p:nvPr/>
        </p:nvPicPr>
        <p:blipFill rotWithShape="1">
          <a:blip r:embed="rId3"/>
          <a:srcRect b="8217"/>
          <a:stretch/>
        </p:blipFill>
        <p:spPr>
          <a:xfrm>
            <a:off x="707571" y="0"/>
            <a:ext cx="10776857" cy="6294474"/>
          </a:xfrm>
          <a:prstGeom prst="rect">
            <a:avLst/>
          </a:prstGeom>
        </p:spPr>
      </p:pic>
      <p:sp>
        <p:nvSpPr>
          <p:cNvPr id="6" name="TextBox 5"/>
          <p:cNvSpPr txBox="1"/>
          <p:nvPr/>
        </p:nvSpPr>
        <p:spPr>
          <a:xfrm>
            <a:off x="44077" y="6488458"/>
            <a:ext cx="8671348" cy="307777"/>
          </a:xfrm>
          <a:prstGeom prst="rect">
            <a:avLst/>
          </a:prstGeom>
          <a:noFill/>
        </p:spPr>
        <p:txBody>
          <a:bodyPr wrap="none" rtlCol="0">
            <a:spAutoFit/>
          </a:bodyPr>
          <a:lstStyle/>
          <a:p>
            <a:r>
              <a:rPr lang="en-US" sz="1400" dirty="0">
                <a:solidFill>
                  <a:schemeClr val="bg1"/>
                </a:solidFill>
              </a:rPr>
              <a:t>Source: Alaska Health Analytics and Vital Records Section, interactive map available online at </a:t>
            </a:r>
            <a:r>
              <a:rPr lang="en-US" sz="1400" u="sng" dirty="0">
                <a:hlinkClick r:id="rId4"/>
              </a:rPr>
              <a:t>https://arcg.is/1v1yjW0</a:t>
            </a:r>
            <a:endParaRPr lang="en-US" sz="1400" dirty="0">
              <a:solidFill>
                <a:schemeClr val="bg1"/>
              </a:solidFill>
            </a:endParaRPr>
          </a:p>
        </p:txBody>
      </p:sp>
    </p:spTree>
    <p:extLst>
      <p:ext uri="{BB962C8B-B14F-4D97-AF65-F5344CB8AC3E}">
        <p14:creationId xmlns:p14="http://schemas.microsoft.com/office/powerpoint/2010/main" val="159098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1196560"/>
              </p:ext>
            </p:extLst>
          </p:nvPr>
        </p:nvGraphicFramePr>
        <p:xfrm>
          <a:off x="287677" y="205482"/>
          <a:ext cx="12333170" cy="65184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7677" y="6396335"/>
            <a:ext cx="3886770" cy="461665"/>
          </a:xfrm>
          <a:prstGeom prst="rect">
            <a:avLst/>
          </a:prstGeom>
          <a:noFill/>
        </p:spPr>
        <p:txBody>
          <a:bodyPr wrap="none" rtlCol="0">
            <a:spAutoFit/>
          </a:bodyPr>
          <a:lstStyle/>
          <a:p>
            <a:r>
              <a:rPr lang="en-US" sz="1200" dirty="0"/>
              <a:t>*only includes first two quarters of 2017</a:t>
            </a:r>
          </a:p>
          <a:p>
            <a:r>
              <a:rPr lang="en-US" sz="1200" dirty="0"/>
              <a:t>Data Source: Alaska Health Facilities Data Reporting System</a:t>
            </a:r>
          </a:p>
        </p:txBody>
      </p:sp>
      <p:sp>
        <p:nvSpPr>
          <p:cNvPr id="2" name="TextBox 1"/>
          <p:cNvSpPr txBox="1"/>
          <p:nvPr/>
        </p:nvSpPr>
        <p:spPr>
          <a:xfrm>
            <a:off x="606055" y="2083981"/>
            <a:ext cx="2795445" cy="276999"/>
          </a:xfrm>
          <a:prstGeom prst="rect">
            <a:avLst/>
          </a:prstGeom>
          <a:solidFill>
            <a:schemeClr val="bg1"/>
          </a:solidFill>
        </p:spPr>
        <p:txBody>
          <a:bodyPr wrap="none" rtlCol="0">
            <a:spAutoFit/>
          </a:bodyPr>
          <a:lstStyle/>
          <a:p>
            <a:r>
              <a:rPr lang="en-US" sz="1200" dirty="0"/>
              <a:t>Heart Failure During Procedure or Surgery</a:t>
            </a:r>
          </a:p>
        </p:txBody>
      </p:sp>
    </p:spTree>
    <p:extLst>
      <p:ext uri="{BB962C8B-B14F-4D97-AF65-F5344CB8AC3E}">
        <p14:creationId xmlns:p14="http://schemas.microsoft.com/office/powerpoint/2010/main" val="226637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
        <p:nvSpPr>
          <p:cNvPr id="4" name="Rectangle 3"/>
          <p:cNvSpPr/>
          <p:nvPr/>
        </p:nvSpPr>
        <p:spPr>
          <a:xfrm>
            <a:off x="670560" y="497235"/>
            <a:ext cx="11155680" cy="4031873"/>
          </a:xfrm>
          <a:prstGeom prst="rect">
            <a:avLst/>
          </a:prstGeom>
        </p:spPr>
        <p:txBody>
          <a:bodyPr wrap="square">
            <a:spAutoFit/>
          </a:bodyPr>
          <a:lstStyle/>
          <a:p>
            <a:pPr defTabSz="914400">
              <a:defRPr/>
            </a:pPr>
            <a:r>
              <a:rPr lang="en-US" sz="3200" i="1" kern="0" dirty="0">
                <a:solidFill>
                  <a:prstClr val="black"/>
                </a:solidFill>
              </a:rPr>
              <a:t>“I bled out completely and had to have a full body transfusion of blood 30 minutes after my daughter had arrived, I was in the ICU for a day or 2 all by myself. I never got to hold my baby till the 2nd day. Short story I almost died while having a c section. The doctors couldn't figure out what caused me to bleed so much. I stayed in the hospital for about 5-6 days. I also lost 25 pounds within 2 weeks of having my daughter. I am very happy to be alive &amp; thank you guys for sending me this survey.”</a:t>
            </a:r>
          </a:p>
        </p:txBody>
      </p:sp>
      <p:sp>
        <p:nvSpPr>
          <p:cNvPr id="6" name="Footer Placeholder 1"/>
          <p:cNvSpPr>
            <a:spLocks noGrp="1"/>
          </p:cNvSpPr>
          <p:nvPr>
            <p:ph type="ftr" sz="quarter" idx="11"/>
          </p:nvPr>
        </p:nvSpPr>
        <p:spPr>
          <a:xfrm>
            <a:off x="3686185" y="6459785"/>
            <a:ext cx="4822804" cy="365125"/>
          </a:xfrm>
        </p:spPr>
        <p:txBody>
          <a:bodyPr/>
          <a:lstStyle/>
          <a:p>
            <a:r>
              <a:rPr lang="en-US" sz="1000" dirty="0"/>
              <a:t>Selected quotes from the Alaska Pregnancy Risk Assessment Monitoring System (PRAMS) from the last several years</a:t>
            </a:r>
          </a:p>
        </p:txBody>
      </p:sp>
    </p:spTree>
    <p:extLst>
      <p:ext uri="{BB962C8B-B14F-4D97-AF65-F5344CB8AC3E}">
        <p14:creationId xmlns:p14="http://schemas.microsoft.com/office/powerpoint/2010/main" val="87690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Neonatal Abstinence Syndrome (NAS)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9861055"/>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69349EBB-C7EB-4820-A194-63F57156C604}" type="slidenum">
              <a:rPr lang="en-US" smtClean="0"/>
              <a:t>14</a:t>
            </a:fld>
            <a:endParaRPr lang="en-US"/>
          </a:p>
        </p:txBody>
      </p:sp>
      <p:sp>
        <p:nvSpPr>
          <p:cNvPr id="12" name="Content Placeholder 11"/>
          <p:cNvSpPr>
            <a:spLocks noGrp="1"/>
          </p:cNvSpPr>
          <p:nvPr>
            <p:ph sz="quarter" idx="13"/>
          </p:nvPr>
        </p:nvSpPr>
        <p:spPr/>
        <p:txBody>
          <a:bodyPr/>
          <a:lstStyle/>
          <a:p>
            <a:endParaRPr lang="en-US"/>
          </a:p>
        </p:txBody>
      </p:sp>
      <p:sp>
        <p:nvSpPr>
          <p:cNvPr id="8" name="TextBox 7"/>
          <p:cNvSpPr txBox="1"/>
          <p:nvPr/>
        </p:nvSpPr>
        <p:spPr>
          <a:xfrm>
            <a:off x="138223" y="2477386"/>
            <a:ext cx="1041991" cy="1200329"/>
          </a:xfrm>
          <a:prstGeom prst="rect">
            <a:avLst/>
          </a:prstGeom>
          <a:noFill/>
        </p:spPr>
        <p:txBody>
          <a:bodyPr wrap="square" rtlCol="0">
            <a:spAutoFit/>
          </a:bodyPr>
          <a:lstStyle/>
          <a:p>
            <a:r>
              <a:rPr lang="en-US" dirty="0">
                <a:solidFill>
                  <a:schemeClr val="tx1">
                    <a:lumMod val="65000"/>
                    <a:lumOff val="35000"/>
                  </a:schemeClr>
                </a:solidFill>
              </a:rPr>
              <a:t>Rate per 1,000 live births</a:t>
            </a:r>
          </a:p>
        </p:txBody>
      </p:sp>
      <p:sp>
        <p:nvSpPr>
          <p:cNvPr id="9" name="TextBox 8"/>
          <p:cNvSpPr txBox="1"/>
          <p:nvPr/>
        </p:nvSpPr>
        <p:spPr>
          <a:xfrm>
            <a:off x="3848468" y="5624725"/>
            <a:ext cx="5312736" cy="369332"/>
          </a:xfrm>
          <a:prstGeom prst="rect">
            <a:avLst/>
          </a:prstGeom>
          <a:noFill/>
        </p:spPr>
        <p:txBody>
          <a:bodyPr wrap="none" rtlCol="0">
            <a:spAutoFit/>
          </a:bodyPr>
          <a:lstStyle/>
          <a:p>
            <a:r>
              <a:rPr lang="en-US" dirty="0">
                <a:solidFill>
                  <a:srgbClr val="D34817"/>
                </a:solidFill>
              </a:rPr>
              <a:t>Alaska NAS Rate per 1,000 Medicaid Eligible Live Births</a:t>
            </a:r>
          </a:p>
        </p:txBody>
      </p:sp>
      <p:sp>
        <p:nvSpPr>
          <p:cNvPr id="14" name="TextBox 13"/>
          <p:cNvSpPr txBox="1"/>
          <p:nvPr/>
        </p:nvSpPr>
        <p:spPr>
          <a:xfrm>
            <a:off x="10142284" y="5959410"/>
            <a:ext cx="1843390" cy="369332"/>
          </a:xfrm>
          <a:prstGeom prst="rect">
            <a:avLst/>
          </a:prstGeom>
          <a:noFill/>
        </p:spPr>
        <p:txBody>
          <a:bodyPr wrap="none" rtlCol="0">
            <a:spAutoFit/>
          </a:bodyPr>
          <a:lstStyle/>
          <a:p>
            <a:r>
              <a:rPr lang="en-US" dirty="0">
                <a:solidFill>
                  <a:schemeClr val="tx1">
                    <a:lumMod val="50000"/>
                    <a:lumOff val="50000"/>
                  </a:schemeClr>
                </a:solidFill>
              </a:rPr>
              <a:t>*preliminary data</a:t>
            </a:r>
          </a:p>
        </p:txBody>
      </p:sp>
      <p:sp>
        <p:nvSpPr>
          <p:cNvPr id="10" name="TextBox 9"/>
          <p:cNvSpPr txBox="1"/>
          <p:nvPr/>
        </p:nvSpPr>
        <p:spPr>
          <a:xfrm>
            <a:off x="44077" y="6488458"/>
            <a:ext cx="5805435" cy="307777"/>
          </a:xfrm>
          <a:prstGeom prst="rect">
            <a:avLst/>
          </a:prstGeom>
          <a:noFill/>
        </p:spPr>
        <p:txBody>
          <a:bodyPr wrap="none" rtlCol="0">
            <a:spAutoFit/>
          </a:bodyPr>
          <a:lstStyle/>
          <a:p>
            <a:r>
              <a:rPr lang="en-US" sz="1400" dirty="0">
                <a:solidFill>
                  <a:schemeClr val="bg1"/>
                </a:solidFill>
              </a:rPr>
              <a:t>Source: Alaska Medicaid claims and Alaska Health Analytics and Vital Records</a:t>
            </a:r>
          </a:p>
        </p:txBody>
      </p:sp>
    </p:spTree>
    <p:extLst>
      <p:ext uri="{BB962C8B-B14F-4D97-AF65-F5344CB8AC3E}">
        <p14:creationId xmlns:p14="http://schemas.microsoft.com/office/powerpoint/2010/main" val="19675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Use During Pregnancy</a:t>
            </a:r>
            <a:br>
              <a:rPr lang="en-US" dirty="0"/>
            </a:br>
            <a:r>
              <a:rPr lang="en-US" sz="3600" dirty="0"/>
              <a:t>~July 2017 – April 2018 births</a:t>
            </a:r>
            <a:endParaRPr lang="en-US" dirty="0"/>
          </a:p>
        </p:txBody>
      </p:sp>
      <p:sp>
        <p:nvSpPr>
          <p:cNvPr id="3" name="Content Placeholder 2"/>
          <p:cNvSpPr>
            <a:spLocks noGrp="1"/>
          </p:cNvSpPr>
          <p:nvPr>
            <p:ph idx="1"/>
          </p:nvPr>
        </p:nvSpPr>
        <p:spPr/>
        <p:txBody>
          <a:bodyPr>
            <a:normAutofit lnSpcReduction="10000"/>
          </a:bodyPr>
          <a:lstStyle/>
          <a:p>
            <a:r>
              <a:rPr lang="en-US" dirty="0"/>
              <a:t>Among 770 women screened with the 4 P’s Plus tool:</a:t>
            </a:r>
          </a:p>
          <a:p>
            <a:pPr marL="1828800" indent="-223838">
              <a:buFont typeface="Wingdings" panose="05000000000000000000" pitchFamily="2" charset="2"/>
              <a:buChar char="§"/>
            </a:pPr>
            <a:r>
              <a:rPr lang="en-US" sz="2800" b="1" dirty="0"/>
              <a:t>4.4%</a:t>
            </a:r>
            <a:r>
              <a:rPr lang="en-US" b="1" dirty="0"/>
              <a:t> used prescription medicines </a:t>
            </a:r>
            <a:r>
              <a:rPr lang="en-US" dirty="0"/>
              <a:t>such as oxycodone (Percocet), hydrocodone (Vicodin), codeine, methadone, </a:t>
            </a:r>
            <a:r>
              <a:rPr lang="en-US" dirty="0" err="1"/>
              <a:t>Subutex</a:t>
            </a:r>
            <a:r>
              <a:rPr lang="en-US" dirty="0"/>
              <a:t>, </a:t>
            </a:r>
            <a:r>
              <a:rPr lang="en-US" dirty="0" err="1"/>
              <a:t>Suboxone</a:t>
            </a:r>
            <a:r>
              <a:rPr lang="en-US" dirty="0"/>
              <a:t>, Lortab, Norco, Buprenorphine, Fentanyl, morphine, antidepressants, or </a:t>
            </a:r>
            <a:r>
              <a:rPr lang="en-US" dirty="0" err="1"/>
              <a:t>A.D.D</a:t>
            </a:r>
            <a:r>
              <a:rPr lang="en-US" dirty="0"/>
              <a:t> medicines, such as Ritalin.</a:t>
            </a:r>
            <a:endParaRPr lang="en-US" b="1" dirty="0"/>
          </a:p>
          <a:p>
            <a:pPr marL="1828800" indent="-223838">
              <a:buFont typeface="Wingdings" panose="05000000000000000000" pitchFamily="2" charset="2"/>
              <a:buChar char="§"/>
            </a:pPr>
            <a:r>
              <a:rPr lang="en-US" sz="2800" b="1" dirty="0"/>
              <a:t>5.1% </a:t>
            </a:r>
            <a:r>
              <a:rPr lang="en-US" b="1" dirty="0"/>
              <a:t>used </a:t>
            </a:r>
            <a:r>
              <a:rPr lang="en-US" dirty="0"/>
              <a:t>any drugs such as heroin, amphetamines, cocaine, crack or methamphetamines.</a:t>
            </a:r>
          </a:p>
          <a:p>
            <a:pPr marL="1828800" indent="-223838">
              <a:buFont typeface="Wingdings" panose="05000000000000000000" pitchFamily="2" charset="2"/>
              <a:buChar char="§"/>
            </a:pPr>
            <a:endParaRPr lang="en-US" dirty="0"/>
          </a:p>
          <a:p>
            <a:pPr marL="1828800" indent="-223838">
              <a:buFont typeface="Wingdings" panose="05000000000000000000" pitchFamily="2" charset="2"/>
              <a:buChar char="§"/>
            </a:pPr>
            <a:r>
              <a:rPr lang="en-US" sz="2800" b="1" dirty="0"/>
              <a:t>4.7% </a:t>
            </a:r>
            <a:r>
              <a:rPr lang="en-US" b="1" dirty="0"/>
              <a:t>used prescription medicines…</a:t>
            </a:r>
          </a:p>
          <a:p>
            <a:pPr marL="1828800" indent="-223838">
              <a:buFont typeface="Wingdings" panose="05000000000000000000" pitchFamily="2" charset="2"/>
              <a:buChar char="§"/>
            </a:pPr>
            <a:r>
              <a:rPr lang="en-US" sz="2800" b="1" dirty="0"/>
              <a:t>3.0% </a:t>
            </a:r>
            <a:r>
              <a:rPr lang="en-US" b="1" dirty="0"/>
              <a:t>used any drugs…</a:t>
            </a:r>
          </a:p>
        </p:txBody>
      </p:sp>
      <p:sp>
        <p:nvSpPr>
          <p:cNvPr id="5" name="Slide Number Placeholder 4"/>
          <p:cNvSpPr>
            <a:spLocks noGrp="1"/>
          </p:cNvSpPr>
          <p:nvPr>
            <p:ph type="sldNum" sz="quarter" idx="12"/>
          </p:nvPr>
        </p:nvSpPr>
        <p:spPr/>
        <p:txBody>
          <a:bodyPr/>
          <a:lstStyle/>
          <a:p>
            <a:fld id="{69349EBB-C7EB-4820-A194-63F57156C604}" type="slidenum">
              <a:rPr lang="en-US" smtClean="0"/>
              <a:t>15</a:t>
            </a:fld>
            <a:endParaRPr lang="en-US"/>
          </a:p>
        </p:txBody>
      </p:sp>
      <p:sp>
        <p:nvSpPr>
          <p:cNvPr id="7" name="Left Brace 6"/>
          <p:cNvSpPr/>
          <p:nvPr/>
        </p:nvSpPr>
        <p:spPr>
          <a:xfrm>
            <a:off x="1735233" y="2360427"/>
            <a:ext cx="688990" cy="1648047"/>
          </a:xfrm>
          <a:prstGeom prst="leftBrace">
            <a:avLst/>
          </a:prstGeom>
          <a:ln w="44450" cap="fla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1735233" y="4523167"/>
            <a:ext cx="688990" cy="1201361"/>
          </a:xfrm>
          <a:prstGeom prst="leftBrace">
            <a:avLst/>
          </a:prstGeom>
          <a:ln w="44450" cap="fla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80754" y="2584285"/>
            <a:ext cx="1648046" cy="1200329"/>
          </a:xfrm>
          <a:prstGeom prst="rect">
            <a:avLst/>
          </a:prstGeom>
          <a:noFill/>
        </p:spPr>
        <p:txBody>
          <a:bodyPr wrap="square" rtlCol="0">
            <a:spAutoFit/>
          </a:bodyPr>
          <a:lstStyle/>
          <a:p>
            <a:r>
              <a:rPr lang="en-US" dirty="0"/>
              <a:t>In the month prior to knowledge of pregnancy</a:t>
            </a:r>
          </a:p>
        </p:txBody>
      </p:sp>
      <p:sp>
        <p:nvSpPr>
          <p:cNvPr id="10" name="TextBox 9"/>
          <p:cNvSpPr txBox="1"/>
          <p:nvPr/>
        </p:nvSpPr>
        <p:spPr>
          <a:xfrm>
            <a:off x="180754" y="4790558"/>
            <a:ext cx="1648046" cy="646331"/>
          </a:xfrm>
          <a:prstGeom prst="rect">
            <a:avLst/>
          </a:prstGeom>
          <a:noFill/>
        </p:spPr>
        <p:txBody>
          <a:bodyPr wrap="square" rtlCol="0">
            <a:spAutoFit/>
          </a:bodyPr>
          <a:lstStyle/>
          <a:p>
            <a:r>
              <a:rPr lang="en-US" dirty="0"/>
              <a:t>In the month prior delivery</a:t>
            </a:r>
          </a:p>
        </p:txBody>
      </p:sp>
      <p:sp>
        <p:nvSpPr>
          <p:cNvPr id="11" name="TextBox 10"/>
          <p:cNvSpPr txBox="1"/>
          <p:nvPr/>
        </p:nvSpPr>
        <p:spPr>
          <a:xfrm>
            <a:off x="44077" y="6488458"/>
            <a:ext cx="3299301" cy="307777"/>
          </a:xfrm>
          <a:prstGeom prst="rect">
            <a:avLst/>
          </a:prstGeom>
          <a:noFill/>
        </p:spPr>
        <p:txBody>
          <a:bodyPr wrap="none" rtlCol="0">
            <a:spAutoFit/>
          </a:bodyPr>
          <a:lstStyle/>
          <a:p>
            <a:r>
              <a:rPr lang="en-US" sz="1400" dirty="0">
                <a:solidFill>
                  <a:schemeClr val="bg1"/>
                </a:solidFill>
              </a:rPr>
              <a:t>Source: Alaska Prenatal Screening Program</a:t>
            </a:r>
          </a:p>
        </p:txBody>
      </p:sp>
    </p:spTree>
    <p:extLst>
      <p:ext uri="{BB962C8B-B14F-4D97-AF65-F5344CB8AC3E}">
        <p14:creationId xmlns:p14="http://schemas.microsoft.com/office/powerpoint/2010/main" val="166740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Substance Use in the Month Prior to Delivery </a:t>
            </a:r>
            <a:r>
              <a:rPr lang="en-US" sz="3600" dirty="0"/>
              <a:t>(N=770)</a:t>
            </a:r>
          </a:p>
        </p:txBody>
      </p:sp>
      <p:sp>
        <p:nvSpPr>
          <p:cNvPr id="5" name="Slide Number Placeholder 4"/>
          <p:cNvSpPr>
            <a:spLocks noGrp="1"/>
          </p:cNvSpPr>
          <p:nvPr>
            <p:ph type="sldNum" sz="quarter" idx="12"/>
          </p:nvPr>
        </p:nvSpPr>
        <p:spPr/>
        <p:txBody>
          <a:bodyPr/>
          <a:lstStyle/>
          <a:p>
            <a:fld id="{69349EBB-C7EB-4820-A194-63F57156C604}" type="slidenum">
              <a:rPr lang="en-US" smtClean="0"/>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0923619"/>
              </p:ext>
            </p:extLst>
          </p:nvPr>
        </p:nvGraphicFramePr>
        <p:xfrm>
          <a:off x="882502" y="1846263"/>
          <a:ext cx="10329981" cy="43206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4077" y="6488458"/>
            <a:ext cx="3299301" cy="307777"/>
          </a:xfrm>
          <a:prstGeom prst="rect">
            <a:avLst/>
          </a:prstGeom>
          <a:noFill/>
        </p:spPr>
        <p:txBody>
          <a:bodyPr wrap="none" rtlCol="0">
            <a:spAutoFit/>
          </a:bodyPr>
          <a:lstStyle/>
          <a:p>
            <a:r>
              <a:rPr lang="en-US" sz="1400" dirty="0">
                <a:solidFill>
                  <a:schemeClr val="bg1"/>
                </a:solidFill>
              </a:rPr>
              <a:t>Source: Alaska Prenatal Screening Program</a:t>
            </a:r>
          </a:p>
        </p:txBody>
      </p:sp>
    </p:spTree>
    <p:extLst>
      <p:ext uri="{BB962C8B-B14F-4D97-AF65-F5344CB8AC3E}">
        <p14:creationId xmlns:p14="http://schemas.microsoft.com/office/powerpoint/2010/main" val="45927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37027" cy="1450757"/>
          </a:xfrm>
        </p:spPr>
        <p:txBody>
          <a:bodyPr/>
          <a:lstStyle/>
          <a:p>
            <a:r>
              <a:rPr lang="en-US" dirty="0"/>
              <a:t>Race and Sex of Newborns with NAS</a:t>
            </a:r>
          </a:p>
        </p:txBody>
      </p:sp>
      <p:sp>
        <p:nvSpPr>
          <p:cNvPr id="5" name="Slide Number Placeholder 4"/>
          <p:cNvSpPr>
            <a:spLocks noGrp="1"/>
          </p:cNvSpPr>
          <p:nvPr>
            <p:ph type="sldNum" sz="quarter" idx="12"/>
          </p:nvPr>
        </p:nvSpPr>
        <p:spPr/>
        <p:txBody>
          <a:bodyPr/>
          <a:lstStyle/>
          <a:p>
            <a:fld id="{629637A9-119A-49DA-BD12-AAC58B377D80}" type="slidenum">
              <a:rPr lang="en-US" smtClean="0"/>
              <a:t>17</a:t>
            </a:fld>
            <a:endParaRPr lang="en-US" dirty="0"/>
          </a:p>
        </p:txBody>
      </p:sp>
      <p:pic>
        <p:nvPicPr>
          <p:cNvPr id="7" name="Picture 6"/>
          <p:cNvPicPr>
            <a:picLocks noChangeAspect="1"/>
          </p:cNvPicPr>
          <p:nvPr/>
        </p:nvPicPr>
        <p:blipFill rotWithShape="1">
          <a:blip r:embed="rId3"/>
          <a:srcRect t="10187"/>
          <a:stretch/>
        </p:blipFill>
        <p:spPr>
          <a:xfrm>
            <a:off x="0" y="2083982"/>
            <a:ext cx="12331057" cy="3795824"/>
          </a:xfrm>
          <a:prstGeom prst="rect">
            <a:avLst/>
          </a:prstGeom>
        </p:spPr>
      </p:pic>
      <p:sp>
        <p:nvSpPr>
          <p:cNvPr id="8" name="TextBox 7"/>
          <p:cNvSpPr txBox="1"/>
          <p:nvPr/>
        </p:nvSpPr>
        <p:spPr>
          <a:xfrm>
            <a:off x="44077" y="6488458"/>
            <a:ext cx="8973675" cy="307777"/>
          </a:xfrm>
          <a:prstGeom prst="rect">
            <a:avLst/>
          </a:prstGeom>
          <a:noFill/>
        </p:spPr>
        <p:txBody>
          <a:bodyPr wrap="none" rtlCol="0">
            <a:spAutoFit/>
          </a:bodyPr>
          <a:lstStyle/>
          <a:p>
            <a:r>
              <a:rPr lang="en-US" sz="1400" dirty="0">
                <a:solidFill>
                  <a:schemeClr val="bg1"/>
                </a:solidFill>
              </a:rPr>
              <a:t>Source: Alaska Opioid Data Dashboard. Available at http://dhss.alaska.gov/dph/Director/Pages/heroin-opioids/data.aspx</a:t>
            </a:r>
          </a:p>
        </p:txBody>
      </p:sp>
    </p:spTree>
    <p:extLst>
      <p:ext uri="{BB962C8B-B14F-4D97-AF65-F5344CB8AC3E}">
        <p14:creationId xmlns:p14="http://schemas.microsoft.com/office/powerpoint/2010/main" val="1101324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sp>
        <p:nvSpPr>
          <p:cNvPr id="4" name="Rectangle 3"/>
          <p:cNvSpPr/>
          <p:nvPr/>
        </p:nvSpPr>
        <p:spPr>
          <a:xfrm>
            <a:off x="618807" y="715000"/>
            <a:ext cx="10957560" cy="4401205"/>
          </a:xfrm>
          <a:prstGeom prst="rect">
            <a:avLst/>
          </a:prstGeom>
        </p:spPr>
        <p:txBody>
          <a:bodyPr wrap="square">
            <a:spAutoFit/>
          </a:bodyPr>
          <a:lstStyle/>
          <a:p>
            <a:pPr defTabSz="914400"/>
            <a:r>
              <a:rPr lang="en-US" sz="2800" i="1" kern="0" dirty="0">
                <a:solidFill>
                  <a:prstClr val="black"/>
                </a:solidFill>
              </a:rPr>
              <a:t>“During my pregnancy, I was taking </a:t>
            </a:r>
            <a:r>
              <a:rPr lang="en-US" sz="2800" i="1" kern="0" dirty="0" err="1">
                <a:solidFill>
                  <a:prstClr val="black"/>
                </a:solidFill>
              </a:rPr>
              <a:t>Subutex</a:t>
            </a:r>
            <a:r>
              <a:rPr lang="en-US" sz="2800" i="1" kern="0" dirty="0">
                <a:solidFill>
                  <a:prstClr val="black"/>
                </a:solidFill>
              </a:rPr>
              <a:t>. Before pregnancy &amp; at the beginning, I was only on 1 mg, but by the end it had to increase to 16 mg. My doctor and OBGYN did not think it would affect the baby, but 2 days after delivery, he was showing signs of withdrawal. He was sent to [name] and we were there for a painful 32 days! My OBGYN was completely surprised by how long he was there, and we were too. We were constantly being given apologies for how under-trained the nurses were for the scoring of the methadone program they put him on. We 100% believe that he could have been out after 1-2 weeks if it wasn't for the undertrained nurses in [name]. A horrible experience that I will never forget!”</a:t>
            </a:r>
          </a:p>
        </p:txBody>
      </p:sp>
      <p:sp>
        <p:nvSpPr>
          <p:cNvPr id="6" name="Footer Placeholder 1"/>
          <p:cNvSpPr>
            <a:spLocks noGrp="1"/>
          </p:cNvSpPr>
          <p:nvPr>
            <p:ph type="ftr" sz="quarter" idx="11"/>
          </p:nvPr>
        </p:nvSpPr>
        <p:spPr>
          <a:xfrm>
            <a:off x="3686185" y="6459785"/>
            <a:ext cx="4822804" cy="365125"/>
          </a:xfrm>
        </p:spPr>
        <p:txBody>
          <a:bodyPr/>
          <a:lstStyle/>
          <a:p>
            <a:r>
              <a:rPr lang="en-US" sz="1000" dirty="0"/>
              <a:t>Selected quotes from the Alaska Pregnancy Risk Assessment Monitoring System (PRAMS) from the last several years</a:t>
            </a:r>
          </a:p>
        </p:txBody>
      </p:sp>
    </p:spTree>
    <p:extLst>
      <p:ext uri="{BB962C8B-B14F-4D97-AF65-F5344CB8AC3E}">
        <p14:creationId xmlns:p14="http://schemas.microsoft.com/office/powerpoint/2010/main" val="214160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Self-reported Postpartum Depressive Symptoms, 2016</a:t>
            </a:r>
          </a:p>
        </p:txBody>
      </p:sp>
      <p:sp>
        <p:nvSpPr>
          <p:cNvPr id="5" name="Slide Number Placeholder 4"/>
          <p:cNvSpPr>
            <a:spLocks noGrp="1"/>
          </p:cNvSpPr>
          <p:nvPr>
            <p:ph type="sldNum" sz="quarter" idx="12"/>
          </p:nvPr>
        </p:nvSpPr>
        <p:spPr/>
        <p:txBody>
          <a:bodyPr/>
          <a:lstStyle/>
          <a:p>
            <a:fld id="{69349EBB-C7EB-4820-A194-63F57156C604}" type="slidenum">
              <a:rPr lang="en-US" smtClean="0"/>
              <a:t>19</a:t>
            </a:fld>
            <a:endParaRPr lang="en-US"/>
          </a:p>
        </p:txBody>
      </p:sp>
      <p:sp>
        <p:nvSpPr>
          <p:cNvPr id="6" name="TextBox 5"/>
          <p:cNvSpPr txBox="1"/>
          <p:nvPr/>
        </p:nvSpPr>
        <p:spPr>
          <a:xfrm>
            <a:off x="44077" y="6488458"/>
            <a:ext cx="5252015" cy="307777"/>
          </a:xfrm>
          <a:prstGeom prst="rect">
            <a:avLst/>
          </a:prstGeom>
          <a:noFill/>
        </p:spPr>
        <p:txBody>
          <a:bodyPr wrap="none" rtlCol="0">
            <a:spAutoFit/>
          </a:bodyPr>
          <a:lstStyle/>
          <a:p>
            <a:r>
              <a:rPr lang="en-US" sz="1400" dirty="0">
                <a:solidFill>
                  <a:schemeClr val="bg1"/>
                </a:solidFill>
              </a:rPr>
              <a:t>Source: Alaska Maternal Child Health Data Book 2018: PRAMS Edition</a:t>
            </a:r>
          </a:p>
        </p:txBody>
      </p:sp>
      <p:graphicFrame>
        <p:nvGraphicFramePr>
          <p:cNvPr id="7" name="Content Placeholder 6">
            <a:extLst>
              <a:ext uri="{FF2B5EF4-FFF2-40B4-BE49-F238E27FC236}">
                <a16:creationId xmlns:a16="http://schemas.microsoft.com/office/drawing/2014/main" id="{14131D19-33B6-4105-A7F7-0677AF3ACAA1}"/>
              </a:ext>
            </a:extLst>
          </p:cNvPr>
          <p:cNvGraphicFramePr>
            <a:graphicFrameLocks noGrp="1"/>
          </p:cNvGraphicFramePr>
          <p:nvPr>
            <p:ph idx="1"/>
            <p:extLst>
              <p:ext uri="{D42A27DB-BD31-4B8C-83A1-F6EECF244321}">
                <p14:modId xmlns:p14="http://schemas.microsoft.com/office/powerpoint/2010/main" val="144602557"/>
              </p:ext>
            </p:extLst>
          </p:nvPr>
        </p:nvGraphicFramePr>
        <p:xfrm>
          <a:off x="616688" y="1488558"/>
          <a:ext cx="11057861" cy="51142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1345" y="2939315"/>
            <a:ext cx="1265274" cy="923330"/>
          </a:xfrm>
          <a:prstGeom prst="rect">
            <a:avLst/>
          </a:prstGeom>
          <a:noFill/>
        </p:spPr>
        <p:txBody>
          <a:bodyPr wrap="square" rtlCol="0">
            <a:spAutoFit/>
          </a:bodyPr>
          <a:lstStyle/>
          <a:p>
            <a:r>
              <a:rPr lang="en-US" dirty="0"/>
              <a:t>% women delivering live births</a:t>
            </a:r>
          </a:p>
        </p:txBody>
      </p:sp>
    </p:spTree>
    <p:extLst>
      <p:ext uri="{BB962C8B-B14F-4D97-AF65-F5344CB8AC3E}">
        <p14:creationId xmlns:p14="http://schemas.microsoft.com/office/powerpoint/2010/main" val="214247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23173" y="728717"/>
            <a:ext cx="5815724" cy="5654155"/>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ular Callout 12"/>
          <p:cNvSpPr/>
          <p:nvPr/>
        </p:nvSpPr>
        <p:spPr>
          <a:xfrm>
            <a:off x="9779966" y="671575"/>
            <a:ext cx="2147297" cy="2471271"/>
          </a:xfrm>
          <a:prstGeom prst="wedgeRoundRectCallout">
            <a:avLst>
              <a:gd name="adj1" fmla="val -173246"/>
              <a:gd name="adj2" fmla="val 2656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Maternal Mortality Review Committees </a:t>
            </a:r>
            <a:r>
              <a:rPr lang="en-US" sz="1400" dirty="0">
                <a:solidFill>
                  <a:schemeClr val="tx1"/>
                </a:solidFill>
              </a:rPr>
              <a:t>conduct detailed reviews to get complete and comprehensive data on maternal deaths to prioritize prevention efforts. </a:t>
            </a:r>
          </a:p>
        </p:txBody>
      </p:sp>
      <p:sp>
        <p:nvSpPr>
          <p:cNvPr id="14" name="Rounded Rectangular Callout 13"/>
          <p:cNvSpPr/>
          <p:nvPr/>
        </p:nvSpPr>
        <p:spPr>
          <a:xfrm>
            <a:off x="9829710" y="4201914"/>
            <a:ext cx="2147297" cy="2450549"/>
          </a:xfrm>
          <a:prstGeom prst="wedgeRoundRectCallout">
            <a:avLst>
              <a:gd name="adj1" fmla="val -141017"/>
              <a:gd name="adj2" fmla="val -5507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Perinatal Quality </a:t>
            </a:r>
            <a:r>
              <a:rPr lang="en-US" sz="1600" b="1" dirty="0" err="1">
                <a:solidFill>
                  <a:schemeClr val="tx1"/>
                </a:solidFill>
              </a:rPr>
              <a:t>Collaboratives</a:t>
            </a:r>
            <a:r>
              <a:rPr lang="en-US" sz="1600" b="1" dirty="0">
                <a:solidFill>
                  <a:schemeClr val="tx1"/>
                </a:solidFill>
              </a:rPr>
              <a:t> </a:t>
            </a:r>
            <a:r>
              <a:rPr lang="en-US" sz="1400" dirty="0">
                <a:solidFill>
                  <a:schemeClr val="tx1"/>
                </a:solidFill>
              </a:rPr>
              <a:t>mobilize state or multi-state networks to implement quality improvement efforts and improve care for mothers and babies.</a:t>
            </a:r>
          </a:p>
        </p:txBody>
      </p:sp>
      <p:sp>
        <p:nvSpPr>
          <p:cNvPr id="15" name="Rounded Rectangular Callout 14"/>
          <p:cNvSpPr/>
          <p:nvPr/>
        </p:nvSpPr>
        <p:spPr>
          <a:xfrm>
            <a:off x="334682" y="2509101"/>
            <a:ext cx="2115343" cy="2415511"/>
          </a:xfrm>
          <a:prstGeom prst="wedgeRoundRectCallout">
            <a:avLst>
              <a:gd name="adj1" fmla="val 126054"/>
              <a:gd name="adj2" fmla="val 2133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Alliance for Innovation on Maternal Health  </a:t>
            </a:r>
            <a:r>
              <a:rPr lang="en-US" sz="1400" dirty="0">
                <a:solidFill>
                  <a:schemeClr val="tx1"/>
                </a:solidFill>
              </a:rPr>
              <a:t>moves established guidelines into practice with a standard approach to improve safety in maternity care.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781" y="1201234"/>
            <a:ext cx="2292295" cy="229229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014" y="3068526"/>
            <a:ext cx="2286199" cy="2292295"/>
          </a:xfrm>
          <a:prstGeom prst="rect">
            <a:avLst/>
          </a:prstGeom>
        </p:spPr>
      </p:pic>
      <p:sp>
        <p:nvSpPr>
          <p:cNvPr id="19" name="TextBox 18"/>
          <p:cNvSpPr txBox="1"/>
          <p:nvPr/>
        </p:nvSpPr>
        <p:spPr>
          <a:xfrm>
            <a:off x="5433761" y="2045981"/>
            <a:ext cx="1688283" cy="584775"/>
          </a:xfrm>
          <a:prstGeom prst="rect">
            <a:avLst/>
          </a:prstGeom>
          <a:noFill/>
        </p:spPr>
        <p:txBody>
          <a:bodyPr wrap="none" rtlCol="0">
            <a:spAutoFit/>
          </a:bodyPr>
          <a:lstStyle/>
          <a:p>
            <a:pPr algn="ctr"/>
            <a:r>
              <a:rPr lang="en-US" sz="3200" b="1" dirty="0">
                <a:solidFill>
                  <a:srgbClr val="6A58A6"/>
                </a:solidFill>
                <a:latin typeface="Arial" panose="020B0604020202020204" pitchFamily="34" charset="0"/>
                <a:cs typeface="Arial" panose="020B0604020202020204" pitchFamily="34" charset="0"/>
              </a:rPr>
              <a:t>MMRCs</a:t>
            </a:r>
          </a:p>
        </p:txBody>
      </p:sp>
      <p:sp>
        <p:nvSpPr>
          <p:cNvPr id="20" name="TextBox 19"/>
          <p:cNvSpPr txBox="1"/>
          <p:nvPr/>
        </p:nvSpPr>
        <p:spPr>
          <a:xfrm>
            <a:off x="6326819" y="3932322"/>
            <a:ext cx="1301959" cy="584775"/>
          </a:xfrm>
          <a:prstGeom prst="rect">
            <a:avLst/>
          </a:prstGeom>
          <a:noFill/>
        </p:spPr>
        <p:txBody>
          <a:bodyPr wrap="none" rtlCol="0">
            <a:spAutoFit/>
          </a:bodyPr>
          <a:lstStyle/>
          <a:p>
            <a:pPr algn="ctr"/>
            <a:r>
              <a:rPr lang="en-US" sz="3200" b="1" dirty="0">
                <a:solidFill>
                  <a:srgbClr val="252162"/>
                </a:solidFill>
                <a:latin typeface="Arial" panose="020B0604020202020204" pitchFamily="34" charset="0"/>
                <a:cs typeface="Arial" panose="020B0604020202020204" pitchFamily="34" charset="0"/>
              </a:rPr>
              <a:t>PQCs</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9732">
            <a:off x="3845887" y="2732602"/>
            <a:ext cx="2292295" cy="2292295"/>
          </a:xfrm>
          <a:prstGeom prst="rect">
            <a:avLst/>
          </a:prstGeom>
        </p:spPr>
      </p:pic>
      <p:sp>
        <p:nvSpPr>
          <p:cNvPr id="22" name="TextBox 21"/>
          <p:cNvSpPr txBox="1"/>
          <p:nvPr/>
        </p:nvSpPr>
        <p:spPr>
          <a:xfrm>
            <a:off x="4485456" y="3586361"/>
            <a:ext cx="936474" cy="584775"/>
          </a:xfrm>
          <a:prstGeom prst="rect">
            <a:avLst/>
          </a:prstGeom>
          <a:noFill/>
        </p:spPr>
        <p:txBody>
          <a:bodyPr wrap="none" rtlCol="0">
            <a:spAutoFit/>
          </a:bodyPr>
          <a:lstStyle/>
          <a:p>
            <a:pPr algn="ctr"/>
            <a:r>
              <a:rPr lang="en-US" sz="3200" b="1" dirty="0">
                <a:solidFill>
                  <a:srgbClr val="862676"/>
                </a:solidFill>
                <a:latin typeface="Arial" panose="020B0604020202020204" pitchFamily="34" charset="0"/>
                <a:cs typeface="Arial" panose="020B0604020202020204" pitchFamily="34" charset="0"/>
              </a:rPr>
              <a:t>AIM</a:t>
            </a:r>
          </a:p>
        </p:txBody>
      </p:sp>
      <p:sp>
        <p:nvSpPr>
          <p:cNvPr id="2" name="Rectangle 1"/>
          <p:cNvSpPr/>
          <p:nvPr/>
        </p:nvSpPr>
        <p:spPr>
          <a:xfrm>
            <a:off x="602166" y="174321"/>
            <a:ext cx="10961649"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BRINGING IT TOGETHER: KEY EFFORTS to SAVE LIVES</a:t>
            </a:r>
          </a:p>
        </p:txBody>
      </p:sp>
    </p:spTree>
    <p:extLst>
      <p:ext uri="{BB962C8B-B14F-4D97-AF65-F5344CB8AC3E}">
        <p14:creationId xmlns:p14="http://schemas.microsoft.com/office/powerpoint/2010/main" val="211869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8" presetClass="emph" presetSubtype="0" fill="hold" nodeType="withEffect">
                                  <p:stCondLst>
                                    <p:cond delay="0"/>
                                  </p:stCondLst>
                                  <p:childTnLst>
                                    <p:animRot by="21600000">
                                      <p:cBhvr>
                                        <p:cTn id="12" dur="2000" fill="hold"/>
                                        <p:tgtEl>
                                          <p:spTgt spid="1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8" presetClass="emph" presetSubtype="0" fill="hold" nodeType="withEffect">
                                  <p:stCondLst>
                                    <p:cond delay="0"/>
                                  </p:stCondLst>
                                  <p:childTnLst>
                                    <p:animRot by="21600000">
                                      <p:cBhvr>
                                        <p:cTn id="22" dur="2000" fill="hold"/>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8" presetClass="emph" presetSubtype="0" fill="hold" nodeType="withEffect">
                                  <p:stCondLst>
                                    <p:cond delay="0"/>
                                  </p:stCondLst>
                                  <p:childTnLst>
                                    <p:animRot by="21600000">
                                      <p:cBhvr>
                                        <p:cTn id="32"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fontScale="90000"/>
          </a:bodyPr>
          <a:lstStyle/>
          <a:p>
            <a:r>
              <a:rPr lang="en-US" dirty="0"/>
              <a:t>Postpartum Checkup Provider Asked If Mom was Feeling Down or Depressed, 2016</a:t>
            </a:r>
          </a:p>
        </p:txBody>
      </p:sp>
      <p:sp>
        <p:nvSpPr>
          <p:cNvPr id="5" name="Slide Number Placeholder 4"/>
          <p:cNvSpPr>
            <a:spLocks noGrp="1"/>
          </p:cNvSpPr>
          <p:nvPr>
            <p:ph type="sldNum" sz="quarter" idx="12"/>
          </p:nvPr>
        </p:nvSpPr>
        <p:spPr/>
        <p:txBody>
          <a:bodyPr/>
          <a:lstStyle/>
          <a:p>
            <a:fld id="{69349EBB-C7EB-4820-A194-63F57156C604}" type="slidenum">
              <a:rPr lang="en-US" smtClean="0"/>
              <a:t>20</a:t>
            </a:fld>
            <a:endParaRPr lang="en-US"/>
          </a:p>
        </p:txBody>
      </p:sp>
      <p:graphicFrame>
        <p:nvGraphicFramePr>
          <p:cNvPr id="6" name="Content Placeholder 5">
            <a:extLst>
              <a:ext uri="{FF2B5EF4-FFF2-40B4-BE49-F238E27FC236}">
                <a16:creationId xmlns:a16="http://schemas.microsoft.com/office/drawing/2014/main" id="{86FF3491-4826-4015-93D8-A42490631067}"/>
              </a:ext>
            </a:extLst>
          </p:cNvPr>
          <p:cNvGraphicFramePr>
            <a:graphicFrameLocks noGrp="1"/>
          </p:cNvGraphicFramePr>
          <p:nvPr>
            <p:ph idx="1"/>
            <p:extLst>
              <p:ext uri="{D42A27DB-BD31-4B8C-83A1-F6EECF244321}">
                <p14:modId xmlns:p14="http://schemas.microsoft.com/office/powerpoint/2010/main" val="458768872"/>
              </p:ext>
            </p:extLst>
          </p:nvPr>
        </p:nvGraphicFramePr>
        <p:xfrm>
          <a:off x="903767" y="1737360"/>
          <a:ext cx="10388010" cy="45252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61345" y="2939315"/>
            <a:ext cx="1265274" cy="923330"/>
          </a:xfrm>
          <a:prstGeom prst="rect">
            <a:avLst/>
          </a:prstGeom>
          <a:noFill/>
        </p:spPr>
        <p:txBody>
          <a:bodyPr wrap="square" rtlCol="0">
            <a:spAutoFit/>
          </a:bodyPr>
          <a:lstStyle/>
          <a:p>
            <a:r>
              <a:rPr lang="en-US" dirty="0"/>
              <a:t>% women delivering live births</a:t>
            </a:r>
          </a:p>
        </p:txBody>
      </p:sp>
      <p:sp>
        <p:nvSpPr>
          <p:cNvPr id="8" name="TextBox 7"/>
          <p:cNvSpPr txBox="1"/>
          <p:nvPr/>
        </p:nvSpPr>
        <p:spPr>
          <a:xfrm>
            <a:off x="44077" y="6488458"/>
            <a:ext cx="5252015" cy="307777"/>
          </a:xfrm>
          <a:prstGeom prst="rect">
            <a:avLst/>
          </a:prstGeom>
          <a:noFill/>
        </p:spPr>
        <p:txBody>
          <a:bodyPr wrap="none" rtlCol="0">
            <a:spAutoFit/>
          </a:bodyPr>
          <a:lstStyle/>
          <a:p>
            <a:r>
              <a:rPr lang="en-US" sz="1400" dirty="0">
                <a:solidFill>
                  <a:schemeClr val="bg1"/>
                </a:solidFill>
              </a:rPr>
              <a:t>Source: Alaska Maternal Child Health Data Book 2018: PRAMS Edition</a:t>
            </a:r>
          </a:p>
        </p:txBody>
      </p:sp>
    </p:spTree>
    <p:extLst>
      <p:ext uri="{BB962C8B-B14F-4D97-AF65-F5344CB8AC3E}">
        <p14:creationId xmlns:p14="http://schemas.microsoft.com/office/powerpoint/2010/main" val="239844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21</a:t>
            </a:fld>
            <a:endParaRPr lang="en-US" dirty="0"/>
          </a:p>
        </p:txBody>
      </p:sp>
      <p:sp>
        <p:nvSpPr>
          <p:cNvPr id="4" name="Rectangle 3"/>
          <p:cNvSpPr/>
          <p:nvPr/>
        </p:nvSpPr>
        <p:spPr>
          <a:xfrm>
            <a:off x="714501" y="1161568"/>
            <a:ext cx="10957560" cy="2246769"/>
          </a:xfrm>
          <a:prstGeom prst="rect">
            <a:avLst/>
          </a:prstGeom>
        </p:spPr>
        <p:txBody>
          <a:bodyPr wrap="square">
            <a:spAutoFit/>
          </a:bodyPr>
          <a:lstStyle/>
          <a:p>
            <a:r>
              <a:rPr lang="en-US" sz="2800" i="1" dirty="0"/>
              <a:t>“…I have a history of depression and still did not find or have offered any prenatal resources that were useful, even though I expressed my history to my health care providers. In my experience, it seems even the providers have a lack of experience, info. or understanding themselves. Thank you for your work in this survey taking!</a:t>
            </a:r>
            <a:r>
              <a:rPr lang="en-US" sz="2800" i="1" kern="0" dirty="0">
                <a:solidFill>
                  <a:prstClr val="black"/>
                </a:solidFill>
              </a:rPr>
              <a:t>”</a:t>
            </a:r>
          </a:p>
        </p:txBody>
      </p:sp>
      <p:sp>
        <p:nvSpPr>
          <p:cNvPr id="6" name="Footer Placeholder 1"/>
          <p:cNvSpPr>
            <a:spLocks noGrp="1"/>
          </p:cNvSpPr>
          <p:nvPr>
            <p:ph type="ftr" sz="quarter" idx="11"/>
          </p:nvPr>
        </p:nvSpPr>
        <p:spPr>
          <a:xfrm>
            <a:off x="3686185" y="6459785"/>
            <a:ext cx="4822804" cy="365125"/>
          </a:xfrm>
        </p:spPr>
        <p:txBody>
          <a:bodyPr/>
          <a:lstStyle/>
          <a:p>
            <a:r>
              <a:rPr lang="en-US" sz="1000" dirty="0"/>
              <a:t>Selected quotes from the Alaska Pregnancy Risk Assessment Monitoring System (PRAMS) from the last several years</a:t>
            </a:r>
          </a:p>
        </p:txBody>
      </p:sp>
    </p:spTree>
    <p:extLst>
      <p:ext uri="{BB962C8B-B14F-4D97-AF65-F5344CB8AC3E}">
        <p14:creationId xmlns:p14="http://schemas.microsoft.com/office/powerpoint/2010/main" val="8430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4"/>
          <p:cNvGraphicFramePr>
            <a:graphicFrameLocks noGrp="1"/>
          </p:cNvGraphicFramePr>
          <p:nvPr>
            <p:ph sz="half" idx="1"/>
            <p:extLst>
              <p:ext uri="{D42A27DB-BD31-4B8C-83A1-F6EECF244321}">
                <p14:modId xmlns:p14="http://schemas.microsoft.com/office/powerpoint/2010/main" val="4201055763"/>
              </p:ext>
            </p:extLst>
          </p:nvPr>
        </p:nvGraphicFramePr>
        <p:xfrm>
          <a:off x="1097280" y="1828800"/>
          <a:ext cx="5038768" cy="4434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25"/>
          <p:cNvGraphicFramePr>
            <a:graphicFrameLocks noGrp="1"/>
          </p:cNvGraphicFramePr>
          <p:nvPr>
            <p:ph sz="half" idx="2"/>
            <p:extLst>
              <p:ext uri="{D42A27DB-BD31-4B8C-83A1-F6EECF244321}">
                <p14:modId xmlns:p14="http://schemas.microsoft.com/office/powerpoint/2010/main" val="1483733204"/>
              </p:ext>
            </p:extLst>
          </p:nvPr>
        </p:nvGraphicFramePr>
        <p:xfrm>
          <a:off x="6224588" y="1828800"/>
          <a:ext cx="4931092" cy="443484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35280" y="3164959"/>
            <a:ext cx="762000" cy="1323439"/>
          </a:xfrm>
          <a:prstGeom prst="rect">
            <a:avLst/>
          </a:prstGeom>
          <a:noFill/>
        </p:spPr>
        <p:txBody>
          <a:bodyPr wrap="square" rtlCol="0">
            <a:spAutoFit/>
          </a:bodyPr>
          <a:lstStyle/>
          <a:p>
            <a:r>
              <a:rPr lang="en-US" sz="1600" dirty="0">
                <a:solidFill>
                  <a:schemeClr val="accent1">
                    <a:lumMod val="75000"/>
                  </a:schemeClr>
                </a:solidFill>
              </a:rPr>
              <a:t>Rate per 1,000 live births</a:t>
            </a:r>
          </a:p>
        </p:txBody>
      </p:sp>
      <p:sp>
        <p:nvSpPr>
          <p:cNvPr id="3" name="Title 2"/>
          <p:cNvSpPr>
            <a:spLocks noGrp="1"/>
          </p:cNvSpPr>
          <p:nvPr>
            <p:ph type="title"/>
          </p:nvPr>
        </p:nvSpPr>
        <p:spPr/>
        <p:txBody>
          <a:bodyPr>
            <a:normAutofit/>
          </a:bodyPr>
          <a:lstStyle/>
          <a:p>
            <a:r>
              <a:rPr lang="en-US" dirty="0"/>
              <a:t>Neonatal and Post-neonatal Infant Mortality rates: Alaska &amp; U.S., 2000-2017</a:t>
            </a:r>
          </a:p>
        </p:txBody>
      </p:sp>
      <p:sp>
        <p:nvSpPr>
          <p:cNvPr id="7" name="TextBox 6"/>
          <p:cNvSpPr txBox="1"/>
          <p:nvPr/>
        </p:nvSpPr>
        <p:spPr>
          <a:xfrm>
            <a:off x="0" y="6334780"/>
            <a:ext cx="12071723" cy="523220"/>
          </a:xfrm>
          <a:prstGeom prst="rect">
            <a:avLst/>
          </a:prstGeom>
          <a:noFill/>
        </p:spPr>
        <p:txBody>
          <a:bodyPr wrap="square" rtlCol="0">
            <a:spAutoFit/>
          </a:bodyPr>
          <a:lstStyle/>
          <a:p>
            <a:r>
              <a:rPr lang="en-US" sz="1400" dirty="0">
                <a:solidFill>
                  <a:schemeClr val="bg1"/>
                </a:solidFill>
              </a:rPr>
              <a:t>Source: Alaska Health Analytics and Vital Records Section &amp; National Vital Statistics system, National Center for Health Statistics (NCHS), U.S. Centers for Disease Control and Prevention (CDC)</a:t>
            </a:r>
          </a:p>
        </p:txBody>
      </p:sp>
    </p:spTree>
    <p:extLst>
      <p:ext uri="{BB962C8B-B14F-4D97-AF65-F5344CB8AC3E}">
        <p14:creationId xmlns:p14="http://schemas.microsoft.com/office/powerpoint/2010/main" val="265137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2265618639"/>
              </p:ext>
            </p:extLst>
          </p:nvPr>
        </p:nvGraphicFramePr>
        <p:xfrm>
          <a:off x="363633" y="1959816"/>
          <a:ext cx="5486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543358952"/>
              </p:ext>
            </p:extLst>
          </p:nvPr>
        </p:nvGraphicFramePr>
        <p:xfrm>
          <a:off x="6453961" y="1959816"/>
          <a:ext cx="5486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dirty="0"/>
              <a:t>Sudden Unexplained Infant Death (</a:t>
            </a:r>
            <a:r>
              <a:rPr lang="en-US" dirty="0" err="1"/>
              <a:t>SUID</a:t>
            </a:r>
            <a:r>
              <a:rPr lang="en-US" dirty="0"/>
              <a:t>) in Alaska</a:t>
            </a:r>
          </a:p>
        </p:txBody>
      </p:sp>
      <p:sp>
        <p:nvSpPr>
          <p:cNvPr id="6" name="TextBox 5"/>
          <p:cNvSpPr txBox="1"/>
          <p:nvPr/>
        </p:nvSpPr>
        <p:spPr>
          <a:xfrm>
            <a:off x="44077" y="6488458"/>
            <a:ext cx="4344844" cy="307777"/>
          </a:xfrm>
          <a:prstGeom prst="rect">
            <a:avLst/>
          </a:prstGeom>
          <a:noFill/>
        </p:spPr>
        <p:txBody>
          <a:bodyPr wrap="none" rtlCol="0">
            <a:spAutoFit/>
          </a:bodyPr>
          <a:lstStyle/>
          <a:p>
            <a:r>
              <a:rPr lang="en-US" sz="1400" dirty="0">
                <a:solidFill>
                  <a:schemeClr val="bg1"/>
                </a:solidFill>
              </a:rPr>
              <a:t>Source: Alaska Health Analytics and Vital Records Section</a:t>
            </a:r>
          </a:p>
        </p:txBody>
      </p:sp>
    </p:spTree>
    <p:extLst>
      <p:ext uri="{BB962C8B-B14F-4D97-AF65-F5344CB8AC3E}">
        <p14:creationId xmlns:p14="http://schemas.microsoft.com/office/powerpoint/2010/main" val="39366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in </a:t>
            </a:r>
            <a:r>
              <a:rPr lang="en-US" dirty="0" err="1"/>
              <a:t>SUID</a:t>
            </a:r>
            <a:r>
              <a:rPr lang="en-US" dirty="0"/>
              <a:t> Deaths (N=32)</a:t>
            </a:r>
            <a:br>
              <a:rPr lang="en-US" dirty="0"/>
            </a:br>
            <a:r>
              <a:rPr lang="en-US" sz="3600" dirty="0"/>
              <a:t>2016-2017</a:t>
            </a:r>
            <a:endParaRPr lang="en-US" dirty="0"/>
          </a:p>
        </p:txBody>
      </p:sp>
      <p:sp>
        <p:nvSpPr>
          <p:cNvPr id="3" name="Content Placeholder 2"/>
          <p:cNvSpPr>
            <a:spLocks noGrp="1"/>
          </p:cNvSpPr>
          <p:nvPr>
            <p:ph idx="1"/>
          </p:nvPr>
        </p:nvSpPr>
        <p:spPr/>
        <p:txBody>
          <a:bodyPr>
            <a:normAutofit/>
          </a:bodyPr>
          <a:lstStyle/>
          <a:p>
            <a:pPr marL="339725" indent="-339725">
              <a:buFont typeface="Wingdings" panose="05000000000000000000" pitchFamily="2" charset="2"/>
              <a:buChar char="§"/>
            </a:pPr>
            <a:r>
              <a:rPr lang="en-US" sz="2400" dirty="0"/>
              <a:t>28% caregiver impaired</a:t>
            </a:r>
          </a:p>
          <a:p>
            <a:pPr marL="632333" lvl="1" indent="-339725">
              <a:buFont typeface="Wingdings" panose="05000000000000000000" pitchFamily="2" charset="2"/>
              <a:buChar char="§"/>
            </a:pPr>
            <a:r>
              <a:rPr lang="en-US" sz="2000" dirty="0"/>
              <a:t>55% alcohol</a:t>
            </a:r>
          </a:p>
          <a:p>
            <a:pPr marL="632333" lvl="1" indent="-339725">
              <a:buFont typeface="Wingdings" panose="05000000000000000000" pitchFamily="2" charset="2"/>
              <a:buChar char="§"/>
            </a:pPr>
            <a:r>
              <a:rPr lang="en-US" sz="2000" dirty="0"/>
              <a:t>22% drugs</a:t>
            </a:r>
          </a:p>
          <a:p>
            <a:pPr marL="339725" indent="-339725">
              <a:buFont typeface="Wingdings" panose="05000000000000000000" pitchFamily="2" charset="2"/>
              <a:buChar char="§"/>
            </a:pPr>
            <a:r>
              <a:rPr lang="en-US" sz="2400" dirty="0"/>
              <a:t>66% of infants were found in an adult bed, 13% on a couch, 13% in a crib/bassinet</a:t>
            </a:r>
          </a:p>
          <a:p>
            <a:pPr marL="339725" indent="-339725">
              <a:buFont typeface="Wingdings" panose="05000000000000000000" pitchFamily="2" charset="2"/>
              <a:buChar char="§"/>
            </a:pPr>
            <a:r>
              <a:rPr lang="en-US" sz="2400" dirty="0"/>
              <a:t>81% were sharing a bed with an adult or other children</a:t>
            </a:r>
          </a:p>
          <a:p>
            <a:pPr marL="339725" indent="-339725">
              <a:buFont typeface="Wingdings" panose="05000000000000000000" pitchFamily="2" charset="2"/>
              <a:buChar char="§"/>
            </a:pPr>
            <a:r>
              <a:rPr lang="en-US" sz="2400" dirty="0"/>
              <a:t>50% of infants found on their stomach, 34% on their back, 13% on their side</a:t>
            </a:r>
          </a:p>
        </p:txBody>
      </p:sp>
      <p:sp>
        <p:nvSpPr>
          <p:cNvPr id="5" name="Slide Number Placeholder 4"/>
          <p:cNvSpPr>
            <a:spLocks noGrp="1"/>
          </p:cNvSpPr>
          <p:nvPr>
            <p:ph type="sldNum" sz="quarter" idx="12"/>
          </p:nvPr>
        </p:nvSpPr>
        <p:spPr/>
        <p:txBody>
          <a:bodyPr/>
          <a:lstStyle/>
          <a:p>
            <a:fld id="{69349EBB-C7EB-4820-A194-63F57156C604}" type="slidenum">
              <a:rPr lang="en-US" smtClean="0"/>
              <a:t>24</a:t>
            </a:fld>
            <a:endParaRPr lang="en-US"/>
          </a:p>
        </p:txBody>
      </p:sp>
      <p:sp>
        <p:nvSpPr>
          <p:cNvPr id="7" name="TextBox 6"/>
          <p:cNvSpPr txBox="1"/>
          <p:nvPr/>
        </p:nvSpPr>
        <p:spPr>
          <a:xfrm>
            <a:off x="44077" y="6488458"/>
            <a:ext cx="3403624" cy="307777"/>
          </a:xfrm>
          <a:prstGeom prst="rect">
            <a:avLst/>
          </a:prstGeom>
          <a:noFill/>
        </p:spPr>
        <p:txBody>
          <a:bodyPr wrap="none" rtlCol="0">
            <a:spAutoFit/>
          </a:bodyPr>
          <a:lstStyle/>
          <a:p>
            <a:r>
              <a:rPr lang="en-US" sz="1400" dirty="0">
                <a:solidFill>
                  <a:schemeClr val="bg1"/>
                </a:solidFill>
              </a:rPr>
              <a:t>Source: Alaska Maternal Child Death Review</a:t>
            </a:r>
          </a:p>
        </p:txBody>
      </p:sp>
    </p:spTree>
    <p:extLst>
      <p:ext uri="{BB962C8B-B14F-4D97-AF65-F5344CB8AC3E}">
        <p14:creationId xmlns:p14="http://schemas.microsoft.com/office/powerpoint/2010/main" val="143380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Infant always or often slept alone in the past 2 weeks in his or her own crib or bed*, 2016</a:t>
            </a:r>
          </a:p>
        </p:txBody>
      </p:sp>
      <p:sp>
        <p:nvSpPr>
          <p:cNvPr id="5" name="Slide Number Placeholder 4"/>
          <p:cNvSpPr>
            <a:spLocks noGrp="1"/>
          </p:cNvSpPr>
          <p:nvPr>
            <p:ph type="sldNum" sz="quarter" idx="12"/>
          </p:nvPr>
        </p:nvSpPr>
        <p:spPr/>
        <p:txBody>
          <a:bodyPr/>
          <a:lstStyle/>
          <a:p>
            <a:fld id="{69349EBB-C7EB-4820-A194-63F57156C604}" type="slidenum">
              <a:rPr lang="en-US" smtClean="0"/>
              <a:t>25</a:t>
            </a:fld>
            <a:endParaRPr lang="en-US"/>
          </a:p>
        </p:txBody>
      </p:sp>
      <p:graphicFrame>
        <p:nvGraphicFramePr>
          <p:cNvPr id="6" name="Content Placeholder 5">
            <a:extLst>
              <a:ext uri="{FF2B5EF4-FFF2-40B4-BE49-F238E27FC236}">
                <a16:creationId xmlns:a16="http://schemas.microsoft.com/office/drawing/2014/main" id="{E6D34A80-2CE6-4989-80D0-32CBF98D0538}"/>
              </a:ext>
            </a:extLst>
          </p:cNvPr>
          <p:cNvGraphicFramePr>
            <a:graphicFrameLocks noGrp="1"/>
          </p:cNvGraphicFramePr>
          <p:nvPr>
            <p:ph idx="1"/>
            <p:extLst>
              <p:ext uri="{D42A27DB-BD31-4B8C-83A1-F6EECF244321}">
                <p14:modId xmlns:p14="http://schemas.microsoft.com/office/powerpoint/2010/main" val="2876824471"/>
              </p:ext>
            </p:extLst>
          </p:nvPr>
        </p:nvGraphicFramePr>
        <p:xfrm>
          <a:off x="884629" y="1737360"/>
          <a:ext cx="10672962" cy="45252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84629" y="3098803"/>
            <a:ext cx="1265274" cy="923330"/>
          </a:xfrm>
          <a:prstGeom prst="rect">
            <a:avLst/>
          </a:prstGeom>
          <a:noFill/>
        </p:spPr>
        <p:txBody>
          <a:bodyPr wrap="square" rtlCol="0">
            <a:spAutoFit/>
          </a:bodyPr>
          <a:lstStyle/>
          <a:p>
            <a:r>
              <a:rPr lang="en-US" dirty="0"/>
              <a:t>% women delivering live births</a:t>
            </a:r>
          </a:p>
        </p:txBody>
      </p:sp>
      <p:sp>
        <p:nvSpPr>
          <p:cNvPr id="8" name="TextBox 7"/>
          <p:cNvSpPr txBox="1"/>
          <p:nvPr/>
        </p:nvSpPr>
        <p:spPr>
          <a:xfrm>
            <a:off x="44077" y="6488458"/>
            <a:ext cx="5252015" cy="307777"/>
          </a:xfrm>
          <a:prstGeom prst="rect">
            <a:avLst/>
          </a:prstGeom>
          <a:noFill/>
        </p:spPr>
        <p:txBody>
          <a:bodyPr wrap="none" rtlCol="0">
            <a:spAutoFit/>
          </a:bodyPr>
          <a:lstStyle/>
          <a:p>
            <a:r>
              <a:rPr lang="en-US" sz="1400" dirty="0">
                <a:solidFill>
                  <a:schemeClr val="bg1"/>
                </a:solidFill>
              </a:rPr>
              <a:t>Source: Alaska Maternal Child Health Data Book 2018: PRAMS Edition</a:t>
            </a:r>
          </a:p>
        </p:txBody>
      </p:sp>
    </p:spTree>
    <p:extLst>
      <p:ext uri="{BB962C8B-B14F-4D97-AF65-F5344CB8AC3E}">
        <p14:creationId xmlns:p14="http://schemas.microsoft.com/office/powerpoint/2010/main" val="1244553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of births with no prenatal care in the first trimester, 2013-2017</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75965272"/>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69349EBB-C7EB-4820-A194-63F57156C604}" type="slidenum">
              <a:rPr lang="en-US" smtClean="0"/>
              <a:t>26</a:t>
            </a:fld>
            <a:endParaRPr lang="en-US"/>
          </a:p>
        </p:txBody>
      </p:sp>
      <p:sp>
        <p:nvSpPr>
          <p:cNvPr id="6" name="TextBox 5"/>
          <p:cNvSpPr txBox="1"/>
          <p:nvPr/>
        </p:nvSpPr>
        <p:spPr>
          <a:xfrm>
            <a:off x="44077" y="6488458"/>
            <a:ext cx="3766159" cy="307777"/>
          </a:xfrm>
          <a:prstGeom prst="rect">
            <a:avLst/>
          </a:prstGeom>
          <a:noFill/>
        </p:spPr>
        <p:txBody>
          <a:bodyPr wrap="none" rtlCol="0">
            <a:spAutoFit/>
          </a:bodyPr>
          <a:lstStyle/>
          <a:p>
            <a:r>
              <a:rPr lang="en-US" sz="1400" dirty="0">
                <a:solidFill>
                  <a:schemeClr val="bg1"/>
                </a:solidFill>
              </a:rPr>
              <a:t>Source: Alaska Health Analytics and Vital Records</a:t>
            </a:r>
          </a:p>
        </p:txBody>
      </p:sp>
    </p:spTree>
    <p:extLst>
      <p:ext uri="{BB962C8B-B14F-4D97-AF65-F5344CB8AC3E}">
        <p14:creationId xmlns:p14="http://schemas.microsoft.com/office/powerpoint/2010/main" val="2535739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nSpc>
                <a:spcPct val="100000"/>
              </a:lnSpc>
              <a:spcBef>
                <a:spcPts val="0"/>
              </a:spcBef>
              <a:defRPr/>
            </a:pPr>
            <a:r>
              <a:rPr lang="en-US" dirty="0"/>
              <a:t>Use of a most or moderately effective contraceptive method postpartum, 2016</a:t>
            </a:r>
          </a:p>
        </p:txBody>
      </p:sp>
      <p:sp>
        <p:nvSpPr>
          <p:cNvPr id="5" name="Slide Number Placeholder 4"/>
          <p:cNvSpPr>
            <a:spLocks noGrp="1"/>
          </p:cNvSpPr>
          <p:nvPr>
            <p:ph type="sldNum" sz="quarter" idx="12"/>
          </p:nvPr>
        </p:nvSpPr>
        <p:spPr/>
        <p:txBody>
          <a:bodyPr/>
          <a:lstStyle/>
          <a:p>
            <a:fld id="{69349EBB-C7EB-4820-A194-63F57156C604}" type="slidenum">
              <a:rPr lang="en-US" smtClean="0"/>
              <a:t>27</a:t>
            </a:fld>
            <a:endParaRPr lang="en-US"/>
          </a:p>
        </p:txBody>
      </p:sp>
      <p:graphicFrame>
        <p:nvGraphicFramePr>
          <p:cNvPr id="6" name="Content Placeholder 5">
            <a:extLst>
              <a:ext uri="{FF2B5EF4-FFF2-40B4-BE49-F238E27FC236}">
                <a16:creationId xmlns:a16="http://schemas.microsoft.com/office/drawing/2014/main" id="{B720A1F1-2909-49D3-BF0E-AD0BD799B0DD}"/>
              </a:ext>
            </a:extLst>
          </p:cNvPr>
          <p:cNvGraphicFramePr>
            <a:graphicFrameLocks noGrp="1"/>
          </p:cNvGraphicFramePr>
          <p:nvPr>
            <p:ph idx="1"/>
          </p:nvPr>
        </p:nvGraphicFramePr>
        <p:xfrm>
          <a:off x="1096963" y="1648047"/>
          <a:ext cx="10058400" cy="46251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4077" y="6488458"/>
            <a:ext cx="5252015" cy="307777"/>
          </a:xfrm>
          <a:prstGeom prst="rect">
            <a:avLst/>
          </a:prstGeom>
          <a:noFill/>
        </p:spPr>
        <p:txBody>
          <a:bodyPr wrap="none" rtlCol="0">
            <a:spAutoFit/>
          </a:bodyPr>
          <a:lstStyle/>
          <a:p>
            <a:r>
              <a:rPr lang="en-US" sz="1400" dirty="0">
                <a:solidFill>
                  <a:schemeClr val="bg1"/>
                </a:solidFill>
              </a:rPr>
              <a:t>Source: Alaska Maternal Child Health Data Book 2018: PRAMS Edition</a:t>
            </a:r>
          </a:p>
        </p:txBody>
      </p:sp>
      <p:sp>
        <p:nvSpPr>
          <p:cNvPr id="13" name="TextBox 1">
            <a:extLst>
              <a:ext uri="{FF2B5EF4-FFF2-40B4-BE49-F238E27FC236}">
                <a16:creationId xmlns:a16="http://schemas.microsoft.com/office/drawing/2014/main" id="{46E17599-6F23-4ADC-9361-6229FCE65E0D}"/>
              </a:ext>
            </a:extLst>
          </p:cNvPr>
          <p:cNvSpPr txBox="1"/>
          <p:nvPr/>
        </p:nvSpPr>
        <p:spPr>
          <a:xfrm>
            <a:off x="180824" y="5821269"/>
            <a:ext cx="9719634" cy="9038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rPr>
              <a:t>FPL = Federal Poverty Level</a:t>
            </a:r>
          </a:p>
          <a:p>
            <a:pPr algn="l"/>
            <a:r>
              <a:rPr lang="en-US" sz="1050" dirty="0">
                <a:latin typeface="Franklin Gothic Medium" panose="020B0603020102020204" pitchFamily="34" charset="0"/>
                <a:ea typeface="Tahoma" panose="020B0604030504040204" pitchFamily="34" charset="0"/>
                <a:cs typeface="Tahoma" panose="020B0604030504040204" pitchFamily="34" charset="0"/>
              </a:rPr>
              <a:t>*Note: Non-pregnant women excluding those who indicated they wanted to get pregnant and those who reported not being sexually active. Methods considered “most or moderately effective” are sterilization,</a:t>
            </a:r>
          </a:p>
          <a:p>
            <a:pPr algn="l"/>
            <a:r>
              <a:rPr lang="en-US" sz="1050" dirty="0">
                <a:latin typeface="Franklin Gothic Medium" panose="020B0603020102020204" pitchFamily="34" charset="0"/>
                <a:ea typeface="Tahoma" panose="020B0604030504040204" pitchFamily="34" charset="0"/>
                <a:cs typeface="Tahoma" panose="020B0604030504040204" pitchFamily="34" charset="0"/>
              </a:rPr>
              <a:t>Implant, IUD, Depo-Provera, pills or patch/ring.</a:t>
            </a:r>
          </a:p>
          <a:p>
            <a:pPr marL="171450" indent="-171450" algn="l">
              <a:buFont typeface="Arial" panose="020B0604020202020204" pitchFamily="34" charset="0"/>
              <a:buChar char="•"/>
            </a:pPr>
            <a:endParaRPr lang="en-US" sz="1050" dirty="0">
              <a:solidFill>
                <a:sysClr val="windowText" lastClr="000000"/>
              </a:solidFill>
              <a:latin typeface="Franklin Gothic Medium" panose="020B060302010202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661345" y="2939315"/>
            <a:ext cx="1265274" cy="923330"/>
          </a:xfrm>
          <a:prstGeom prst="rect">
            <a:avLst/>
          </a:prstGeom>
          <a:noFill/>
        </p:spPr>
        <p:txBody>
          <a:bodyPr wrap="square" rtlCol="0">
            <a:spAutoFit/>
          </a:bodyPr>
          <a:lstStyle/>
          <a:p>
            <a:r>
              <a:rPr lang="en-US" dirty="0"/>
              <a:t>% women delivering live births*</a:t>
            </a:r>
          </a:p>
        </p:txBody>
      </p:sp>
    </p:spTree>
    <p:extLst>
      <p:ext uri="{BB962C8B-B14F-4D97-AF65-F5344CB8AC3E}">
        <p14:creationId xmlns:p14="http://schemas.microsoft.com/office/powerpoint/2010/main" val="69027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breastfeeding at 8 weeks, 2016</a:t>
            </a:r>
          </a:p>
        </p:txBody>
      </p:sp>
      <p:sp>
        <p:nvSpPr>
          <p:cNvPr id="5" name="Slide Number Placeholder 4"/>
          <p:cNvSpPr>
            <a:spLocks noGrp="1"/>
          </p:cNvSpPr>
          <p:nvPr>
            <p:ph type="sldNum" sz="quarter" idx="12"/>
          </p:nvPr>
        </p:nvSpPr>
        <p:spPr/>
        <p:txBody>
          <a:bodyPr/>
          <a:lstStyle/>
          <a:p>
            <a:fld id="{69349EBB-C7EB-4820-A194-63F57156C604}" type="slidenum">
              <a:rPr lang="en-US" smtClean="0"/>
              <a:t>28</a:t>
            </a:fld>
            <a:endParaRPr lang="en-US"/>
          </a:p>
        </p:txBody>
      </p:sp>
      <p:graphicFrame>
        <p:nvGraphicFramePr>
          <p:cNvPr id="6" name="Content Placeholder 5">
            <a:extLst>
              <a:ext uri="{FF2B5EF4-FFF2-40B4-BE49-F238E27FC236}">
                <a16:creationId xmlns:a16="http://schemas.microsoft.com/office/drawing/2014/main" id="{89BE79BA-DAF8-4731-AC5D-F914CAAA165A}"/>
              </a:ext>
            </a:extLst>
          </p:cNvPr>
          <p:cNvGraphicFramePr>
            <a:graphicFrameLocks noGrp="1"/>
          </p:cNvGraphicFramePr>
          <p:nvPr>
            <p:ph idx="1"/>
            <p:extLst>
              <p:ext uri="{D42A27DB-BD31-4B8C-83A1-F6EECF244321}">
                <p14:modId xmlns:p14="http://schemas.microsoft.com/office/powerpoint/2010/main" val="1490921101"/>
              </p:ext>
            </p:extLst>
          </p:nvPr>
        </p:nvGraphicFramePr>
        <p:xfrm>
          <a:off x="744279" y="1488559"/>
          <a:ext cx="10823944" cy="47102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4077" y="6488458"/>
            <a:ext cx="5252015" cy="307777"/>
          </a:xfrm>
          <a:prstGeom prst="rect">
            <a:avLst/>
          </a:prstGeom>
          <a:noFill/>
        </p:spPr>
        <p:txBody>
          <a:bodyPr wrap="none" rtlCol="0">
            <a:spAutoFit/>
          </a:bodyPr>
          <a:lstStyle/>
          <a:p>
            <a:r>
              <a:rPr lang="en-US" sz="1400" dirty="0">
                <a:solidFill>
                  <a:schemeClr val="bg1"/>
                </a:solidFill>
              </a:rPr>
              <a:t>Source: Alaska Maternal Child Health Data Book 2018: PRAMS Edition</a:t>
            </a:r>
          </a:p>
        </p:txBody>
      </p:sp>
      <p:sp>
        <p:nvSpPr>
          <p:cNvPr id="8" name="TextBox 7"/>
          <p:cNvSpPr txBox="1"/>
          <p:nvPr/>
        </p:nvSpPr>
        <p:spPr>
          <a:xfrm>
            <a:off x="661345" y="2939315"/>
            <a:ext cx="1265274" cy="923330"/>
          </a:xfrm>
          <a:prstGeom prst="rect">
            <a:avLst/>
          </a:prstGeom>
          <a:noFill/>
        </p:spPr>
        <p:txBody>
          <a:bodyPr wrap="square" rtlCol="0">
            <a:spAutoFit/>
          </a:bodyPr>
          <a:lstStyle/>
          <a:p>
            <a:r>
              <a:rPr lang="en-US" dirty="0"/>
              <a:t>% women delivering live births</a:t>
            </a:r>
          </a:p>
        </p:txBody>
      </p:sp>
    </p:spTree>
    <p:extLst>
      <p:ext uri="{BB962C8B-B14F-4D97-AF65-F5344CB8AC3E}">
        <p14:creationId xmlns:p14="http://schemas.microsoft.com/office/powerpoint/2010/main" val="175504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Exclusive breastfeeding at 8 weeks, 2016</a:t>
            </a:r>
          </a:p>
        </p:txBody>
      </p:sp>
      <p:sp>
        <p:nvSpPr>
          <p:cNvPr id="5" name="Slide Number Placeholder 4"/>
          <p:cNvSpPr>
            <a:spLocks noGrp="1"/>
          </p:cNvSpPr>
          <p:nvPr>
            <p:ph type="sldNum" sz="quarter" idx="12"/>
          </p:nvPr>
        </p:nvSpPr>
        <p:spPr/>
        <p:txBody>
          <a:bodyPr/>
          <a:lstStyle/>
          <a:p>
            <a:fld id="{69349EBB-C7EB-4820-A194-63F57156C604}" type="slidenum">
              <a:rPr lang="en-US" smtClean="0"/>
              <a:t>29</a:t>
            </a:fld>
            <a:endParaRPr lang="en-US"/>
          </a:p>
        </p:txBody>
      </p:sp>
      <p:graphicFrame>
        <p:nvGraphicFramePr>
          <p:cNvPr id="6" name="Content Placeholder 5">
            <a:extLst>
              <a:ext uri="{FF2B5EF4-FFF2-40B4-BE49-F238E27FC236}">
                <a16:creationId xmlns:a16="http://schemas.microsoft.com/office/drawing/2014/main" id="{406D80D0-C5ED-4C7A-A270-46E946DE914E}"/>
              </a:ext>
            </a:extLst>
          </p:cNvPr>
          <p:cNvGraphicFramePr>
            <a:graphicFrameLocks noGrp="1"/>
          </p:cNvGraphicFramePr>
          <p:nvPr>
            <p:ph idx="1"/>
            <p:extLst>
              <p:ext uri="{D42A27DB-BD31-4B8C-83A1-F6EECF244321}">
                <p14:modId xmlns:p14="http://schemas.microsoft.com/office/powerpoint/2010/main" val="1173282267"/>
              </p:ext>
            </p:extLst>
          </p:nvPr>
        </p:nvGraphicFramePr>
        <p:xfrm>
          <a:off x="776177" y="1637414"/>
          <a:ext cx="10855842" cy="44763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4077" y="6488458"/>
            <a:ext cx="5252015" cy="307777"/>
          </a:xfrm>
          <a:prstGeom prst="rect">
            <a:avLst/>
          </a:prstGeom>
          <a:noFill/>
        </p:spPr>
        <p:txBody>
          <a:bodyPr wrap="none" rtlCol="0">
            <a:spAutoFit/>
          </a:bodyPr>
          <a:lstStyle/>
          <a:p>
            <a:r>
              <a:rPr lang="en-US" sz="1400" dirty="0">
                <a:solidFill>
                  <a:schemeClr val="bg1"/>
                </a:solidFill>
              </a:rPr>
              <a:t>Source: Alaska Maternal Child Health Data Book 2018: PRAMS Edition</a:t>
            </a:r>
          </a:p>
        </p:txBody>
      </p:sp>
      <p:sp>
        <p:nvSpPr>
          <p:cNvPr id="8" name="TextBox 7"/>
          <p:cNvSpPr txBox="1"/>
          <p:nvPr/>
        </p:nvSpPr>
        <p:spPr>
          <a:xfrm>
            <a:off x="661345" y="2939315"/>
            <a:ext cx="1265274" cy="923330"/>
          </a:xfrm>
          <a:prstGeom prst="rect">
            <a:avLst/>
          </a:prstGeom>
          <a:noFill/>
        </p:spPr>
        <p:txBody>
          <a:bodyPr wrap="square" rtlCol="0">
            <a:spAutoFit/>
          </a:bodyPr>
          <a:lstStyle/>
          <a:p>
            <a:r>
              <a:rPr lang="en-US" dirty="0"/>
              <a:t>% women delivering live births</a:t>
            </a:r>
          </a:p>
        </p:txBody>
      </p:sp>
    </p:spTree>
    <p:extLst>
      <p:ext uri="{BB962C8B-B14F-4D97-AF65-F5344CB8AC3E}">
        <p14:creationId xmlns:p14="http://schemas.microsoft.com/office/powerpoint/2010/main" val="408255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Child Death Review (MCDR)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563628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a:t>Alaska Maternal Child Health Epidemiology</a:t>
            </a:r>
            <a:endParaRPr lang="en-US" dirty="0"/>
          </a:p>
        </p:txBody>
      </p:sp>
      <p:sp>
        <p:nvSpPr>
          <p:cNvPr id="3" name="Slide Number Placeholder 2"/>
          <p:cNvSpPr>
            <a:spLocks noGrp="1"/>
          </p:cNvSpPr>
          <p:nvPr>
            <p:ph type="sldNum" sz="quarter" idx="12"/>
          </p:nvPr>
        </p:nvSpPr>
        <p:spPr/>
        <p:txBody>
          <a:bodyPr/>
          <a:lstStyle/>
          <a:p>
            <a:fld id="{629637A9-119A-49DA-BD12-AAC58B377D80}" type="slidenum">
              <a:rPr lang="en-US" smtClean="0"/>
              <a:pPr/>
              <a:t>3</a:t>
            </a:fld>
            <a:endParaRPr lang="en-US" dirty="0"/>
          </a:p>
        </p:txBody>
      </p:sp>
      <p:sp>
        <p:nvSpPr>
          <p:cNvPr id="12" name="Content Placeholder 11"/>
          <p:cNvSpPr>
            <a:spLocks noGrp="1"/>
          </p:cNvSpPr>
          <p:nvPr>
            <p:ph sz="quarter" idx="13"/>
          </p:nvPr>
        </p:nvSpPr>
        <p:spPr/>
        <p:txBody>
          <a:bodyPr/>
          <a:lstStyle/>
          <a:p>
            <a:endParaRPr lang="en-US"/>
          </a:p>
        </p:txBody>
      </p:sp>
    </p:spTree>
    <p:extLst>
      <p:ext uri="{BB962C8B-B14F-4D97-AF65-F5344CB8AC3E}">
        <p14:creationId xmlns:p14="http://schemas.microsoft.com/office/powerpoint/2010/main" val="279943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30</a:t>
            </a:fld>
            <a:endParaRPr lang="en-US" dirty="0"/>
          </a:p>
        </p:txBody>
      </p:sp>
      <p:sp>
        <p:nvSpPr>
          <p:cNvPr id="6" name="Footer Placeholder 1"/>
          <p:cNvSpPr>
            <a:spLocks noGrp="1"/>
          </p:cNvSpPr>
          <p:nvPr>
            <p:ph type="ftr" sz="quarter" idx="11"/>
          </p:nvPr>
        </p:nvSpPr>
        <p:spPr>
          <a:xfrm>
            <a:off x="3686185" y="6459785"/>
            <a:ext cx="4822804" cy="365125"/>
          </a:xfrm>
        </p:spPr>
        <p:txBody>
          <a:bodyPr/>
          <a:lstStyle/>
          <a:p>
            <a:r>
              <a:rPr lang="en-US" sz="1000" dirty="0"/>
              <a:t>Selected quotes from the Alaska Pregnancy Risk Assessment Monitoring System (PRAMS) from the last several years</a:t>
            </a:r>
          </a:p>
        </p:txBody>
      </p:sp>
      <p:sp>
        <p:nvSpPr>
          <p:cNvPr id="5" name="Rectangle 4"/>
          <p:cNvSpPr/>
          <p:nvPr/>
        </p:nvSpPr>
        <p:spPr>
          <a:xfrm>
            <a:off x="618807" y="715000"/>
            <a:ext cx="10957560" cy="5693866"/>
          </a:xfrm>
          <a:prstGeom prst="rect">
            <a:avLst/>
          </a:prstGeom>
        </p:spPr>
        <p:txBody>
          <a:bodyPr wrap="square">
            <a:spAutoFit/>
          </a:bodyPr>
          <a:lstStyle/>
          <a:p>
            <a:pPr defTabSz="914400"/>
            <a:r>
              <a:rPr lang="en-US" sz="2800" i="1" kern="0" dirty="0">
                <a:solidFill>
                  <a:prstClr val="black"/>
                </a:solidFill>
              </a:rPr>
              <a:t>“</a:t>
            </a:r>
            <a:r>
              <a:rPr lang="en-US" sz="2800" i="1" dirty="0"/>
              <a:t>My baby was born perfectly healthy at 39 weeks. She only weighed 5lbs, 5oz. My doctor said that she didn't appear to be gaining weight in the last part of the pregnancy, so I was induced…. She is doing great now and has been gaining weight properly. We exclusively breast feed. She is 3 months old and weighs over 9lbs now. New moms should be told during pregnancy that breastfeeding is </a:t>
            </a:r>
            <a:r>
              <a:rPr lang="en-US" sz="2800" i="1" u="sng" dirty="0"/>
              <a:t>not</a:t>
            </a:r>
            <a:r>
              <a:rPr lang="en-US" sz="2800" i="1" dirty="0"/>
              <a:t> easy at first. It took 5 weeks of issues before my baby and I figured out how to do it correctly. It was awful. It was painful. She wouldn't latch correctly. I had oversupply. She had thrush. It was miserable. I wanted to quit but I felt guilty about wanting to quit. I had a lot of support. I talked to a lactation consultant. It got better. Now we have it figured out and are doing great, but in the beginning I almost quit. I'm glad I didn't.”</a:t>
            </a:r>
          </a:p>
          <a:p>
            <a:pPr defTabSz="914400"/>
            <a:endParaRPr lang="en-US" sz="2800" i="1" kern="0" dirty="0">
              <a:solidFill>
                <a:prstClr val="black"/>
              </a:solidFill>
            </a:endParaRPr>
          </a:p>
        </p:txBody>
      </p:sp>
    </p:spTree>
    <p:extLst>
      <p:ext uri="{BB962C8B-B14F-4D97-AF65-F5344CB8AC3E}">
        <p14:creationId xmlns:p14="http://schemas.microsoft.com/office/powerpoint/2010/main" val="4099018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23173" y="728717"/>
            <a:ext cx="5815724" cy="5654155"/>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ular Callout 12"/>
          <p:cNvSpPr/>
          <p:nvPr/>
        </p:nvSpPr>
        <p:spPr>
          <a:xfrm>
            <a:off x="9779966" y="671575"/>
            <a:ext cx="2147297" cy="2471271"/>
          </a:xfrm>
          <a:prstGeom prst="wedgeRoundRectCallout">
            <a:avLst>
              <a:gd name="adj1" fmla="val -173246"/>
              <a:gd name="adj2" fmla="val 2656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Maternal Mortality Review Committees </a:t>
            </a:r>
            <a:r>
              <a:rPr lang="en-US" sz="1400" dirty="0">
                <a:solidFill>
                  <a:schemeClr val="tx1"/>
                </a:solidFill>
              </a:rPr>
              <a:t>conduct detailed reviews to get complete and comprehensive data on maternal deaths to prioritize prevention efforts. </a:t>
            </a:r>
          </a:p>
        </p:txBody>
      </p:sp>
      <p:sp>
        <p:nvSpPr>
          <p:cNvPr id="14" name="Rounded Rectangular Callout 13"/>
          <p:cNvSpPr/>
          <p:nvPr/>
        </p:nvSpPr>
        <p:spPr>
          <a:xfrm>
            <a:off x="9829710" y="4201914"/>
            <a:ext cx="2147297" cy="2450549"/>
          </a:xfrm>
          <a:prstGeom prst="wedgeRoundRectCallout">
            <a:avLst>
              <a:gd name="adj1" fmla="val -141017"/>
              <a:gd name="adj2" fmla="val -5507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Perinatal Quality </a:t>
            </a:r>
            <a:r>
              <a:rPr lang="en-US" sz="1600" b="1" dirty="0" err="1">
                <a:solidFill>
                  <a:schemeClr val="tx1"/>
                </a:solidFill>
              </a:rPr>
              <a:t>Collaboratives</a:t>
            </a:r>
            <a:r>
              <a:rPr lang="en-US" sz="1600" b="1" dirty="0">
                <a:solidFill>
                  <a:schemeClr val="tx1"/>
                </a:solidFill>
              </a:rPr>
              <a:t> </a:t>
            </a:r>
            <a:r>
              <a:rPr lang="en-US" sz="1400" dirty="0">
                <a:solidFill>
                  <a:schemeClr val="tx1"/>
                </a:solidFill>
              </a:rPr>
              <a:t>mobilize state or multi-state networks to implement quality improvement efforts and improve care for mothers and babies.</a:t>
            </a:r>
          </a:p>
        </p:txBody>
      </p:sp>
      <p:sp>
        <p:nvSpPr>
          <p:cNvPr id="15" name="Rounded Rectangular Callout 14"/>
          <p:cNvSpPr/>
          <p:nvPr/>
        </p:nvSpPr>
        <p:spPr>
          <a:xfrm>
            <a:off x="334682" y="2509101"/>
            <a:ext cx="2115343" cy="2415511"/>
          </a:xfrm>
          <a:prstGeom prst="wedgeRoundRectCallout">
            <a:avLst>
              <a:gd name="adj1" fmla="val 126054"/>
              <a:gd name="adj2" fmla="val 2133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Alliance for Innovation on Maternal Health  </a:t>
            </a:r>
            <a:r>
              <a:rPr lang="en-US" sz="1400" dirty="0">
                <a:solidFill>
                  <a:schemeClr val="tx1"/>
                </a:solidFill>
              </a:rPr>
              <a:t>moves established guidelines into practice with a standard approach to improve safety in maternity care.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781" y="1201234"/>
            <a:ext cx="2292295" cy="229229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014" y="3068526"/>
            <a:ext cx="2286199" cy="2292295"/>
          </a:xfrm>
          <a:prstGeom prst="rect">
            <a:avLst/>
          </a:prstGeom>
        </p:spPr>
      </p:pic>
      <p:sp>
        <p:nvSpPr>
          <p:cNvPr id="19" name="TextBox 18"/>
          <p:cNvSpPr txBox="1"/>
          <p:nvPr/>
        </p:nvSpPr>
        <p:spPr>
          <a:xfrm>
            <a:off x="5433761" y="2045981"/>
            <a:ext cx="1688283" cy="584775"/>
          </a:xfrm>
          <a:prstGeom prst="rect">
            <a:avLst/>
          </a:prstGeom>
          <a:noFill/>
        </p:spPr>
        <p:txBody>
          <a:bodyPr wrap="none" rtlCol="0">
            <a:spAutoFit/>
          </a:bodyPr>
          <a:lstStyle/>
          <a:p>
            <a:pPr algn="ctr"/>
            <a:r>
              <a:rPr lang="en-US" sz="3200" b="1" dirty="0">
                <a:solidFill>
                  <a:srgbClr val="6A58A6"/>
                </a:solidFill>
                <a:latin typeface="Arial" panose="020B0604020202020204" pitchFamily="34" charset="0"/>
                <a:cs typeface="Arial" panose="020B0604020202020204" pitchFamily="34" charset="0"/>
              </a:rPr>
              <a:t>MMRCs</a:t>
            </a:r>
          </a:p>
        </p:txBody>
      </p:sp>
      <p:sp>
        <p:nvSpPr>
          <p:cNvPr id="20" name="TextBox 19"/>
          <p:cNvSpPr txBox="1"/>
          <p:nvPr/>
        </p:nvSpPr>
        <p:spPr>
          <a:xfrm>
            <a:off x="6326819" y="3932322"/>
            <a:ext cx="1301959" cy="584775"/>
          </a:xfrm>
          <a:prstGeom prst="rect">
            <a:avLst/>
          </a:prstGeom>
          <a:noFill/>
        </p:spPr>
        <p:txBody>
          <a:bodyPr wrap="none" rtlCol="0">
            <a:spAutoFit/>
          </a:bodyPr>
          <a:lstStyle/>
          <a:p>
            <a:pPr algn="ctr"/>
            <a:r>
              <a:rPr lang="en-US" sz="3200" b="1" dirty="0">
                <a:solidFill>
                  <a:srgbClr val="252162"/>
                </a:solidFill>
                <a:latin typeface="Arial" panose="020B0604020202020204" pitchFamily="34" charset="0"/>
                <a:cs typeface="Arial" panose="020B0604020202020204" pitchFamily="34" charset="0"/>
              </a:rPr>
              <a:t>PQCs</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9732">
            <a:off x="3845887" y="2732602"/>
            <a:ext cx="2292295" cy="2292295"/>
          </a:xfrm>
          <a:prstGeom prst="rect">
            <a:avLst/>
          </a:prstGeom>
        </p:spPr>
      </p:pic>
      <p:sp>
        <p:nvSpPr>
          <p:cNvPr id="22" name="TextBox 21"/>
          <p:cNvSpPr txBox="1"/>
          <p:nvPr/>
        </p:nvSpPr>
        <p:spPr>
          <a:xfrm>
            <a:off x="4485456" y="3586361"/>
            <a:ext cx="936474" cy="584775"/>
          </a:xfrm>
          <a:prstGeom prst="rect">
            <a:avLst/>
          </a:prstGeom>
          <a:noFill/>
        </p:spPr>
        <p:txBody>
          <a:bodyPr wrap="none" rtlCol="0">
            <a:spAutoFit/>
          </a:bodyPr>
          <a:lstStyle/>
          <a:p>
            <a:pPr algn="ctr"/>
            <a:r>
              <a:rPr lang="en-US" sz="3200" b="1" dirty="0">
                <a:solidFill>
                  <a:srgbClr val="862676"/>
                </a:solidFill>
                <a:latin typeface="Arial" panose="020B0604020202020204" pitchFamily="34" charset="0"/>
                <a:cs typeface="Arial" panose="020B0604020202020204" pitchFamily="34" charset="0"/>
              </a:rPr>
              <a:t>AIM</a:t>
            </a:r>
          </a:p>
        </p:txBody>
      </p:sp>
      <p:sp>
        <p:nvSpPr>
          <p:cNvPr id="2" name="Rectangle 1"/>
          <p:cNvSpPr/>
          <p:nvPr/>
        </p:nvSpPr>
        <p:spPr>
          <a:xfrm>
            <a:off x="602166" y="174321"/>
            <a:ext cx="10961649"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BRINGING IT TOGETHER: KEY EFFORTS to SAVE LIVES</a:t>
            </a:r>
          </a:p>
        </p:txBody>
      </p:sp>
    </p:spTree>
    <p:extLst>
      <p:ext uri="{BB962C8B-B14F-4D97-AF65-F5344CB8AC3E}">
        <p14:creationId xmlns:p14="http://schemas.microsoft.com/office/powerpoint/2010/main" val="390430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8" presetClass="emph" presetSubtype="0" fill="hold" nodeType="withEffect">
                                  <p:stCondLst>
                                    <p:cond delay="0"/>
                                  </p:stCondLst>
                                  <p:childTnLst>
                                    <p:animRot by="21600000">
                                      <p:cBhvr>
                                        <p:cTn id="12" dur="2000" fill="hold"/>
                                        <p:tgtEl>
                                          <p:spTgt spid="1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8" presetClass="emph" presetSubtype="0" fill="hold" nodeType="withEffect">
                                  <p:stCondLst>
                                    <p:cond delay="0"/>
                                  </p:stCondLst>
                                  <p:childTnLst>
                                    <p:animRot by="21600000">
                                      <p:cBhvr>
                                        <p:cTn id="22" dur="2000" fill="hold"/>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8" presetClass="emph" presetSubtype="0" fill="hold" nodeType="withEffect">
                                  <p:stCondLst>
                                    <p:cond delay="0"/>
                                  </p:stCondLst>
                                  <p:childTnLst>
                                    <p:animRot by="21600000">
                                      <p:cBhvr>
                                        <p:cTn id="32"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p:bldP spid="20"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8" name="Text Placeholder 7"/>
          <p:cNvSpPr>
            <a:spLocks noGrp="1"/>
          </p:cNvSpPr>
          <p:nvPr>
            <p:ph type="body" idx="1"/>
          </p:nvPr>
        </p:nvSpPr>
        <p:spPr/>
        <p:txBody>
          <a:bodyPr/>
          <a:lstStyle/>
          <a:p>
            <a:r>
              <a:rPr lang="en-US" dirty="0">
                <a:hlinkClick r:id="rId3"/>
              </a:rPr>
              <a:t>Margaret.young@Alaska.gov</a:t>
            </a:r>
            <a:endParaRPr lang="en-US" dirty="0"/>
          </a:p>
          <a:p>
            <a:r>
              <a:rPr lang="en-US" dirty="0"/>
              <a:t>(907) 269-5657</a:t>
            </a:r>
          </a:p>
        </p:txBody>
      </p:sp>
      <p:sp>
        <p:nvSpPr>
          <p:cNvPr id="4" name="Footer Placeholder 3"/>
          <p:cNvSpPr>
            <a:spLocks noGrp="1"/>
          </p:cNvSpPr>
          <p:nvPr>
            <p:ph type="ftr" sz="quarter" idx="11"/>
          </p:nvPr>
        </p:nvSpPr>
        <p:spPr/>
        <p:txBody>
          <a:bodyPr/>
          <a:lstStyle/>
          <a:p>
            <a:r>
              <a:rPr lang="en-US" dirty="0"/>
              <a:t>Alaska Maternal Child Health Epidemiology</a:t>
            </a:r>
          </a:p>
        </p:txBody>
      </p:sp>
      <p:sp>
        <p:nvSpPr>
          <p:cNvPr id="5" name="Slide Number Placeholder 4"/>
          <p:cNvSpPr>
            <a:spLocks noGrp="1"/>
          </p:cNvSpPr>
          <p:nvPr>
            <p:ph type="sldNum" sz="quarter" idx="12"/>
          </p:nvPr>
        </p:nvSpPr>
        <p:spPr/>
        <p:txBody>
          <a:bodyPr/>
          <a:lstStyle/>
          <a:p>
            <a:fld id="{629637A9-119A-49DA-BD12-AAC58B377D80}" type="slidenum">
              <a:rPr lang="en-US" smtClean="0"/>
              <a:t>32</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377" y="0"/>
            <a:ext cx="4862623" cy="3646967"/>
          </a:xfrm>
          <a:prstGeom prst="rect">
            <a:avLst/>
          </a:prstGeom>
        </p:spPr>
      </p:pic>
    </p:spTree>
    <p:extLst>
      <p:ext uri="{BB962C8B-B14F-4D97-AF65-F5344CB8AC3E}">
        <p14:creationId xmlns:p14="http://schemas.microsoft.com/office/powerpoint/2010/main" val="30715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Alaska Maternal Deaths per Year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03283009"/>
              </p:ext>
            </p:extLst>
          </p:nvPr>
        </p:nvGraphicFramePr>
        <p:xfrm>
          <a:off x="1096963" y="1846263"/>
          <a:ext cx="10058400" cy="426745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629637A9-119A-49DA-BD12-AAC58B377D80}" type="slidenum">
              <a:rPr lang="en-US" smtClean="0"/>
              <a:t>4</a:t>
            </a:fld>
            <a:endParaRPr lang="en-US" dirty="0"/>
          </a:p>
        </p:txBody>
      </p:sp>
      <p:sp>
        <p:nvSpPr>
          <p:cNvPr id="7" name="TextBox 6"/>
          <p:cNvSpPr txBox="1"/>
          <p:nvPr/>
        </p:nvSpPr>
        <p:spPr>
          <a:xfrm>
            <a:off x="44077" y="6488458"/>
            <a:ext cx="3403624" cy="307777"/>
          </a:xfrm>
          <a:prstGeom prst="rect">
            <a:avLst/>
          </a:prstGeom>
          <a:noFill/>
        </p:spPr>
        <p:txBody>
          <a:bodyPr wrap="none" rtlCol="0">
            <a:spAutoFit/>
          </a:bodyPr>
          <a:lstStyle/>
          <a:p>
            <a:r>
              <a:rPr lang="en-US" sz="1400" dirty="0">
                <a:solidFill>
                  <a:schemeClr val="bg1"/>
                </a:solidFill>
              </a:rPr>
              <a:t>Source: Alaska Maternal Child Death Review</a:t>
            </a:r>
          </a:p>
        </p:txBody>
      </p:sp>
    </p:spTree>
    <p:extLst>
      <p:ext uri="{BB962C8B-B14F-4D97-AF65-F5344CB8AC3E}">
        <p14:creationId xmlns:p14="http://schemas.microsoft.com/office/powerpoint/2010/main" val="318309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59" y="286603"/>
            <a:ext cx="11164187" cy="1450757"/>
          </a:xfrm>
        </p:spPr>
        <p:txBody>
          <a:bodyPr>
            <a:noAutofit/>
          </a:bodyPr>
          <a:lstStyle/>
          <a:p>
            <a:r>
              <a:rPr lang="en-US" sz="4000" b="1" dirty="0">
                <a:solidFill>
                  <a:schemeClr val="accent1"/>
                </a:solidFill>
              </a:rPr>
              <a:t>Unintentional drug or alcohol overdose </a:t>
            </a:r>
            <a:r>
              <a:rPr lang="en-US" sz="4000" dirty="0"/>
              <a:t>was the most common cause of the 56 Alaskan maternal deaths that occurred 2012-2017.</a:t>
            </a:r>
          </a:p>
        </p:txBody>
      </p:sp>
      <p:sp>
        <p:nvSpPr>
          <p:cNvPr id="5" name="Slide Number Placeholder 4"/>
          <p:cNvSpPr>
            <a:spLocks noGrp="1"/>
          </p:cNvSpPr>
          <p:nvPr>
            <p:ph type="sldNum" sz="quarter" idx="12"/>
          </p:nvPr>
        </p:nvSpPr>
        <p:spPr/>
        <p:txBody>
          <a:bodyPr/>
          <a:lstStyle/>
          <a:p>
            <a:fld id="{69349EBB-C7EB-4820-A194-63F57156C604}" type="slidenum">
              <a:rPr lang="en-US" smtClean="0"/>
              <a:t>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0923450"/>
              </p:ext>
            </p:extLst>
          </p:nvPr>
        </p:nvGraphicFramePr>
        <p:xfrm>
          <a:off x="-285270" y="188879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4077" y="6488458"/>
            <a:ext cx="3403624" cy="307777"/>
          </a:xfrm>
          <a:prstGeom prst="rect">
            <a:avLst/>
          </a:prstGeom>
          <a:noFill/>
        </p:spPr>
        <p:txBody>
          <a:bodyPr wrap="none" rtlCol="0">
            <a:spAutoFit/>
          </a:bodyPr>
          <a:lstStyle/>
          <a:p>
            <a:r>
              <a:rPr lang="en-US" sz="1400" dirty="0">
                <a:solidFill>
                  <a:schemeClr val="bg1"/>
                </a:solidFill>
              </a:rPr>
              <a:t>Source: Alaska Maternal Child Death Review</a:t>
            </a:r>
          </a:p>
        </p:txBody>
      </p:sp>
    </p:spTree>
    <p:extLst>
      <p:ext uri="{BB962C8B-B14F-4D97-AF65-F5344CB8AC3E}">
        <p14:creationId xmlns:p14="http://schemas.microsoft.com/office/powerpoint/2010/main" val="396270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of Alaska Opioid-Related Overdose Deaths by Age Group and Sex</a:t>
            </a:r>
          </a:p>
        </p:txBody>
      </p:sp>
      <p:sp>
        <p:nvSpPr>
          <p:cNvPr id="5" name="Slide Number Placeholder 4"/>
          <p:cNvSpPr>
            <a:spLocks noGrp="1"/>
          </p:cNvSpPr>
          <p:nvPr>
            <p:ph type="sldNum" sz="quarter" idx="12"/>
          </p:nvPr>
        </p:nvSpPr>
        <p:spPr/>
        <p:txBody>
          <a:bodyPr/>
          <a:lstStyle/>
          <a:p>
            <a:fld id="{69349EBB-C7EB-4820-A194-63F57156C604}" type="slidenum">
              <a:rPr lang="en-US" smtClean="0"/>
              <a:t>6</a:t>
            </a:fld>
            <a:endParaRPr lang="en-US"/>
          </a:p>
        </p:txBody>
      </p:sp>
      <p:pic>
        <p:nvPicPr>
          <p:cNvPr id="8" name="Picture 7"/>
          <p:cNvPicPr>
            <a:picLocks noChangeAspect="1"/>
          </p:cNvPicPr>
          <p:nvPr/>
        </p:nvPicPr>
        <p:blipFill rotWithShape="1">
          <a:blip r:embed="rId3"/>
          <a:srcRect t="8779"/>
          <a:stretch/>
        </p:blipFill>
        <p:spPr>
          <a:xfrm>
            <a:off x="159507" y="1871329"/>
            <a:ext cx="11674317" cy="4136065"/>
          </a:xfrm>
          <a:prstGeom prst="rect">
            <a:avLst/>
          </a:prstGeom>
        </p:spPr>
      </p:pic>
      <p:sp>
        <p:nvSpPr>
          <p:cNvPr id="9" name="TextBox 8"/>
          <p:cNvSpPr txBox="1"/>
          <p:nvPr/>
        </p:nvSpPr>
        <p:spPr>
          <a:xfrm>
            <a:off x="44077" y="6488458"/>
            <a:ext cx="8973675" cy="307777"/>
          </a:xfrm>
          <a:prstGeom prst="rect">
            <a:avLst/>
          </a:prstGeom>
          <a:noFill/>
        </p:spPr>
        <p:txBody>
          <a:bodyPr wrap="none" rtlCol="0">
            <a:spAutoFit/>
          </a:bodyPr>
          <a:lstStyle/>
          <a:p>
            <a:r>
              <a:rPr lang="en-US" sz="1400" dirty="0">
                <a:solidFill>
                  <a:schemeClr val="bg1"/>
                </a:solidFill>
              </a:rPr>
              <a:t>Source: Alaska Opioid Data Dashboard. Available at http://dhss.alaska.gov/dph/Director/Pages/heroin-opioids/data.aspx</a:t>
            </a:r>
          </a:p>
        </p:txBody>
      </p:sp>
    </p:spTree>
    <p:extLst>
      <p:ext uri="{BB962C8B-B14F-4D97-AF65-F5344CB8AC3E}">
        <p14:creationId xmlns:p14="http://schemas.microsoft.com/office/powerpoint/2010/main" val="412654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Opioid-Related Overdose Deaths</a:t>
            </a:r>
          </a:p>
        </p:txBody>
      </p:sp>
      <p:sp>
        <p:nvSpPr>
          <p:cNvPr id="5" name="Slide Number Placeholder 4"/>
          <p:cNvSpPr>
            <a:spLocks noGrp="1"/>
          </p:cNvSpPr>
          <p:nvPr>
            <p:ph type="sldNum" sz="quarter" idx="12"/>
          </p:nvPr>
        </p:nvSpPr>
        <p:spPr/>
        <p:txBody>
          <a:bodyPr/>
          <a:lstStyle/>
          <a:p>
            <a:fld id="{69349EBB-C7EB-4820-A194-63F57156C604}" type="slidenum">
              <a:rPr lang="en-US" smtClean="0"/>
              <a:t>7</a:t>
            </a:fld>
            <a:endParaRPr lang="en-US"/>
          </a:p>
        </p:txBody>
      </p:sp>
      <p:sp>
        <p:nvSpPr>
          <p:cNvPr id="6" name="Rectangle 5"/>
          <p:cNvSpPr/>
          <p:nvPr/>
        </p:nvSpPr>
        <p:spPr>
          <a:xfrm>
            <a:off x="5678257" y="3244334"/>
            <a:ext cx="835485" cy="369332"/>
          </a:xfrm>
          <a:prstGeom prst="rect">
            <a:avLst/>
          </a:prstGeom>
        </p:spPr>
        <p:txBody>
          <a:bodyPr wrap="none">
            <a:spAutoFit/>
          </a:bodyPr>
          <a:lstStyle/>
          <a:p>
            <a:r>
              <a:rPr lang="en-US" dirty="0"/>
              <a:t>(2.2%) </a:t>
            </a:r>
          </a:p>
        </p:txBody>
      </p:sp>
      <p:sp>
        <p:nvSpPr>
          <p:cNvPr id="7" name="Rectangle 6"/>
          <p:cNvSpPr/>
          <p:nvPr/>
        </p:nvSpPr>
        <p:spPr>
          <a:xfrm>
            <a:off x="5678257" y="3244334"/>
            <a:ext cx="835485" cy="369332"/>
          </a:xfrm>
          <a:prstGeom prst="rect">
            <a:avLst/>
          </a:prstGeom>
        </p:spPr>
        <p:txBody>
          <a:bodyPr wrap="none">
            <a:spAutoFit/>
          </a:bodyPr>
          <a:lstStyle/>
          <a:p>
            <a:r>
              <a:rPr lang="en-US" dirty="0"/>
              <a:t>(2.2%) </a:t>
            </a:r>
          </a:p>
        </p:txBody>
      </p:sp>
      <p:pic>
        <p:nvPicPr>
          <p:cNvPr id="9" name="Picture 8"/>
          <p:cNvPicPr>
            <a:picLocks noChangeAspect="1"/>
          </p:cNvPicPr>
          <p:nvPr/>
        </p:nvPicPr>
        <p:blipFill>
          <a:blip r:embed="rId3"/>
          <a:stretch>
            <a:fillRect/>
          </a:stretch>
        </p:blipFill>
        <p:spPr>
          <a:xfrm>
            <a:off x="435935" y="1760693"/>
            <a:ext cx="11084796" cy="4482673"/>
          </a:xfrm>
          <a:prstGeom prst="rect">
            <a:avLst/>
          </a:prstGeom>
        </p:spPr>
      </p:pic>
      <p:sp>
        <p:nvSpPr>
          <p:cNvPr id="10" name="TextBox 9"/>
          <p:cNvSpPr txBox="1"/>
          <p:nvPr/>
        </p:nvSpPr>
        <p:spPr>
          <a:xfrm>
            <a:off x="44077" y="6488458"/>
            <a:ext cx="10906768" cy="307777"/>
          </a:xfrm>
          <a:prstGeom prst="rect">
            <a:avLst/>
          </a:prstGeom>
          <a:noFill/>
        </p:spPr>
        <p:txBody>
          <a:bodyPr wrap="none" rtlCol="0">
            <a:spAutoFit/>
          </a:bodyPr>
          <a:lstStyle/>
          <a:p>
            <a:r>
              <a:rPr lang="en-US" sz="1400" dirty="0">
                <a:solidFill>
                  <a:schemeClr val="bg1"/>
                </a:solidFill>
              </a:rPr>
              <a:t>Source: </a:t>
            </a:r>
            <a:r>
              <a:rPr lang="en-US" sz="1400" dirty="0" err="1">
                <a:solidFill>
                  <a:schemeClr val="bg1"/>
                </a:solidFill>
              </a:rPr>
              <a:t>HAVRS</a:t>
            </a:r>
            <a:r>
              <a:rPr lang="en-US" sz="1400" dirty="0">
                <a:solidFill>
                  <a:schemeClr val="bg1"/>
                </a:solidFill>
              </a:rPr>
              <a:t>, 2017 Drug Overdose Mortality Update (http://dhss.alaska.gov/dph/VitalStats/Documents/PDFs/2017_Drug_OD_Data%20Brief.pdf)</a:t>
            </a:r>
          </a:p>
        </p:txBody>
      </p:sp>
    </p:spTree>
    <p:extLst>
      <p:ext uri="{BB962C8B-B14F-4D97-AF65-F5344CB8AC3E}">
        <p14:creationId xmlns:p14="http://schemas.microsoft.com/office/powerpoint/2010/main" val="126926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350196945"/>
              </p:ext>
            </p:extLst>
          </p:nvPr>
        </p:nvGraphicFramePr>
        <p:xfrm>
          <a:off x="1552353" y="733647"/>
          <a:ext cx="8474149" cy="64645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25302" y="286603"/>
            <a:ext cx="11504428" cy="1450757"/>
          </a:xfrm>
        </p:spPr>
        <p:txBody>
          <a:bodyPr/>
          <a:lstStyle/>
          <a:p>
            <a:r>
              <a:rPr lang="en-US" dirty="0"/>
              <a:t>Pregnancy-related mortality rates </a:t>
            </a:r>
            <a:r>
              <a:rPr lang="en-US" sz="3200" dirty="0"/>
              <a:t>per 100,000 births</a:t>
            </a:r>
            <a:endParaRPr lang="en-US" dirty="0"/>
          </a:p>
        </p:txBody>
      </p:sp>
      <p:sp>
        <p:nvSpPr>
          <p:cNvPr id="5" name="Slide Number Placeholder 4"/>
          <p:cNvSpPr>
            <a:spLocks noGrp="1"/>
          </p:cNvSpPr>
          <p:nvPr>
            <p:ph type="sldNum" sz="quarter" idx="12"/>
          </p:nvPr>
        </p:nvSpPr>
        <p:spPr/>
        <p:txBody>
          <a:bodyPr/>
          <a:lstStyle/>
          <a:p>
            <a:fld id="{69349EBB-C7EB-4820-A194-63F57156C604}" type="slidenum">
              <a:rPr lang="en-US" smtClean="0"/>
              <a:t>8</a:t>
            </a:fld>
            <a:endParaRPr lang="en-US"/>
          </a:p>
        </p:txBody>
      </p:sp>
      <p:sp>
        <p:nvSpPr>
          <p:cNvPr id="6" name="TextBox 5"/>
          <p:cNvSpPr txBox="1"/>
          <p:nvPr/>
        </p:nvSpPr>
        <p:spPr>
          <a:xfrm>
            <a:off x="44077" y="6488458"/>
            <a:ext cx="3403624" cy="307777"/>
          </a:xfrm>
          <a:prstGeom prst="rect">
            <a:avLst/>
          </a:prstGeom>
          <a:noFill/>
        </p:spPr>
        <p:txBody>
          <a:bodyPr wrap="none" rtlCol="0">
            <a:spAutoFit/>
          </a:bodyPr>
          <a:lstStyle/>
          <a:p>
            <a:r>
              <a:rPr lang="en-US" sz="1400" dirty="0">
                <a:solidFill>
                  <a:schemeClr val="bg1"/>
                </a:solidFill>
              </a:rPr>
              <a:t>Source: Alaska Maternal Child Death Review</a:t>
            </a:r>
          </a:p>
        </p:txBody>
      </p:sp>
    </p:spTree>
    <p:extLst>
      <p:ext uri="{BB962C8B-B14F-4D97-AF65-F5344CB8AC3E}">
        <p14:creationId xmlns:p14="http://schemas.microsoft.com/office/powerpoint/2010/main" val="360735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t>Primary Causes of Death</a:t>
            </a:r>
            <a:br>
              <a:rPr lang="en-US" dirty="0"/>
            </a:br>
            <a:r>
              <a:rPr lang="en-US" dirty="0"/>
              <a:t>Alaska pregnancy-related deaths, 2012-2017</a:t>
            </a:r>
          </a:p>
        </p:txBody>
      </p:sp>
      <p:sp>
        <p:nvSpPr>
          <p:cNvPr id="3" name="Content Placeholder 2"/>
          <p:cNvSpPr>
            <a:spLocks noGrp="1"/>
          </p:cNvSpPr>
          <p:nvPr>
            <p:ph idx="1"/>
          </p:nvPr>
        </p:nvSpPr>
        <p:spPr/>
        <p:txBody>
          <a:bodyPr>
            <a:normAutofit/>
          </a:bodyPr>
          <a:lstStyle/>
          <a:p>
            <a:pPr marL="339725" lvl="0" indent="-339725">
              <a:buFont typeface="Wingdings" panose="05000000000000000000" pitchFamily="2" charset="2"/>
              <a:buChar char="§"/>
            </a:pPr>
            <a:r>
              <a:rPr lang="en-US" sz="2800" b="1" dirty="0"/>
              <a:t>Infection</a:t>
            </a:r>
            <a:r>
              <a:rPr lang="en-US" sz="2800" dirty="0"/>
              <a:t>: bacterial sepsis (two cases, 29%)</a:t>
            </a:r>
          </a:p>
          <a:p>
            <a:pPr marL="339725" lvl="0" indent="-339725">
              <a:buFont typeface="Wingdings" panose="05000000000000000000" pitchFamily="2" charset="2"/>
              <a:buChar char="§"/>
            </a:pPr>
            <a:r>
              <a:rPr lang="en-US" sz="2800" b="1" dirty="0"/>
              <a:t>Hypertensive diseases of pregnancy</a:t>
            </a:r>
            <a:r>
              <a:rPr lang="en-US" sz="2800" dirty="0"/>
              <a:t>: preeclampsia/ </a:t>
            </a:r>
            <a:r>
              <a:rPr lang="en-US" sz="2800" dirty="0" err="1"/>
              <a:t>HELLP</a:t>
            </a:r>
            <a:r>
              <a:rPr lang="en-US" sz="2800" dirty="0"/>
              <a:t> syndrome (two cases, 29%)</a:t>
            </a:r>
          </a:p>
          <a:p>
            <a:pPr marL="339725" lvl="0" indent="-339725">
              <a:buFont typeface="Wingdings" panose="05000000000000000000" pitchFamily="2" charset="2"/>
              <a:buChar char="§"/>
            </a:pPr>
            <a:r>
              <a:rPr lang="en-US" sz="2800" b="1" dirty="0"/>
              <a:t>Cardiac failure: </a:t>
            </a:r>
            <a:r>
              <a:rPr lang="en-US" sz="2800" dirty="0"/>
              <a:t>1 secondary to a maternal congenital heart defect and 1 with pregnancy-induced hypertension (two cases, 29%)</a:t>
            </a:r>
          </a:p>
          <a:p>
            <a:pPr marL="339725" lvl="0" indent="-339725">
              <a:buFont typeface="Wingdings" panose="05000000000000000000" pitchFamily="2" charset="2"/>
              <a:buChar char="§"/>
            </a:pPr>
            <a:r>
              <a:rPr lang="en-US" sz="2800" b="1" dirty="0"/>
              <a:t>Pulmonary embolism </a:t>
            </a:r>
            <a:r>
              <a:rPr lang="en-US" sz="2800" dirty="0"/>
              <a:t>(one case, 14%)</a:t>
            </a:r>
          </a:p>
        </p:txBody>
      </p:sp>
      <p:sp>
        <p:nvSpPr>
          <p:cNvPr id="5" name="Slide Number Placeholder 4"/>
          <p:cNvSpPr>
            <a:spLocks noGrp="1"/>
          </p:cNvSpPr>
          <p:nvPr>
            <p:ph type="sldNum" sz="quarter" idx="12"/>
          </p:nvPr>
        </p:nvSpPr>
        <p:spPr/>
        <p:txBody>
          <a:bodyPr/>
          <a:lstStyle/>
          <a:p>
            <a:fld id="{69349EBB-C7EB-4820-A194-63F57156C604}" type="slidenum">
              <a:rPr lang="en-US" smtClean="0"/>
              <a:t>9</a:t>
            </a:fld>
            <a:endParaRPr lang="en-US"/>
          </a:p>
        </p:txBody>
      </p:sp>
      <p:sp>
        <p:nvSpPr>
          <p:cNvPr id="7" name="TextBox 6"/>
          <p:cNvSpPr txBox="1"/>
          <p:nvPr/>
        </p:nvSpPr>
        <p:spPr>
          <a:xfrm>
            <a:off x="44077" y="6488458"/>
            <a:ext cx="3403624" cy="307777"/>
          </a:xfrm>
          <a:prstGeom prst="rect">
            <a:avLst/>
          </a:prstGeom>
          <a:noFill/>
        </p:spPr>
        <p:txBody>
          <a:bodyPr wrap="none" rtlCol="0">
            <a:spAutoFit/>
          </a:bodyPr>
          <a:lstStyle/>
          <a:p>
            <a:r>
              <a:rPr lang="en-US" sz="1400" dirty="0">
                <a:solidFill>
                  <a:schemeClr val="bg1"/>
                </a:solidFill>
              </a:rPr>
              <a:t>Source: Alaska Maternal Child Death Review</a:t>
            </a:r>
          </a:p>
        </p:txBody>
      </p:sp>
    </p:spTree>
    <p:extLst>
      <p:ext uri="{BB962C8B-B14F-4D97-AF65-F5344CB8AC3E}">
        <p14:creationId xmlns:p14="http://schemas.microsoft.com/office/powerpoint/2010/main" val="356950268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1331</TotalTime>
  <Words>4097</Words>
  <Application>Microsoft Office PowerPoint</Application>
  <PresentationFormat>Widescreen</PresentationFormat>
  <Paragraphs>319</Paragraphs>
  <Slides>32</Slides>
  <Notes>32</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Franklin Gothic Medium</vt:lpstr>
      <vt:lpstr>Segoe UI</vt:lpstr>
      <vt:lpstr>Wingdings</vt:lpstr>
      <vt:lpstr>Retrospect</vt:lpstr>
      <vt:lpstr>1_Retrospect</vt:lpstr>
      <vt:lpstr>Current Landscape of Alaska Maternal Child Health Data</vt:lpstr>
      <vt:lpstr>PowerPoint Presentation</vt:lpstr>
      <vt:lpstr>Maternal Child Death Review (MCDR)</vt:lpstr>
      <vt:lpstr>Alaska Maternal Deaths per Year</vt:lpstr>
      <vt:lpstr>Unintentional drug or alcohol overdose was the most common cause of the 56 Alaskan maternal deaths that occurred 2012-2017.</vt:lpstr>
      <vt:lpstr>Percentage of Alaska Opioid-Related Overdose Deaths by Age Group and Sex</vt:lpstr>
      <vt:lpstr>Opioid-Related Overdose Deaths</vt:lpstr>
      <vt:lpstr>Pregnancy-related mortality rates per 100,000 births</vt:lpstr>
      <vt:lpstr>Primary Causes of Death Alaska pregnancy-related deaths, 2012-2017</vt:lpstr>
      <vt:lpstr>Sources for Birth Data</vt:lpstr>
      <vt:lpstr>PowerPoint Presentation</vt:lpstr>
      <vt:lpstr>PowerPoint Presentation</vt:lpstr>
      <vt:lpstr>PowerPoint Presentation</vt:lpstr>
      <vt:lpstr>Neonatal Abstinence Syndrome (NAS)</vt:lpstr>
      <vt:lpstr>Substance Use During Pregnancy ~July 2017 – April 2018 births</vt:lpstr>
      <vt:lpstr>Any Substance Use in the Month Prior to Delivery (N=770)</vt:lpstr>
      <vt:lpstr>Race and Sex of Newborns with NAS</vt:lpstr>
      <vt:lpstr>PowerPoint Presentation</vt:lpstr>
      <vt:lpstr>Self-reported Postpartum Depressive Symptoms, 2016</vt:lpstr>
      <vt:lpstr>Postpartum Checkup Provider Asked If Mom was Feeling Down or Depressed, 2016</vt:lpstr>
      <vt:lpstr>PowerPoint Presentation</vt:lpstr>
      <vt:lpstr>Neonatal and Post-neonatal Infant Mortality rates: Alaska &amp; U.S., 2000-2017</vt:lpstr>
      <vt:lpstr>Sudden Unexplained Infant Death (SUID) in Alaska</vt:lpstr>
      <vt:lpstr>Risk Factors in SUID Deaths (N=32) 2016-2017</vt:lpstr>
      <vt:lpstr>Infant always or often slept alone in the past 2 weeks in his or her own crib or bed*, 2016</vt:lpstr>
      <vt:lpstr>Percentage of births with no prenatal care in the first trimester, 2013-2017</vt:lpstr>
      <vt:lpstr>Use of a most or moderately effective contraceptive method postpartum, 2016</vt:lpstr>
      <vt:lpstr>Any breastfeeding at 8 weeks, 2016</vt:lpstr>
      <vt:lpstr>Exclusive breastfeeding at 8 weeks, 2016</vt:lpstr>
      <vt:lpstr>PowerPoint Presentation</vt:lpstr>
      <vt:lpstr>PowerPoint Presentation</vt:lpstr>
      <vt:lpstr>Thank you!</vt:lpstr>
    </vt:vector>
  </TitlesOfParts>
  <Company>State of Alaska - Health and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Children’s, and Family Health Update</dc:title>
  <dc:creator>Young, Margaret B</dc:creator>
  <cp:lastModifiedBy>Jann Mylet</cp:lastModifiedBy>
  <cp:revision>96</cp:revision>
  <cp:lastPrinted>2017-12-01T19:54:05Z</cp:lastPrinted>
  <dcterms:created xsi:type="dcterms:W3CDTF">2017-11-27T22:15:17Z</dcterms:created>
  <dcterms:modified xsi:type="dcterms:W3CDTF">2021-10-26T23:38:58Z</dcterms:modified>
</cp:coreProperties>
</file>