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907" r:id="rId3"/>
    <p:sldId id="257" r:id="rId4"/>
    <p:sldId id="846" r:id="rId5"/>
    <p:sldId id="265" r:id="rId6"/>
    <p:sldId id="905" r:id="rId7"/>
    <p:sldId id="258" r:id="rId8"/>
    <p:sldId id="266" r:id="rId9"/>
    <p:sldId id="267" r:id="rId10"/>
    <p:sldId id="271" r:id="rId11"/>
    <p:sldId id="275" r:id="rId12"/>
    <p:sldId id="260" r:id="rId13"/>
    <p:sldId id="908" r:id="rId14"/>
    <p:sldId id="269" r:id="rId15"/>
    <p:sldId id="270" r:id="rId16"/>
    <p:sldId id="272" r:id="rId17"/>
    <p:sldId id="268" r:id="rId18"/>
    <p:sldId id="273" r:id="rId19"/>
    <p:sldId id="910" r:id="rId20"/>
    <p:sldId id="909" r:id="rId21"/>
    <p:sldId id="911" r:id="rId22"/>
    <p:sldId id="90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9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C24EB-5F81-4F8E-8024-AF60D3BE81B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97E8A-6158-4FF4-8371-DD90DCF8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7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7550"/>
            <a:ext cx="6400800" cy="3602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</a:t>
            </a:r>
            <a:r>
              <a:rPr lang="en-US" baseline="0" dirty="0"/>
              <a:t> made no progress w</a:t>
            </a:r>
            <a:r>
              <a:rPr lang="en-US" dirty="0"/>
              <a:t>ith regard to preventing</a:t>
            </a:r>
            <a:r>
              <a:rPr lang="en-US" baseline="0" dirty="0"/>
              <a:t> maternal death from hemorrhagic cerebral vascular accidents.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F3FA3-B954-264A-B414-8AF5A591C0F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9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1DA38-DA3C-4FEA-8927-C5A1D150B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B33DE-0E83-45EB-95A8-DA1DC70C2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11182-C48A-4B1C-93EC-D772B160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5AF8C-697C-4377-BE05-C91B724F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BC50B-DA8D-4230-900D-518F53C67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0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3B117-1FA4-47E2-A11C-8B0E682D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62AE18-D9B9-4EA3-B9CE-01220EA90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61EDC-DCFB-425B-AAE8-CE18C883C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887C3-382A-45D0-A7D2-BD8BE79E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FAEFF-35C4-42E8-A2D1-BBFD13153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572F4-776A-44D5-8053-EC96230DC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C2F45-2ECA-4275-A2BD-DD30977A3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4ED38-5EBA-4F95-9D3B-AE44A4FF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4958E-EA91-4891-BE47-6896E7644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5D636-5DBF-4A84-9E0D-2D129576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6B34-9AA0-4E90-B5CC-31EED4D82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878AC-237C-4755-B384-F272879F1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F5DAB-8BAC-4953-AA86-5C814FEF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7536D-4878-44B0-A73C-FAA1DE7BB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AA5C8-1D83-426F-ABC5-69DAFB554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1584-079F-423B-A7EF-7F49C167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38439-CE6C-4C73-B504-4929F1623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EA377-1F50-4C53-96B1-AAF8B794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EB1FA-D60D-43E3-B9C7-6F1544321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A411F-A781-4A55-925F-8B844AC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2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BE16-3A12-4E46-BD61-80ED012F7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6B751-B531-475E-ACE6-EB058E4A6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8FC07-6646-4849-99ED-F00D5F07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A5A69-FACF-4663-9A16-982EE52D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2B33C-C5C7-4BBA-8AFF-DEB5FD7D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DA65D-B5CC-4469-BFD0-AE259F978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4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4D044-594D-4A28-9A5D-4C1AFD9ED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E646B-AB3C-45E2-87A8-6B515C26F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89C88-94E9-4032-9930-1D884B1AE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D21687-7EF1-41A0-9F42-5C04DA228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A9BCCE-6D2A-44E2-B99D-EC0B9409E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23812E-C22D-4565-BEA7-5D139526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24DA2C-74CC-4708-A961-5DEB958D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97D02B-2CB9-4627-9083-775492DE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1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E88E6-F053-4504-A3A8-CD7B9B6B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34F421-3233-4DD0-B539-C4B66D4F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C1E7F6-AA9B-44A2-A21D-45BD770F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2A87C3-558A-4DAE-8FBB-48D0E561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E3618-78A8-4451-B86E-4D999B98F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E2DADB-F6C5-4331-A0AD-0BAD4B8F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C1646-1DCE-4A49-8C4B-BE3521C2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1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49A43-982C-4972-95B3-AD32E8A40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311A-C354-4910-86D0-3FB0A1DBE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E7A23-8E41-4C49-89CC-AD162EAB1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FA3A5-8055-4399-A1A9-68875FAC0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ACB99-E824-40FB-88DA-4B72D8B3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B7F30-8E35-4016-85ED-708330AA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3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4587-4762-4588-9E03-CCB25C85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BA014-FFF8-43F3-B71D-572E1B085C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841AC-0865-4F60-8E7E-0DD7CE215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6501B-306C-4C82-9739-901A26297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39981-46D5-4769-9B9D-8AA9903E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3BF27-6F5C-403B-BE9F-47571B0F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8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769EB4-99EB-4FDD-97F7-529D091AA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3D605-D6C7-459E-841E-288CA396A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5FCA4-3922-4614-965C-0A8C9B39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D946F-9496-4204-86F5-83604F26B76D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CD634-66E0-4013-BD78-597CA171D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01658-5D20-4D91-AAA5-072C9C26E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F4530-6904-4928-9F81-B7979D79E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4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2A89B-CF88-4FC8-8DDC-07B72EBB33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Severe Hypertension </a:t>
            </a:r>
            <a:r>
              <a:rPr lang="en-US">
                <a:solidFill>
                  <a:srgbClr val="FFFF00"/>
                </a:solidFill>
              </a:rPr>
              <a:t>in Pregnancy </a:t>
            </a:r>
            <a:r>
              <a:rPr lang="en-US" dirty="0">
                <a:solidFill>
                  <a:srgbClr val="FFFF00"/>
                </a:solidFill>
              </a:rPr>
              <a:t>and 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002B86-D4AD-475F-AED0-7A5FFF961F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Sarah Truitt, MD and Leanne Komorowski, MD</a:t>
            </a:r>
          </a:p>
          <a:p>
            <a:r>
              <a:rPr lang="en-US" dirty="0">
                <a:solidFill>
                  <a:srgbClr val="FFFF00"/>
                </a:solidFill>
              </a:rPr>
              <a:t>Southcentral Foundation</a:t>
            </a:r>
          </a:p>
          <a:p>
            <a:r>
              <a:rPr lang="en-US" dirty="0">
                <a:solidFill>
                  <a:srgbClr val="FFFF00"/>
                </a:solidFill>
              </a:rPr>
              <a:t>Alaska Native Medical Center</a:t>
            </a:r>
          </a:p>
          <a:p>
            <a:r>
              <a:rPr lang="en-US" dirty="0">
                <a:solidFill>
                  <a:srgbClr val="FFFF00"/>
                </a:solidFill>
              </a:rPr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947833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DFDE-D9ED-4C2F-A74D-EAB92C71B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Treatment: 3 first line agents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33E1C-479A-49A7-94F2-FC7004159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rgbClr val="FFFF00"/>
                </a:solidFill>
              </a:rPr>
              <a:t>IV or IM Hydralazine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Risk of maternal hypotension, headaches, abnormal fetal tracings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Max dose of 25 mg / 24 </a:t>
            </a:r>
            <a:r>
              <a:rPr lang="en-US" dirty="0" err="1">
                <a:solidFill>
                  <a:srgbClr val="FFFF00"/>
                </a:solidFill>
              </a:rPr>
              <a:t>hrs</a:t>
            </a:r>
            <a:endParaRPr lang="en-US" dirty="0">
              <a:solidFill>
                <a:srgbClr val="FFFF00"/>
              </a:solidFill>
            </a:endParaRPr>
          </a:p>
          <a:p>
            <a:pPr lvl="2"/>
            <a:endParaRPr lang="en-US" dirty="0">
              <a:solidFill>
                <a:srgbClr val="FFFF00"/>
              </a:solidFill>
            </a:endParaRPr>
          </a:p>
          <a:p>
            <a:pPr lvl="1"/>
            <a:r>
              <a:rPr lang="en-US" dirty="0">
                <a:solidFill>
                  <a:srgbClr val="FFFF00"/>
                </a:solidFill>
              </a:rPr>
              <a:t>Oral nifedipine (Immediate release tab)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Reflex tachycardia and headaches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May overshoot hypotension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Immediate release oral nifedipine capsules should be administered orally, NOT punctured or sublingually because of risk of hypotension.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Max dose of 180 mg / 24 </a:t>
            </a:r>
            <a:r>
              <a:rPr lang="en-US" dirty="0" err="1">
                <a:solidFill>
                  <a:srgbClr val="FFFF00"/>
                </a:solidFill>
              </a:rPr>
              <a:t>hrs</a:t>
            </a:r>
            <a:endParaRPr lang="en-US" dirty="0">
              <a:solidFill>
                <a:srgbClr val="FFFF00"/>
              </a:solidFill>
            </a:endParaRPr>
          </a:p>
          <a:p>
            <a:pPr lvl="2"/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44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able 3. Antihypertensive Agents Used for Urgent Blood Pressure Control in Pregnancy">
            <a:extLst>
              <a:ext uri="{FF2B5EF4-FFF2-40B4-BE49-F238E27FC236}">
                <a16:creationId xmlns:a16="http://schemas.microsoft.com/office/drawing/2014/main" id="{59AE5ED7-5037-4331-B4C4-11CBC012E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988992"/>
            <a:ext cx="10905066" cy="488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74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1AD82-B1E6-4464-9A24-4452BFF1A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Ordersets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85AAA-4A7E-498E-B6C0-CE743564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Highly recommended: OB orders for severe hypertension at ANMC</a:t>
            </a:r>
          </a:p>
          <a:p>
            <a:r>
              <a:rPr lang="en-US" dirty="0">
                <a:solidFill>
                  <a:srgbClr val="FFFF00"/>
                </a:solidFill>
              </a:rPr>
              <a:t>Standardizes care at facility</a:t>
            </a:r>
          </a:p>
          <a:p>
            <a:r>
              <a:rPr lang="en-US" dirty="0">
                <a:solidFill>
                  <a:srgbClr val="FFFF00"/>
                </a:solidFill>
              </a:rPr>
              <a:t>One overall </a:t>
            </a:r>
            <a:r>
              <a:rPr lang="en-US" dirty="0" err="1">
                <a:solidFill>
                  <a:srgbClr val="FFFF00"/>
                </a:solidFill>
              </a:rPr>
              <a:t>orderset</a:t>
            </a:r>
            <a:r>
              <a:rPr lang="en-US" dirty="0">
                <a:solidFill>
                  <a:srgbClr val="FFFF00"/>
                </a:solidFill>
              </a:rPr>
              <a:t> vs 3 separate </a:t>
            </a:r>
            <a:r>
              <a:rPr lang="en-US" dirty="0" err="1">
                <a:solidFill>
                  <a:srgbClr val="FFFF00"/>
                </a:solidFill>
              </a:rPr>
              <a:t>ordersets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Labetalol IV 20, 40, 80, q 10 min then Hydralazine 5, 10, 10 q 20 min</a:t>
            </a:r>
          </a:p>
          <a:p>
            <a:r>
              <a:rPr lang="en-US" dirty="0">
                <a:solidFill>
                  <a:srgbClr val="FFFF00"/>
                </a:solidFill>
              </a:rPr>
              <a:t>Hydralazine IV 5, 10, 10, q 20 min then Labetalol 20, 40, 80 q 10 min</a:t>
            </a:r>
          </a:p>
          <a:p>
            <a:r>
              <a:rPr lang="en-US" dirty="0">
                <a:solidFill>
                  <a:srgbClr val="FFFF00"/>
                </a:solidFill>
              </a:rPr>
              <a:t>Nifedipine PO 10, 20, 20, q 20 min then Labetalol IV 40, 80 q 10 min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815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A85D9-C845-45A1-885F-A6F985DE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B22539A-A91A-41F3-ADB3-924CAD45A9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" y="194517"/>
            <a:ext cx="12026900" cy="6298358"/>
          </a:xfrm>
        </p:spPr>
      </p:pic>
    </p:spTree>
    <p:extLst>
      <p:ext uri="{BB962C8B-B14F-4D97-AF65-F5344CB8AC3E}">
        <p14:creationId xmlns:p14="http://schemas.microsoft.com/office/powerpoint/2010/main" val="2013744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95672-803B-47CF-9DF2-6B8C0754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Ordersets</a:t>
            </a:r>
            <a:r>
              <a:rPr lang="en-US" dirty="0">
                <a:solidFill>
                  <a:srgbClr val="FFFF00"/>
                </a:solidFill>
              </a:rPr>
              <a:t>: A few caveats….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91457-B461-4A27-B829-40AF35B72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-ACOG Practice Bulletin # 202 (Table 3)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Hydralazine dosing should be 5-10 mg q </a:t>
            </a:r>
            <a:r>
              <a:rPr lang="en-US" u="sng" dirty="0">
                <a:solidFill>
                  <a:srgbClr val="FFFF00"/>
                </a:solidFill>
              </a:rPr>
              <a:t>20-40 min </a:t>
            </a:r>
            <a:r>
              <a:rPr lang="en-US" dirty="0">
                <a:solidFill>
                  <a:srgbClr val="FFFF00"/>
                </a:solidFill>
              </a:rPr>
              <a:t>to a </a:t>
            </a:r>
            <a:r>
              <a:rPr lang="en-US" u="sng" dirty="0">
                <a:solidFill>
                  <a:srgbClr val="FFFF00"/>
                </a:solidFill>
              </a:rPr>
              <a:t>max of 20 mg </a:t>
            </a:r>
            <a:r>
              <a:rPr lang="en-US" dirty="0">
                <a:solidFill>
                  <a:srgbClr val="FFFF00"/>
                </a:solidFill>
              </a:rPr>
              <a:t>/24 hrs.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-Safe Motherhood: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Hydralazine </a:t>
            </a:r>
            <a:r>
              <a:rPr lang="en-US" u="sng" dirty="0">
                <a:solidFill>
                  <a:srgbClr val="FFFF00"/>
                </a:solidFill>
              </a:rPr>
              <a:t>max 25 mg</a:t>
            </a:r>
            <a:r>
              <a:rPr lang="en-US" dirty="0">
                <a:solidFill>
                  <a:srgbClr val="FFFF00"/>
                </a:solidFill>
              </a:rPr>
              <a:t>/ 24 </a:t>
            </a:r>
            <a:r>
              <a:rPr lang="en-US" dirty="0" err="1">
                <a:solidFill>
                  <a:srgbClr val="FFFF00"/>
                </a:solidFill>
              </a:rPr>
              <a:t>hrs</a:t>
            </a:r>
            <a:r>
              <a:rPr lang="en-US" dirty="0">
                <a:solidFill>
                  <a:srgbClr val="FFFF00"/>
                </a:solidFill>
              </a:rPr>
              <a:t> q </a:t>
            </a:r>
            <a:r>
              <a:rPr lang="en-US" u="sng" dirty="0">
                <a:solidFill>
                  <a:srgbClr val="FFFF00"/>
                </a:solidFill>
              </a:rPr>
              <a:t>20 min</a:t>
            </a: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FFFF00"/>
                </a:solidFill>
              </a:rPr>
              <a:t>Suggestion: </a:t>
            </a:r>
            <a:r>
              <a:rPr lang="en-US" dirty="0">
                <a:solidFill>
                  <a:srgbClr val="FFFF00"/>
                </a:solidFill>
              </a:rPr>
              <a:t>Use 25 mg / 24 </a:t>
            </a:r>
            <a:r>
              <a:rPr lang="en-US" dirty="0" err="1">
                <a:solidFill>
                  <a:srgbClr val="FFFF00"/>
                </a:solidFill>
              </a:rPr>
              <a:t>hrs</a:t>
            </a:r>
            <a:r>
              <a:rPr lang="en-US" dirty="0">
                <a:solidFill>
                  <a:srgbClr val="FFFF00"/>
                </a:solidFill>
              </a:rPr>
              <a:t> max, but go by 5, 10, 10 q 20 min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87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7CDC-1DDF-494A-B0F7-378A53D8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Order sets: A few caveats….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AC5A4-9A7B-4391-B15E-89915623C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At the end of the Labetalol figure once you have given 80 of IV labetalol, your next choice is Hydralazine 10 mg</a:t>
            </a:r>
          </a:p>
          <a:p>
            <a:r>
              <a:rPr lang="en-US" u="sng" dirty="0">
                <a:solidFill>
                  <a:srgbClr val="FFFF00"/>
                </a:solidFill>
              </a:rPr>
              <a:t>Versus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At the beginning of the Hydralazine figure, ACOG you either start at 5 mg of Hydralazine </a:t>
            </a:r>
            <a:r>
              <a:rPr lang="en-US" u="sng" dirty="0">
                <a:solidFill>
                  <a:srgbClr val="FFFF00"/>
                </a:solidFill>
              </a:rPr>
              <a:t>or</a:t>
            </a:r>
            <a:r>
              <a:rPr lang="en-US" dirty="0">
                <a:solidFill>
                  <a:srgbClr val="FFFF00"/>
                </a:solidFill>
              </a:rPr>
              <a:t> 10 mg of Hydralazine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u="sng" dirty="0">
                <a:solidFill>
                  <a:srgbClr val="FFFF00"/>
                </a:solidFill>
              </a:rPr>
              <a:t>Suggestion: </a:t>
            </a:r>
            <a:r>
              <a:rPr lang="en-US" dirty="0">
                <a:solidFill>
                  <a:srgbClr val="FFFF00"/>
                </a:solidFill>
              </a:rPr>
              <a:t>Use 25 mg / 24 </a:t>
            </a:r>
            <a:r>
              <a:rPr lang="en-US" dirty="0" err="1">
                <a:solidFill>
                  <a:srgbClr val="FFFF00"/>
                </a:solidFill>
              </a:rPr>
              <a:t>hrs</a:t>
            </a:r>
            <a:r>
              <a:rPr lang="en-US" dirty="0">
                <a:solidFill>
                  <a:srgbClr val="FFFF00"/>
                </a:solidFill>
              </a:rPr>
              <a:t> max, but go by 5, 10, 10 q 20 min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2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19ED3-1E43-4DF5-ACBE-55C6647E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If IV access is not available: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E5C26-EC57-48F8-A908-DA8D86194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immediate release oral nifedipine algorithm should be first-line therapy in this setting.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If immediate release oral nifedipine is </a:t>
            </a:r>
            <a:r>
              <a:rPr lang="en-US" u="sng" dirty="0">
                <a:solidFill>
                  <a:srgbClr val="FFFF00"/>
                </a:solidFill>
              </a:rPr>
              <a:t>not </a:t>
            </a:r>
            <a:r>
              <a:rPr lang="en-US" dirty="0">
                <a:solidFill>
                  <a:srgbClr val="FFFF00"/>
                </a:solidFill>
              </a:rPr>
              <a:t>available: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200-mg dose of labetalol can be administered orally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Same labetalol dose may be repeated in 30 minutes</a:t>
            </a:r>
          </a:p>
        </p:txBody>
      </p:sp>
    </p:spTree>
    <p:extLst>
      <p:ext uri="{BB962C8B-B14F-4D97-AF65-F5344CB8AC3E}">
        <p14:creationId xmlns:p14="http://schemas.microsoft.com/office/powerpoint/2010/main" val="25317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ADF56-0C99-4440-8C65-FEE4B8BE9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Treatment of Resistant 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A9EF7-3CD4-4D2F-B091-CB00BE440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 this rare circumstance….</a:t>
            </a:r>
          </a:p>
          <a:p>
            <a:r>
              <a:rPr lang="en-US" dirty="0">
                <a:solidFill>
                  <a:srgbClr val="FFFF00"/>
                </a:solidFill>
              </a:rPr>
              <a:t>Emergent consultation with an anesthesiologist, maternal–fetal medicine subspecialist, or critical care subspecialist to discuss second-line intervention. </a:t>
            </a:r>
          </a:p>
          <a:p>
            <a:r>
              <a:rPr lang="en-US" dirty="0">
                <a:solidFill>
                  <a:srgbClr val="FFFF00"/>
                </a:solidFill>
              </a:rPr>
              <a:t>Consider: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Nicardipine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Esmolol by infusion pump</a:t>
            </a:r>
          </a:p>
        </p:txBody>
      </p:sp>
    </p:spTree>
    <p:extLst>
      <p:ext uri="{BB962C8B-B14F-4D97-AF65-F5344CB8AC3E}">
        <p14:creationId xmlns:p14="http://schemas.microsoft.com/office/powerpoint/2010/main" val="3168909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944CE-05A5-4A20-903C-44D0B183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Treatment of Resistant Hypertension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AAA2D-D101-467A-9125-B18F7AA87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Sodium nitroprusside should be reserved for extreme emergencies</a:t>
            </a:r>
          </a:p>
          <a:p>
            <a:r>
              <a:rPr lang="en-US" dirty="0">
                <a:solidFill>
                  <a:srgbClr val="FFFF00"/>
                </a:solidFill>
              </a:rPr>
              <a:t> Shortest amount of time possible </a:t>
            </a:r>
          </a:p>
          <a:p>
            <a:r>
              <a:rPr lang="en-US" dirty="0">
                <a:solidFill>
                  <a:srgbClr val="FFFF00"/>
                </a:solidFill>
              </a:rPr>
              <a:t>Cyanide and thiocyanate toxicity in the woman and fetus or newborn</a:t>
            </a:r>
          </a:p>
          <a:p>
            <a:r>
              <a:rPr lang="en-US" dirty="0">
                <a:solidFill>
                  <a:srgbClr val="FFFF00"/>
                </a:solidFill>
              </a:rPr>
              <a:t> Increased intracranial pressure with potential worsening of cerebral edema in the woman </a:t>
            </a:r>
          </a:p>
        </p:txBody>
      </p:sp>
    </p:spTree>
    <p:extLst>
      <p:ext uri="{BB962C8B-B14F-4D97-AF65-F5344CB8AC3E}">
        <p14:creationId xmlns:p14="http://schemas.microsoft.com/office/powerpoint/2010/main" val="3741438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312E-483E-44F7-9787-3C211CE9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Mag Seizure Prophylaxis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CB0C1-B509-42B4-8C54-10CB452A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Magnesium is NOT an anti-hypertensive agent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Should be used for: </a:t>
            </a:r>
          </a:p>
          <a:p>
            <a:r>
              <a:rPr lang="en-US" dirty="0">
                <a:solidFill>
                  <a:srgbClr val="FFFF00"/>
                </a:solidFill>
              </a:rPr>
              <a:t>Seizure prophylaxis in women with severe range BPs and controlling seizures in eclampsia </a:t>
            </a:r>
          </a:p>
          <a:p>
            <a:r>
              <a:rPr lang="en-US" dirty="0">
                <a:solidFill>
                  <a:srgbClr val="FFFF00"/>
                </a:solidFill>
              </a:rPr>
              <a:t>IV bolus of 4-6 grams in 100 ml over 20 minutes followed by IV infusion of 1-2 grams per hour</a:t>
            </a:r>
          </a:p>
          <a:p>
            <a:r>
              <a:rPr lang="en-US" dirty="0">
                <a:solidFill>
                  <a:srgbClr val="FFFF00"/>
                </a:solidFill>
              </a:rPr>
              <a:t> Continue for 24 hours postpartum  If no IV access</a:t>
            </a:r>
          </a:p>
          <a:p>
            <a:r>
              <a:rPr lang="en-US" dirty="0">
                <a:solidFill>
                  <a:srgbClr val="FFFF00"/>
                </a:solidFill>
              </a:rPr>
              <a:t> 10 grams of 50% solution IM (5 g in each buttock)</a:t>
            </a:r>
          </a:p>
          <a:p>
            <a:r>
              <a:rPr lang="en-US" dirty="0">
                <a:solidFill>
                  <a:srgbClr val="FFFF00"/>
                </a:solidFill>
              </a:rPr>
              <a:t> Contraindications: pulmonary edema, renal failure, myasthenia gravis</a:t>
            </a:r>
          </a:p>
        </p:txBody>
      </p:sp>
    </p:spTree>
    <p:extLst>
      <p:ext uri="{BB962C8B-B14F-4D97-AF65-F5344CB8AC3E}">
        <p14:creationId xmlns:p14="http://schemas.microsoft.com/office/powerpoint/2010/main" val="91466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784F-019C-42CD-BD10-CBD127AF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28368-94AA-44FD-9CD5-471C30E44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Learn about severe range blood pressures in pregnancy and postpartum </a:t>
            </a:r>
          </a:p>
          <a:p>
            <a:r>
              <a:rPr lang="en-US" dirty="0">
                <a:solidFill>
                  <a:srgbClr val="FFFF00"/>
                </a:solidFill>
              </a:rPr>
              <a:t>Review the risks of untreated severe hypertension in pregnancy or postpartum</a:t>
            </a:r>
          </a:p>
          <a:p>
            <a:r>
              <a:rPr lang="en-US" dirty="0">
                <a:solidFill>
                  <a:srgbClr val="FFFF00"/>
                </a:solidFill>
              </a:rPr>
              <a:t>Review how to take a blood pressure in a postpartum or pregnant woman</a:t>
            </a:r>
          </a:p>
          <a:p>
            <a:r>
              <a:rPr lang="en-US" dirty="0">
                <a:solidFill>
                  <a:srgbClr val="FFFF00"/>
                </a:solidFill>
              </a:rPr>
              <a:t>Learn what blood medications are first line for severe hypertension in pregnancy or postpartum</a:t>
            </a:r>
          </a:p>
          <a:p>
            <a:r>
              <a:rPr lang="en-US">
                <a:solidFill>
                  <a:srgbClr val="FFFF00"/>
                </a:solidFill>
              </a:rPr>
              <a:t>Discuss Magnesium </a:t>
            </a:r>
            <a:r>
              <a:rPr lang="en-US" dirty="0">
                <a:solidFill>
                  <a:srgbClr val="FFFF00"/>
                </a:solidFill>
              </a:rPr>
              <a:t>seizure prophylaxis</a:t>
            </a:r>
          </a:p>
          <a:p>
            <a:r>
              <a:rPr lang="en-US" dirty="0">
                <a:solidFill>
                  <a:srgbClr val="FFFF00"/>
                </a:solidFill>
              </a:rPr>
              <a:t>Review current ANMC guidelines for ED triage of the OB patient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8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2CB15-8F7F-4516-B329-6B98DDE2C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ED Triage of OB Patients: ANMC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6888D-0637-41B8-8EDE-F96F25EB1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FFFF00"/>
                </a:solidFill>
              </a:rPr>
              <a:t>Patients at 20 weeks or greater presenting whose chief complaint suggests a probability of being pregnancy-related should be referred to OB Triage for initial evaluation: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FFFF00"/>
                </a:solidFill>
              </a:rPr>
              <a:t>	Contractions, backache, pelvic 	pressure 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FFFF00"/>
                </a:solidFill>
              </a:rPr>
              <a:t>	Increasing vaginal discharge or vaginal bleeding 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FFFF00"/>
                </a:solidFill>
              </a:rPr>
              <a:t>	Decreased fetal movement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FFFF00"/>
                </a:solidFill>
              </a:rPr>
              <a:t>	Elevated blood pressure </a:t>
            </a:r>
            <a:r>
              <a:rPr lang="en-US" u="sng" dirty="0">
                <a:solidFill>
                  <a:srgbClr val="FFFF00"/>
                </a:solidFill>
              </a:rPr>
              <a:t>&gt; </a:t>
            </a:r>
            <a:r>
              <a:rPr lang="en-US" dirty="0">
                <a:solidFill>
                  <a:srgbClr val="FFFF00"/>
                </a:solidFill>
              </a:rPr>
              <a:t>140/90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FFFF00"/>
                </a:solidFill>
              </a:rPr>
              <a:t>	Postpartum patients </a:t>
            </a:r>
            <a:r>
              <a:rPr lang="en-US" u="sng" dirty="0">
                <a:solidFill>
                  <a:srgbClr val="FFFF00"/>
                </a:solidFill>
              </a:rPr>
              <a:t>&lt; </a:t>
            </a:r>
            <a:r>
              <a:rPr lang="en-US" dirty="0">
                <a:solidFill>
                  <a:srgbClr val="FFFF00"/>
                </a:solidFill>
              </a:rPr>
              <a:t>3 weeks after delivery with blood pressure  	</a:t>
            </a:r>
            <a:r>
              <a:rPr lang="en-US" u="sng" dirty="0">
                <a:solidFill>
                  <a:srgbClr val="FFFF00"/>
                </a:solidFill>
              </a:rPr>
              <a:t>&gt;</a:t>
            </a:r>
            <a:r>
              <a:rPr lang="en-US" dirty="0">
                <a:solidFill>
                  <a:srgbClr val="FFFF00"/>
                </a:solidFill>
              </a:rPr>
              <a:t> 160/110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30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B906E-F9A4-4F55-B6AA-A5D83FB0A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57" y="390064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ED Triage of OB Patients: ANMC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12730-37A4-4894-994A-138D32FC8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ED should keep and evaluate any patient who is pregnant regardless of gestational age who presents medically unstable such as: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Respiratory distress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Trauma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Cardiac instability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Highly contagious infection such as Influenza</a:t>
            </a:r>
          </a:p>
          <a:p>
            <a:r>
              <a:rPr lang="en-US" dirty="0">
                <a:solidFill>
                  <a:srgbClr val="FFFF00"/>
                </a:solidFill>
              </a:rPr>
              <a:t>OB evaluation for the status of fetal wellbeing will be performed in the ED at the discretion of the ED physician or the consulting OB physician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42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3A797-4A91-48B4-9E2B-21309F8FB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Postpartum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2CEC8-3F84-4654-BA77-97B7F10F0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If postpartum BP is confirmed </a:t>
            </a:r>
            <a:r>
              <a:rPr lang="en-US" u="sng" dirty="0">
                <a:solidFill>
                  <a:srgbClr val="FFFF00"/>
                </a:solidFill>
              </a:rPr>
              <a:t>&gt;</a:t>
            </a:r>
            <a:r>
              <a:rPr lang="en-US" dirty="0">
                <a:solidFill>
                  <a:srgbClr val="FFFF00"/>
                </a:solidFill>
              </a:rPr>
              <a:t> 160 / 110, then treat immediately with IV labetalol, IV hydralazine, or Nifedipine Immediate Release PO if no IV access  and consult OB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If postpartum BP is </a:t>
            </a:r>
            <a:r>
              <a:rPr lang="en-US" u="sng" dirty="0">
                <a:solidFill>
                  <a:srgbClr val="FFFF00"/>
                </a:solidFill>
              </a:rPr>
              <a:t>&gt; </a:t>
            </a:r>
            <a:r>
              <a:rPr lang="en-US" dirty="0">
                <a:solidFill>
                  <a:srgbClr val="FFFF00"/>
                </a:solidFill>
              </a:rPr>
              <a:t>150 / 100, then: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Change anti-HTN regimen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Consult OB/GYN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If changes made, then re-appt one week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Smooth transition to primary care provider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D26BEDA-82EF-4AEC-A1AE-314A24D3F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93" y="368491"/>
            <a:ext cx="11273050" cy="629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8A2B3-F4A0-4350-A47D-290C0DE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Why do we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74FD5-B5C7-410F-BC2D-C73BA1A26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Risk reduction, improved clinical outcomes</a:t>
            </a:r>
          </a:p>
          <a:p>
            <a:r>
              <a:rPr lang="en-US" dirty="0">
                <a:solidFill>
                  <a:srgbClr val="FFFF00"/>
                </a:solidFill>
              </a:rPr>
              <a:t>16% of maternal deaths in US due to HTN</a:t>
            </a:r>
          </a:p>
          <a:p>
            <a:r>
              <a:rPr lang="en-US" dirty="0">
                <a:solidFill>
                  <a:srgbClr val="FFFF00"/>
                </a:solidFill>
              </a:rPr>
              <a:t>Stroke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Systolic HTN: hemorrhagic strokes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Confidential Enquiries 2005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 – 54 % died with systolic HTN vs 13% with diastolic HTN</a:t>
            </a:r>
          </a:p>
          <a:p>
            <a:pPr marL="914400" lvl="2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914400" lvl="2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914400" lvl="2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914400" lvl="2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3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723901"/>
            <a:ext cx="8534400" cy="141605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</a:pPr>
            <a:r>
              <a:rPr lang="en-US" sz="2400" dirty="0">
                <a:solidFill>
                  <a:srgbClr val="FFFF00"/>
                </a:solidFill>
              </a:rPr>
              <a:t>4024 maternal deaths</a:t>
            </a:r>
          </a:p>
          <a:p>
            <a:pPr>
              <a:buClr>
                <a:srgbClr val="FFFF00"/>
              </a:buClr>
            </a:pPr>
            <a:r>
              <a:rPr lang="en-US" sz="2400" dirty="0">
                <a:solidFill>
                  <a:srgbClr val="FFFF00"/>
                </a:solidFill>
              </a:rPr>
              <a:t>790 (19.6%) from preeclampsia</a:t>
            </a:r>
          </a:p>
          <a:p>
            <a:pPr>
              <a:buClr>
                <a:schemeClr val="accent4"/>
              </a:buClr>
            </a:pPr>
            <a:r>
              <a:rPr lang="en-US" sz="2400" dirty="0">
                <a:solidFill>
                  <a:srgbClr val="FFFF00"/>
                </a:solidFill>
              </a:rPr>
              <a:t>CDC Review of 14 years of coded data: 1979-1992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auto">
          <a:xfrm>
            <a:off x="2199314" y="-186153"/>
            <a:ext cx="999268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US" sz="3600" b="1" dirty="0">
                <a:solidFill>
                  <a:srgbClr val="FFFF00"/>
                </a:solidFill>
                <a:latin typeface="Goudy Old Style" pitchFamily="18" charset="0"/>
              </a:rPr>
              <a:t>Cause of U.S. Maternal Mortality</a:t>
            </a:r>
          </a:p>
        </p:txBody>
      </p:sp>
      <p:pic>
        <p:nvPicPr>
          <p:cNvPr id="4" name="Picture 3" descr="PIH deaths.tiff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284641"/>
            <a:ext cx="6220419" cy="449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3201" y="6519446"/>
            <a:ext cx="758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MacKay AP, Berg CJ, </a:t>
            </a:r>
            <a:r>
              <a:rPr lang="en-US" sz="1600" dirty="0" err="1"/>
              <a:t>Atrash</a:t>
            </a:r>
            <a:r>
              <a:rPr lang="en-US" sz="1600" dirty="0"/>
              <a:t> HK. Obstetrics and Gynecology 2001;97:533-538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743200" y="3556000"/>
            <a:ext cx="5921968" cy="482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65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8665171" y="3848100"/>
            <a:ext cx="4445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9109671" y="3517930"/>
            <a:ext cx="15367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90%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of CVA were from hemorrhage</a:t>
            </a:r>
          </a:p>
        </p:txBody>
      </p:sp>
      <p:pic>
        <p:nvPicPr>
          <p:cNvPr id="11" name="Pictur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702" y="6320066"/>
            <a:ext cx="114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700" y="5881350"/>
            <a:ext cx="1003300" cy="638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883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0FA66-BC6E-4C5C-84F2-8A5B811E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needs immediate RX?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44F64-1312-4415-A295-F5973FA0E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Systolic </a:t>
            </a:r>
            <a:r>
              <a:rPr lang="en-US" u="sng" dirty="0">
                <a:solidFill>
                  <a:srgbClr val="FFFF00"/>
                </a:solidFill>
              </a:rPr>
              <a:t>&gt;</a:t>
            </a:r>
            <a:r>
              <a:rPr lang="en-US" dirty="0">
                <a:solidFill>
                  <a:srgbClr val="FFFF00"/>
                </a:solidFill>
              </a:rPr>
              <a:t> 160  </a:t>
            </a:r>
          </a:p>
          <a:p>
            <a:r>
              <a:rPr lang="en-US" dirty="0">
                <a:solidFill>
                  <a:srgbClr val="FFFF00"/>
                </a:solidFill>
              </a:rPr>
              <a:t>or</a:t>
            </a:r>
          </a:p>
          <a:p>
            <a:r>
              <a:rPr lang="en-US" dirty="0">
                <a:solidFill>
                  <a:srgbClr val="FFFF00"/>
                </a:solidFill>
              </a:rPr>
              <a:t>Diastolic </a:t>
            </a:r>
            <a:r>
              <a:rPr lang="en-US" u="sng" dirty="0">
                <a:solidFill>
                  <a:srgbClr val="FFFF00"/>
                </a:solidFill>
              </a:rPr>
              <a:t>&gt;</a:t>
            </a:r>
            <a:r>
              <a:rPr lang="en-US" dirty="0">
                <a:solidFill>
                  <a:srgbClr val="FFFF00"/>
                </a:solidFill>
              </a:rPr>
              <a:t> 110</a:t>
            </a:r>
          </a:p>
          <a:p>
            <a:r>
              <a:rPr lang="en-US" dirty="0">
                <a:solidFill>
                  <a:srgbClr val="FFFF00"/>
                </a:solidFill>
              </a:rPr>
              <a:t>Persistent for 15 minutes</a:t>
            </a:r>
          </a:p>
        </p:txBody>
      </p:sp>
    </p:spTree>
    <p:extLst>
      <p:ext uri="{BB962C8B-B14F-4D97-AF65-F5344CB8AC3E}">
        <p14:creationId xmlns:p14="http://schemas.microsoft.com/office/powerpoint/2010/main" val="122017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&quot;No&quot; Symbol 7"/>
          <p:cNvSpPr/>
          <p:nvPr/>
        </p:nvSpPr>
        <p:spPr>
          <a:xfrm>
            <a:off x="1676400" y="1141750"/>
            <a:ext cx="3810000" cy="35814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6136" y="1905000"/>
            <a:ext cx="213872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BP ≥ </a:t>
            </a:r>
          </a:p>
          <a:p>
            <a:pPr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160/110</a:t>
            </a:r>
            <a:endParaRPr lang="en-US" sz="4400" b="1" dirty="0"/>
          </a:p>
        </p:txBody>
      </p:sp>
      <p:sp>
        <p:nvSpPr>
          <p:cNvPr id="10" name="Right Arrow 9"/>
          <p:cNvSpPr/>
          <p:nvPr/>
        </p:nvSpPr>
        <p:spPr>
          <a:xfrm>
            <a:off x="5881047" y="2513350"/>
            <a:ext cx="1371600" cy="838200"/>
          </a:xfrm>
          <a:prstGeom prst="rightArrow">
            <a:avLst/>
          </a:prstGeom>
          <a:solidFill>
            <a:srgbClr val="004990"/>
          </a:solidFill>
          <a:ln>
            <a:solidFill>
              <a:srgbClr val="0049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012910" y="1273939"/>
            <a:ext cx="35026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Need</a:t>
            </a:r>
          </a:p>
          <a:p>
            <a:pPr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To</a:t>
            </a:r>
          </a:p>
          <a:p>
            <a:pPr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Treat*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3600" y="5107007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FFFF00"/>
                </a:solidFill>
              </a:rPr>
              <a:t>*BP persistent 15 minutes, activate treatment algorithm with IV therapy ASAP, &lt; 30-60 minutes </a:t>
            </a:r>
          </a:p>
        </p:txBody>
      </p:sp>
    </p:spTree>
    <p:extLst>
      <p:ext uri="{BB962C8B-B14F-4D97-AF65-F5344CB8AC3E}">
        <p14:creationId xmlns:p14="http://schemas.microsoft.com/office/powerpoint/2010/main" val="372162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D20F4-56A9-44F1-B3A3-C34D3053A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are our goals?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EF3E1-3FEB-46FF-B591-E7979ABDB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Treatment within 30-60 min to decrease stroke</a:t>
            </a:r>
          </a:p>
          <a:p>
            <a:r>
              <a:rPr lang="en-US" dirty="0">
                <a:solidFill>
                  <a:srgbClr val="FFFF00"/>
                </a:solidFill>
              </a:rPr>
              <a:t>Our goal is NOT a normal BP</a:t>
            </a:r>
          </a:p>
          <a:p>
            <a:r>
              <a:rPr lang="en-US" dirty="0">
                <a:solidFill>
                  <a:srgbClr val="FFFF00"/>
                </a:solidFill>
              </a:rPr>
              <a:t>Our goal is 140–150/90–100 mm Hg 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Prevent loss of cerebral vasculature autoregulation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Avoid endotracheal intubation in acute phase, if possible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261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4DFB1-1B46-4AAD-B94F-663938ECF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to measure?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2B225-90F2-4669-992A-94159A7AE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Accurate measurement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Correct size cuff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Mercury sphygmomanometer: gold standard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Validated equivalent automated equipment</a:t>
            </a:r>
          </a:p>
          <a:p>
            <a:r>
              <a:rPr lang="en-US" dirty="0">
                <a:solidFill>
                  <a:srgbClr val="FFFF00"/>
                </a:solidFill>
              </a:rPr>
              <a:t>Correct positioning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sitting or semi-reclining position with the back supported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not to be repositioned to reclining - which decreases BPs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79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7E835-77AF-4ECA-8772-DD14E4ED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Treatment: 3 first line agents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70FD4-015F-45B1-86BA-A6BBF0752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>
                <a:solidFill>
                  <a:srgbClr val="FFFF00"/>
                </a:solidFill>
              </a:rPr>
              <a:t>IV Labetalol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Rapid onset, less tachycardia and adverse side effects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Avoid in women with </a:t>
            </a:r>
            <a:r>
              <a:rPr lang="en-US" u="sng" dirty="0">
                <a:solidFill>
                  <a:srgbClr val="FFFF00"/>
                </a:solidFill>
              </a:rPr>
              <a:t>active</a:t>
            </a:r>
            <a:r>
              <a:rPr lang="en-US" dirty="0">
                <a:solidFill>
                  <a:srgbClr val="FFFF00"/>
                </a:solidFill>
              </a:rPr>
              <a:t> asthma* 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Avoid in pre-existing myocardial disease, decompensated cardiac function, heart block, bradycardia, or CHF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Caution: history of asthma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Causes neonatal bradycardia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Hold if pulse &lt; 60 bpm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Max 220 mg / 24 </a:t>
            </a:r>
            <a:r>
              <a:rPr lang="en-US" dirty="0" err="1">
                <a:solidFill>
                  <a:srgbClr val="FFFF00"/>
                </a:solidFill>
              </a:rPr>
              <a:t>hrs</a:t>
            </a:r>
            <a:endParaRPr lang="en-US" dirty="0">
              <a:solidFill>
                <a:srgbClr val="FFFF00"/>
              </a:solidFill>
            </a:endParaRPr>
          </a:p>
          <a:p>
            <a:pPr lvl="2"/>
            <a:endParaRPr lang="en-US" dirty="0">
              <a:solidFill>
                <a:srgbClr val="FFFF00"/>
              </a:solidFill>
            </a:endParaRP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*‘Active’ asthma: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-</a:t>
            </a:r>
            <a:r>
              <a:rPr lang="en-US" dirty="0" err="1">
                <a:solidFill>
                  <a:srgbClr val="FFFF00"/>
                </a:solidFill>
              </a:rPr>
              <a:t>Sx</a:t>
            </a:r>
            <a:r>
              <a:rPr lang="en-US" dirty="0">
                <a:solidFill>
                  <a:srgbClr val="FFFF00"/>
                </a:solidFill>
              </a:rPr>
              <a:t> at least once a week, or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-Current use of inhaler, corticosteroids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FF00"/>
                </a:solidFill>
              </a:rPr>
              <a:t>-Any hx of intubation for asthma</a:t>
            </a:r>
          </a:p>
        </p:txBody>
      </p:sp>
    </p:spTree>
    <p:extLst>
      <p:ext uri="{BB962C8B-B14F-4D97-AF65-F5344CB8AC3E}">
        <p14:creationId xmlns:p14="http://schemas.microsoft.com/office/powerpoint/2010/main" val="3407110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1126</Words>
  <Application>Microsoft Office PowerPoint</Application>
  <PresentationFormat>Widescreen</PresentationFormat>
  <Paragraphs>145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Goudy Old Style</vt:lpstr>
      <vt:lpstr>Office Theme</vt:lpstr>
      <vt:lpstr>Severe Hypertension in Pregnancy and ED</vt:lpstr>
      <vt:lpstr>Learning Objectives</vt:lpstr>
      <vt:lpstr>Why do we care?</vt:lpstr>
      <vt:lpstr>PowerPoint Presentation</vt:lpstr>
      <vt:lpstr>What needs immediate RX?</vt:lpstr>
      <vt:lpstr>PowerPoint Presentation</vt:lpstr>
      <vt:lpstr>What are our goals?</vt:lpstr>
      <vt:lpstr>How to measure?</vt:lpstr>
      <vt:lpstr>Treatment: 3 first line agents</vt:lpstr>
      <vt:lpstr>Treatment: 3 first line agents</vt:lpstr>
      <vt:lpstr>PowerPoint Presentation</vt:lpstr>
      <vt:lpstr>Ordersets</vt:lpstr>
      <vt:lpstr>PowerPoint Presentation</vt:lpstr>
      <vt:lpstr>Ordersets: A few caveats….</vt:lpstr>
      <vt:lpstr>Order sets: A few caveats….</vt:lpstr>
      <vt:lpstr>If IV access is not available:</vt:lpstr>
      <vt:lpstr>Treatment of Resistant Hypertension</vt:lpstr>
      <vt:lpstr>Treatment of Resistant Hypertension</vt:lpstr>
      <vt:lpstr>Mag Seizure Prophylaxis</vt:lpstr>
      <vt:lpstr>ED Triage of OB Patients: ANMC Guidelines</vt:lpstr>
      <vt:lpstr>ED Triage of OB Patients: ANMC Guidelines</vt:lpstr>
      <vt:lpstr>Postpartum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Severe Hypertension in pregnancy</dc:title>
  <dc:creator>Murphy, Neil</dc:creator>
  <cp:lastModifiedBy>Truitt, Sarah</cp:lastModifiedBy>
  <cp:revision>15</cp:revision>
  <dcterms:created xsi:type="dcterms:W3CDTF">2020-02-07T20:27:10Z</dcterms:created>
  <dcterms:modified xsi:type="dcterms:W3CDTF">2020-04-23T18:00:44Z</dcterms:modified>
</cp:coreProperties>
</file>