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298" r:id="rId3"/>
    <p:sldId id="257" r:id="rId4"/>
    <p:sldId id="258" r:id="rId5"/>
    <p:sldId id="271" r:id="rId6"/>
    <p:sldId id="259" r:id="rId7"/>
    <p:sldId id="260" r:id="rId8"/>
    <p:sldId id="268" r:id="rId9"/>
    <p:sldId id="269" r:id="rId10"/>
    <p:sldId id="270" r:id="rId11"/>
    <p:sldId id="265" r:id="rId12"/>
    <p:sldId id="301" r:id="rId13"/>
    <p:sldId id="262" r:id="rId14"/>
    <p:sldId id="263" r:id="rId15"/>
    <p:sldId id="264" r:id="rId16"/>
    <p:sldId id="266" r:id="rId17"/>
    <p:sldId id="285" r:id="rId18"/>
    <p:sldId id="267" r:id="rId19"/>
    <p:sldId id="275" r:id="rId20"/>
    <p:sldId id="272" r:id="rId21"/>
    <p:sldId id="273" r:id="rId22"/>
    <p:sldId id="291" r:id="rId23"/>
    <p:sldId id="278" r:id="rId24"/>
    <p:sldId id="276" r:id="rId25"/>
    <p:sldId id="286" r:id="rId26"/>
    <p:sldId id="274" r:id="rId27"/>
    <p:sldId id="277" r:id="rId28"/>
    <p:sldId id="279" r:id="rId29"/>
    <p:sldId id="280" r:id="rId30"/>
    <p:sldId id="281" r:id="rId31"/>
    <p:sldId id="288" r:id="rId32"/>
    <p:sldId id="289" r:id="rId33"/>
    <p:sldId id="282" r:id="rId34"/>
    <p:sldId id="290" r:id="rId35"/>
    <p:sldId id="300" r:id="rId36"/>
    <p:sldId id="283" r:id="rId37"/>
    <p:sldId id="284" r:id="rId38"/>
    <p:sldId id="299" r:id="rId39"/>
    <p:sldId id="261" r:id="rId40"/>
    <p:sldId id="28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2"/>
    <p:restoredTop sz="94684"/>
  </p:normalViewPr>
  <p:slideViewPr>
    <p:cSldViewPr snapToGrid="0" snapToObjects="1">
      <p:cViewPr varScale="1">
        <p:scale>
          <a:sx n="100" d="100"/>
          <a:sy n="100" d="100"/>
        </p:scale>
        <p:origin x="568"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DD5BE-6AB4-F74B-A171-6D998E6B34EF}" type="datetimeFigureOut">
              <a:rPr lang="en-US" smtClean="0"/>
              <a:pPr/>
              <a:t>2/11/25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C0907D-0FB9-024F-A03A-79DE0919F1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C0907D-0FB9-024F-A03A-79DE0919F1C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Median</a:t>
            </a:r>
            <a:r>
              <a:rPr lang="en-US" baseline="0" dirty="0"/>
              <a:t> duration 13 -&gt; 10 days.   Sig decrease in CT/MR imaging, blood </a:t>
            </a:r>
            <a:r>
              <a:rPr lang="en-US" baseline="0" dirty="0" err="1"/>
              <a:t>cx</a:t>
            </a:r>
            <a:endParaRPr lang="en-US" dirty="0"/>
          </a:p>
        </p:txBody>
      </p:sp>
      <p:sp>
        <p:nvSpPr>
          <p:cNvPr id="4" name="Slide Number Placeholder 3"/>
          <p:cNvSpPr>
            <a:spLocks noGrp="1"/>
          </p:cNvSpPr>
          <p:nvPr>
            <p:ph type="sldNum" sz="quarter" idx="10"/>
          </p:nvPr>
        </p:nvSpPr>
        <p:spPr/>
        <p:txBody>
          <a:bodyPr/>
          <a:lstStyle/>
          <a:p>
            <a:fld id="{89C0907D-0FB9-024F-A03A-79DE0919F1CF}"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link to calculator</a:t>
            </a:r>
          </a:p>
        </p:txBody>
      </p:sp>
      <p:sp>
        <p:nvSpPr>
          <p:cNvPr id="4" name="Slide Number Placeholder 3"/>
          <p:cNvSpPr>
            <a:spLocks noGrp="1"/>
          </p:cNvSpPr>
          <p:nvPr>
            <p:ph type="sldNum" sz="quarter" idx="10"/>
          </p:nvPr>
        </p:nvSpPr>
        <p:spPr/>
        <p:txBody>
          <a:bodyPr/>
          <a:lstStyle/>
          <a:p>
            <a:fld id="{89C0907D-0FB9-024F-A03A-79DE0919F1CF}"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a:t>
            </a:r>
            <a:r>
              <a:rPr lang="en-US" dirty="0" err="1"/>
              <a:t>linezolid</a:t>
            </a:r>
            <a:r>
              <a:rPr lang="en-US" baseline="0" dirty="0"/>
              <a:t> data/slide</a:t>
            </a:r>
            <a:endParaRPr lang="en-US" dirty="0"/>
          </a:p>
        </p:txBody>
      </p:sp>
      <p:sp>
        <p:nvSpPr>
          <p:cNvPr id="4" name="Slide Number Placeholder 3"/>
          <p:cNvSpPr>
            <a:spLocks noGrp="1"/>
          </p:cNvSpPr>
          <p:nvPr>
            <p:ph type="sldNum" sz="quarter" idx="10"/>
          </p:nvPr>
        </p:nvSpPr>
        <p:spPr/>
        <p:txBody>
          <a:bodyPr/>
          <a:lstStyle/>
          <a:p>
            <a:fld id="{89C0907D-0FB9-024F-A03A-79DE0919F1CF}"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Update slide with </a:t>
            </a:r>
            <a:r>
              <a:rPr lang="en-US" dirty="0" err="1"/>
              <a:t>linezolid</a:t>
            </a:r>
            <a:r>
              <a:rPr lang="en-US" baseline="0" dirty="0"/>
              <a:t> regimen and new data</a:t>
            </a:r>
            <a:endParaRPr lang="en-US" dirty="0"/>
          </a:p>
        </p:txBody>
      </p:sp>
      <p:sp>
        <p:nvSpPr>
          <p:cNvPr id="4" name="Slide Number Placeholder 3"/>
          <p:cNvSpPr>
            <a:spLocks noGrp="1"/>
          </p:cNvSpPr>
          <p:nvPr>
            <p:ph type="sldNum" sz="quarter" idx="10"/>
          </p:nvPr>
        </p:nvSpPr>
        <p:spPr/>
        <p:txBody>
          <a:bodyPr/>
          <a:lstStyle/>
          <a:p>
            <a:fld id="{89C0907D-0FB9-024F-A03A-79DE0919F1CF}"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Update guideline reference; </a:t>
            </a:r>
            <a:r>
              <a:rPr lang="en-US" dirty="0" err="1"/>
              <a:t>idsa</a:t>
            </a:r>
            <a:r>
              <a:rPr lang="en-US" dirty="0"/>
              <a:t> and the separate foot guidelines</a:t>
            </a:r>
          </a:p>
        </p:txBody>
      </p:sp>
      <p:sp>
        <p:nvSpPr>
          <p:cNvPr id="4" name="Slide Number Placeholder 3"/>
          <p:cNvSpPr>
            <a:spLocks noGrp="1"/>
          </p:cNvSpPr>
          <p:nvPr>
            <p:ph type="sldNum" sz="quarter" idx="10"/>
          </p:nvPr>
        </p:nvSpPr>
        <p:spPr/>
        <p:txBody>
          <a:bodyPr/>
          <a:lstStyle/>
          <a:p>
            <a:fld id="{89C0907D-0FB9-024F-A03A-79DE0919F1CF}"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a:t>
            </a:r>
            <a:r>
              <a:rPr lang="en-US" baseline="0" dirty="0"/>
              <a:t> NOT all be IV!!!</a:t>
            </a:r>
            <a:endParaRPr lang="en-US" dirty="0"/>
          </a:p>
        </p:txBody>
      </p:sp>
      <p:sp>
        <p:nvSpPr>
          <p:cNvPr id="4" name="Slide Number Placeholder 3"/>
          <p:cNvSpPr>
            <a:spLocks noGrp="1"/>
          </p:cNvSpPr>
          <p:nvPr>
            <p:ph type="sldNum" sz="quarter" idx="10"/>
          </p:nvPr>
        </p:nvSpPr>
        <p:spPr/>
        <p:txBody>
          <a:bodyPr/>
          <a:lstStyle/>
          <a:p>
            <a:fld id="{89C0907D-0FB9-024F-A03A-79DE0919F1CF}"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a:t>
            </a:r>
            <a:r>
              <a:rPr lang="en-US" baseline="0" dirty="0" err="1"/>
              <a:t>linezolid</a:t>
            </a:r>
            <a:r>
              <a:rPr lang="en-US" baseline="0" dirty="0"/>
              <a:t> if not septic</a:t>
            </a:r>
            <a:endParaRPr lang="en-US" dirty="0"/>
          </a:p>
        </p:txBody>
      </p:sp>
      <p:sp>
        <p:nvSpPr>
          <p:cNvPr id="4" name="Slide Number Placeholder 3"/>
          <p:cNvSpPr>
            <a:spLocks noGrp="1"/>
          </p:cNvSpPr>
          <p:nvPr>
            <p:ph type="sldNum" sz="quarter" idx="10"/>
          </p:nvPr>
        </p:nvSpPr>
        <p:spPr/>
        <p:txBody>
          <a:bodyPr/>
          <a:lstStyle/>
          <a:p>
            <a:fld id="{89C0907D-0FB9-024F-A03A-79DE0919F1CF}"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99839629-A1A1-C741-A4A6-87FD9D676ED9}" type="datetimeFigureOut">
              <a:rPr lang="en-US" smtClean="0"/>
              <a:pPr/>
              <a:t>2/11/25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45B56-38D3-8C4E-85F3-5DC3C2932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99839629-A1A1-C741-A4A6-87FD9D676ED9}" type="datetimeFigureOut">
              <a:rPr lang="en-US" smtClean="0"/>
              <a:pPr/>
              <a:t>2/11/25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45B56-38D3-8C4E-85F3-5DC3C2932177}"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a:t>Click to edit Master title style</a:t>
            </a:r>
            <a:endParaRPr/>
          </a:p>
        </p:txBody>
      </p:sp>
      <p:sp>
        <p:nvSpPr>
          <p:cNvPr id="5" name="Date Placeholder 4"/>
          <p:cNvSpPr>
            <a:spLocks noGrp="1"/>
          </p:cNvSpPr>
          <p:nvPr>
            <p:ph type="dt" sz="half" idx="10"/>
          </p:nvPr>
        </p:nvSpPr>
        <p:spPr/>
        <p:txBody>
          <a:bodyPr/>
          <a:lstStyle/>
          <a:p>
            <a:fld id="{99839629-A1A1-C741-A4A6-87FD9D676ED9}" type="datetimeFigureOut">
              <a:rPr lang="en-US" smtClean="0"/>
              <a:pPr/>
              <a:t>2/11/25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45B56-38D3-8C4E-85F3-5DC3C2932177}"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a:t>Click to edit Master title style</a:t>
            </a:r>
            <a:endParaRPr/>
          </a:p>
        </p:txBody>
      </p:sp>
      <p:sp>
        <p:nvSpPr>
          <p:cNvPr id="5" name="Date Placeholder 4"/>
          <p:cNvSpPr>
            <a:spLocks noGrp="1"/>
          </p:cNvSpPr>
          <p:nvPr>
            <p:ph type="dt" sz="half" idx="10"/>
          </p:nvPr>
        </p:nvSpPr>
        <p:spPr/>
        <p:txBody>
          <a:bodyPr/>
          <a:lstStyle/>
          <a:p>
            <a:fld id="{99839629-A1A1-C741-A4A6-87FD9D676ED9}" type="datetimeFigureOut">
              <a:rPr lang="en-US" smtClean="0"/>
              <a:pPr/>
              <a:t>2/11/25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45B56-38D3-8C4E-85F3-5DC3C2932177}"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839629-A1A1-C741-A4A6-87FD9D676ED9}" type="datetimeFigureOut">
              <a:rPr lang="en-US" smtClean="0"/>
              <a:pPr/>
              <a:t>2/11/25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45B56-38D3-8C4E-85F3-5DC3C2932177}"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en-US"/>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9839629-A1A1-C741-A4A6-87FD9D676ED9}" type="datetimeFigureOut">
              <a:rPr lang="en-US" smtClean="0"/>
              <a:pPr/>
              <a:t>2/11/25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45B56-38D3-8C4E-85F3-5DC3C2932177}" type="slidenum">
              <a:rPr lang="en-US" smtClean="0"/>
              <a:pPr/>
              <a:t>‹#›</a:t>
            </a:fld>
            <a:endParaRPr lang="en-US"/>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9839629-A1A1-C741-A4A6-87FD9D676ED9}" type="datetimeFigureOut">
              <a:rPr lang="en-US" smtClean="0"/>
              <a:pPr/>
              <a:t>2/11/25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45B56-38D3-8C4E-85F3-5DC3C2932177}" type="slidenum">
              <a:rPr lang="en-US" smtClean="0"/>
              <a:pPr/>
              <a:t>‹#›</a:t>
            </a:fld>
            <a:endParaRPr lang="en-US"/>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9839629-A1A1-C741-A4A6-87FD9D676ED9}" type="datetimeFigureOut">
              <a:rPr lang="en-US" smtClean="0"/>
              <a:pPr/>
              <a:t>2/11/25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45B56-38D3-8C4E-85F3-5DC3C2932177}" type="slidenum">
              <a:rPr lang="en-US" smtClean="0"/>
              <a:pPr/>
              <a:t>‹#›</a:t>
            </a:fld>
            <a:endParaRPr lang="en-US"/>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en-US"/>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99839629-A1A1-C741-A4A6-87FD9D676ED9}" type="datetimeFigureOut">
              <a:rPr lang="en-US" smtClean="0"/>
              <a:pPr/>
              <a:t>2/11/25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45B56-38D3-8C4E-85F3-5DC3C29321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en-US"/>
              <a:t>Click to edit Master text styles</a:t>
            </a:r>
          </a:p>
        </p:txBody>
      </p:sp>
      <p:sp>
        <p:nvSpPr>
          <p:cNvPr id="4" name="Date Placeholder 3"/>
          <p:cNvSpPr>
            <a:spLocks noGrp="1"/>
          </p:cNvSpPr>
          <p:nvPr>
            <p:ph type="dt" sz="half" idx="10"/>
          </p:nvPr>
        </p:nvSpPr>
        <p:spPr/>
        <p:txBody>
          <a:bodyPr/>
          <a:lstStyle/>
          <a:p>
            <a:fld id="{99839629-A1A1-C741-A4A6-87FD9D676ED9}" type="datetimeFigureOut">
              <a:rPr lang="en-US" smtClean="0"/>
              <a:pPr/>
              <a:t>2/11/25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45B56-38D3-8C4E-85F3-5DC3C29321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9839629-A1A1-C741-A4A6-87FD9D676ED9}" type="datetimeFigureOut">
              <a:rPr lang="en-US" smtClean="0"/>
              <a:pPr/>
              <a:t>2/11/25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45B56-38D3-8C4E-85F3-5DC3C2932177}" type="slidenum">
              <a:rPr lang="en-US" smtClean="0"/>
              <a:pPr/>
              <a:t>‹#›</a:t>
            </a:fld>
            <a:endParaRPr lang="en-US"/>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9839629-A1A1-C741-A4A6-87FD9D676ED9}" type="datetimeFigureOut">
              <a:rPr lang="en-US" smtClean="0"/>
              <a:pPr/>
              <a:t>2/11/25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45B56-38D3-8C4E-85F3-5DC3C2932177}" type="slidenum">
              <a:rPr lang="en-US" smtClean="0"/>
              <a:pPr/>
              <a:t>‹#›</a:t>
            </a:fld>
            <a:endParaRPr lang="en-US"/>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9839629-A1A1-C741-A4A6-87FD9D676ED9}" type="datetimeFigureOut">
              <a:rPr lang="en-US" smtClean="0"/>
              <a:pPr/>
              <a:t>2/11/25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45B56-38D3-8C4E-85F3-5DC3C2932177}" type="slidenum">
              <a:rPr lang="en-US" smtClean="0"/>
              <a:pPr/>
              <a:t>‹#›</a:t>
            </a:fld>
            <a:endParaRPr lang="en-US"/>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39629-A1A1-C741-A4A6-87FD9D676ED9}" type="datetimeFigureOut">
              <a:rPr lang="en-US" smtClean="0"/>
              <a:pPr/>
              <a:t>2/11/25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45B56-38D3-8C4E-85F3-5DC3C29321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en-US"/>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839629-A1A1-C741-A4A6-87FD9D676ED9}" type="datetimeFigureOut">
              <a:rPr lang="en-US" smtClean="0"/>
              <a:pPr/>
              <a:t>2/11/25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45B56-38D3-8C4E-85F3-5DC3C2932177}"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fld id="{99839629-A1A1-C741-A4A6-87FD9D676ED9}" type="datetimeFigureOut">
              <a:rPr lang="en-US" smtClean="0"/>
              <a:pPr/>
              <a:t>2/11/25</a:t>
            </a:fld>
            <a:endParaRPr lang="en-US"/>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E0245B56-38D3-8C4E-85F3-5DC3C29321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d0f0fed-58be-4d28-bd3f-d6ce45eb7c25.usrfiles.com/ugd/dd0f0f_120063eee40748048375f6937a050904.docx" TargetMode="External"/><Relationship Id="rId5" Type="http://schemas.openxmlformats.org/officeDocument/2006/relationships/hyperlink" Target="https://learn.dhss.alaska.gov/login/index.php" TargetMode="External"/><Relationship Id="rId4" Type="http://schemas.openxmlformats.org/officeDocument/2006/relationships/hyperlink" Target="https://learn.dhss.alaska.gov/course/view.php?id=907"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016/S1473-3099(24)00507-3" TargetMode="External"/><Relationship Id="rId2" Type="http://schemas.openxmlformats.org/officeDocument/2006/relationships/hyperlink" Target="https://doi.org/10.1093/ofid/ofad588"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813" y="2350993"/>
            <a:ext cx="7826281" cy="1627093"/>
          </a:xfrm>
        </p:spPr>
        <p:txBody>
          <a:bodyPr/>
          <a:lstStyle/>
          <a:p>
            <a:r>
              <a:rPr lang="en-US" dirty="0"/>
              <a:t>Module 3: Stewardship in Skin and Soft Tissue Infections</a:t>
            </a:r>
          </a:p>
        </p:txBody>
      </p:sp>
      <p:sp>
        <p:nvSpPr>
          <p:cNvPr id="6" name="Subtitle 2">
            <a:extLst>
              <a:ext uri="{FF2B5EF4-FFF2-40B4-BE49-F238E27FC236}">
                <a16:creationId xmlns:a16="http://schemas.microsoft.com/office/drawing/2014/main" id="{60A830A5-83A2-1624-C926-ED065CFF1D54}"/>
              </a:ext>
            </a:extLst>
          </p:cNvPr>
          <p:cNvSpPr txBox="1">
            <a:spLocks/>
          </p:cNvSpPr>
          <p:nvPr/>
        </p:nvSpPr>
        <p:spPr>
          <a:xfrm>
            <a:off x="658813" y="4840941"/>
            <a:ext cx="7826281" cy="1039906"/>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defTabSz="914400" rtl="0" eaLnBrk="1" latinLnBrk="0" hangingPunct="1">
              <a:spcBef>
                <a:spcPts val="600"/>
              </a:spcBef>
              <a:buClr>
                <a:schemeClr val="tx1">
                  <a:lumMod val="65000"/>
                </a:schemeClr>
              </a:buClr>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tx1">
                  <a:lumMod val="65000"/>
                </a:schemeClr>
              </a:buClr>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t>Benjamin P Westley MD, FAAP, FACP, FIDSA</a:t>
            </a:r>
          </a:p>
          <a:p>
            <a:r>
              <a:rPr lang="en-US"/>
              <a:t>Benjamin P Westley MD LLC</a:t>
            </a:r>
          </a:p>
          <a:p>
            <a:r>
              <a:rPr lang="en-US"/>
              <a:t>3500 LaTouche St Suite 200</a:t>
            </a:r>
          </a:p>
          <a:p>
            <a:r>
              <a:rPr lang="en-US"/>
              <a:t>Anchorage, AK 99508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53" y="2282232"/>
            <a:ext cx="9323553" cy="3999804"/>
          </a:xfrm>
          <a:prstGeom prst="rect">
            <a:avLst/>
          </a:prstGeom>
        </p:spPr>
      </p:pic>
      <p:pic>
        <p:nvPicPr>
          <p:cNvPr id="5" name="Picture 4"/>
          <p:cNvPicPr>
            <a:picLocks noChangeAspect="1"/>
          </p:cNvPicPr>
          <p:nvPr/>
        </p:nvPicPr>
        <p:blipFill>
          <a:blip r:embed="rId3"/>
          <a:stretch>
            <a:fillRect/>
          </a:stretch>
        </p:blipFill>
        <p:spPr>
          <a:xfrm>
            <a:off x="1117800" y="0"/>
            <a:ext cx="6634481" cy="2172111"/>
          </a:xfrm>
          <a:prstGeom prst="rect">
            <a:avLst/>
          </a:prstGeom>
        </p:spPr>
      </p:pic>
      <p:sp>
        <p:nvSpPr>
          <p:cNvPr id="6" name="TextBox 5"/>
          <p:cNvSpPr txBox="1"/>
          <p:nvPr/>
        </p:nvSpPr>
        <p:spPr>
          <a:xfrm>
            <a:off x="618565" y="6424184"/>
            <a:ext cx="3050460" cy="646331"/>
          </a:xfrm>
          <a:prstGeom prst="rect">
            <a:avLst/>
          </a:prstGeom>
          <a:noFill/>
        </p:spPr>
        <p:txBody>
          <a:bodyPr wrap="none" rtlCol="0">
            <a:spAutoFit/>
          </a:bodyPr>
          <a:lstStyle/>
          <a:p>
            <a:r>
              <a:rPr lang="en-US" dirty="0"/>
              <a:t>N </a:t>
            </a:r>
            <a:r>
              <a:rPr lang="en-US" dirty="0" err="1"/>
              <a:t>Engl</a:t>
            </a:r>
            <a:r>
              <a:rPr lang="en-US" dirty="0"/>
              <a:t> J Med 2016;374:823-32.</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Non-purulent </a:t>
            </a:r>
            <a:r>
              <a:rPr lang="en-US" dirty="0" err="1"/>
              <a:t>cellulitis</a:t>
            </a:r>
            <a:endParaRPr lang="en-US" dirty="0"/>
          </a:p>
        </p:txBody>
      </p:sp>
      <p:sp>
        <p:nvSpPr>
          <p:cNvPr id="3" name="Content Placeholder 2"/>
          <p:cNvSpPr>
            <a:spLocks noGrp="1"/>
          </p:cNvSpPr>
          <p:nvPr>
            <p:ph idx="1"/>
          </p:nvPr>
        </p:nvSpPr>
        <p:spPr/>
        <p:txBody>
          <a:bodyPr/>
          <a:lstStyle/>
          <a:p>
            <a:r>
              <a:rPr lang="en-US" dirty="0"/>
              <a:t>MILD</a:t>
            </a:r>
          </a:p>
          <a:p>
            <a:pPr lvl="1"/>
            <a:r>
              <a:rPr lang="en-US" dirty="0"/>
              <a:t>Cephalexin or amoxicillin 1g PO TID</a:t>
            </a:r>
          </a:p>
          <a:p>
            <a:r>
              <a:rPr lang="en-US" dirty="0"/>
              <a:t>MODERATE</a:t>
            </a:r>
          </a:p>
          <a:p>
            <a:pPr lvl="1"/>
            <a:r>
              <a:rPr lang="en-US" dirty="0" err="1"/>
              <a:t>Cefazolin</a:t>
            </a:r>
            <a:r>
              <a:rPr lang="en-US" dirty="0"/>
              <a:t> 1-2g iv q8h</a:t>
            </a:r>
          </a:p>
          <a:p>
            <a:pPr lvl="1"/>
            <a:r>
              <a:rPr lang="en-US" dirty="0"/>
              <a:t>If not improving after 48-72h, evaluate for evolution of unrecognized purulent focus and consider ID consult and/or adding protein-synthesis inhibitor</a:t>
            </a:r>
          </a:p>
          <a:p>
            <a:r>
              <a:rPr lang="en-US" dirty="0"/>
              <a:t>SEVERE</a:t>
            </a:r>
          </a:p>
          <a:p>
            <a:pPr lvl="1"/>
            <a:r>
              <a:rPr lang="en-US" dirty="0"/>
              <a:t>Evaluate for necrotizing infection</a:t>
            </a:r>
          </a:p>
          <a:p>
            <a:pPr lvl="1"/>
            <a:r>
              <a:rPr lang="en-US" dirty="0"/>
              <a:t>Broad </a:t>
            </a:r>
            <a:r>
              <a:rPr lang="en-US" dirty="0" err="1"/>
              <a:t>abx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8A6B-E17F-3BB4-A564-69CA65263E01}"/>
              </a:ext>
            </a:extLst>
          </p:cNvPr>
          <p:cNvSpPr>
            <a:spLocks noGrp="1"/>
          </p:cNvSpPr>
          <p:nvPr>
            <p:ph type="title"/>
          </p:nvPr>
        </p:nvSpPr>
        <p:spPr/>
        <p:txBody>
          <a:bodyPr/>
          <a:lstStyle/>
          <a:p>
            <a:r>
              <a:rPr lang="en-US" dirty="0"/>
              <a:t>Not all red legs </a:t>
            </a:r>
            <a:r>
              <a:rPr lang="en-US"/>
              <a:t>are infected!</a:t>
            </a:r>
            <a:endParaRPr lang="en-US" dirty="0"/>
          </a:p>
        </p:txBody>
      </p:sp>
      <p:sp>
        <p:nvSpPr>
          <p:cNvPr id="3" name="Content Placeholder 2">
            <a:extLst>
              <a:ext uri="{FF2B5EF4-FFF2-40B4-BE49-F238E27FC236}">
                <a16:creationId xmlns:a16="http://schemas.microsoft.com/office/drawing/2014/main" id="{AA016986-61F7-0F50-D5E0-1D21DD52BF8A}"/>
              </a:ext>
            </a:extLst>
          </p:cNvPr>
          <p:cNvSpPr>
            <a:spLocks noGrp="1"/>
          </p:cNvSpPr>
          <p:nvPr>
            <p:ph idx="1"/>
          </p:nvPr>
        </p:nvSpPr>
        <p:spPr>
          <a:xfrm>
            <a:off x="641350" y="4152900"/>
            <a:ext cx="7878788" cy="4639235"/>
          </a:xfrm>
        </p:spPr>
        <p:txBody>
          <a:bodyPr/>
          <a:lstStyle/>
          <a:p>
            <a:r>
              <a:rPr lang="en-US" dirty="0"/>
              <a:t>Venous stasis dermatitis</a:t>
            </a:r>
          </a:p>
          <a:p>
            <a:r>
              <a:rPr lang="en-US" dirty="0"/>
              <a:t>Often symmetric, waxes/wanes when dependent</a:t>
            </a:r>
          </a:p>
          <a:p>
            <a:r>
              <a:rPr lang="en-US" dirty="0"/>
              <a:t>Mild tenderness</a:t>
            </a:r>
          </a:p>
          <a:p>
            <a:r>
              <a:rPr lang="en-US" dirty="0"/>
              <a:t>Subacute onset, no fever or systemic symptoms; NO ABX!!</a:t>
            </a:r>
          </a:p>
        </p:txBody>
      </p:sp>
      <p:pic>
        <p:nvPicPr>
          <p:cNvPr id="1026" name="Picture 2" descr="Lipodermatosclerosis">
            <a:extLst>
              <a:ext uri="{FF2B5EF4-FFF2-40B4-BE49-F238E27FC236}">
                <a16:creationId xmlns:a16="http://schemas.microsoft.com/office/drawing/2014/main" id="{BDA119F0-C30B-817E-D809-BA54BB35E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74" y="1428331"/>
            <a:ext cx="3463425" cy="259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4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565" y="1982675"/>
            <a:ext cx="7878788" cy="4639235"/>
          </a:xfrm>
        </p:spPr>
        <p:txBody>
          <a:bodyPr/>
          <a:lstStyle/>
          <a:p>
            <a:r>
              <a:rPr lang="en-US" dirty="0"/>
              <a:t>Randomized controlled trial, 524 patients</a:t>
            </a:r>
            <a:r>
              <a:rPr lang="en-US" baseline="30000" dirty="0"/>
              <a:t>2</a:t>
            </a:r>
            <a:endParaRPr lang="en-US" dirty="0"/>
          </a:p>
          <a:p>
            <a:pPr lvl="1"/>
            <a:r>
              <a:rPr lang="en-US" dirty="0"/>
              <a:t>Children and adults</a:t>
            </a:r>
          </a:p>
          <a:p>
            <a:pPr lvl="1"/>
            <a:r>
              <a:rPr lang="en-US" dirty="0"/>
              <a:t>Half (46%) with purulent disease</a:t>
            </a:r>
          </a:p>
          <a:p>
            <a:r>
              <a:rPr lang="en-US" dirty="0" err="1"/>
              <a:t>Bactrim</a:t>
            </a:r>
            <a:r>
              <a:rPr lang="en-US" dirty="0"/>
              <a:t> DS BID vs. </a:t>
            </a:r>
            <a:r>
              <a:rPr lang="en-US" dirty="0" err="1"/>
              <a:t>Clindamycin</a:t>
            </a:r>
            <a:r>
              <a:rPr lang="en-US" dirty="0"/>
              <a:t> 300mg TID </a:t>
            </a:r>
            <a:r>
              <a:rPr lang="en-US" dirty="0" err="1"/>
              <a:t>x</a:t>
            </a:r>
            <a:r>
              <a:rPr lang="en-US" dirty="0"/>
              <a:t> 10 days</a:t>
            </a:r>
          </a:p>
          <a:p>
            <a:r>
              <a:rPr lang="en-US" dirty="0"/>
              <a:t>Equivalent cure rates and complication rates</a:t>
            </a:r>
          </a:p>
          <a:p>
            <a:r>
              <a:rPr lang="en-US" dirty="0"/>
              <a:t>MODERATE DISEASE</a:t>
            </a:r>
          </a:p>
          <a:p>
            <a:pPr lvl="1"/>
            <a:r>
              <a:rPr lang="en-US" dirty="0"/>
              <a:t>Excluded T &gt; 38.5C (adults) and 38.0C (children)</a:t>
            </a:r>
          </a:p>
        </p:txBody>
      </p:sp>
      <p:pic>
        <p:nvPicPr>
          <p:cNvPr id="4" name="Picture 3"/>
          <p:cNvPicPr>
            <a:picLocks noChangeAspect="1"/>
          </p:cNvPicPr>
          <p:nvPr/>
        </p:nvPicPr>
        <p:blipFill>
          <a:blip r:embed="rId3"/>
          <a:stretch>
            <a:fillRect/>
          </a:stretch>
        </p:blipFill>
        <p:spPr>
          <a:xfrm>
            <a:off x="2150754" y="0"/>
            <a:ext cx="5438328" cy="1901130"/>
          </a:xfrm>
          <a:prstGeom prst="rect">
            <a:avLst/>
          </a:prstGeom>
        </p:spPr>
      </p:pic>
      <p:sp>
        <p:nvSpPr>
          <p:cNvPr id="5" name="TextBox 4"/>
          <p:cNvSpPr txBox="1"/>
          <p:nvPr/>
        </p:nvSpPr>
        <p:spPr>
          <a:xfrm>
            <a:off x="618565" y="6429926"/>
            <a:ext cx="3197435" cy="369332"/>
          </a:xfrm>
          <a:prstGeom prst="rect">
            <a:avLst/>
          </a:prstGeom>
          <a:noFill/>
        </p:spPr>
        <p:txBody>
          <a:bodyPr wrap="none" rtlCol="0">
            <a:spAutoFit/>
          </a:bodyPr>
          <a:lstStyle/>
          <a:p>
            <a:r>
              <a:rPr lang="en-US" dirty="0"/>
              <a:t>N </a:t>
            </a:r>
            <a:r>
              <a:rPr lang="en-US" dirty="0" err="1"/>
              <a:t>Engl</a:t>
            </a:r>
            <a:r>
              <a:rPr lang="en-US" dirty="0"/>
              <a:t> J Med 2015;372:1093-103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4431" y="2276092"/>
            <a:ext cx="4884855" cy="4212446"/>
          </a:xfrm>
          <a:prstGeom prst="rect">
            <a:avLst/>
          </a:prstGeom>
        </p:spPr>
      </p:pic>
      <p:pic>
        <p:nvPicPr>
          <p:cNvPr id="5" name="Picture 4"/>
          <p:cNvPicPr>
            <a:picLocks noChangeAspect="1"/>
          </p:cNvPicPr>
          <p:nvPr/>
        </p:nvPicPr>
        <p:blipFill>
          <a:blip r:embed="rId3"/>
          <a:stretch>
            <a:fillRect/>
          </a:stretch>
        </p:blipFill>
        <p:spPr>
          <a:xfrm>
            <a:off x="2121222" y="0"/>
            <a:ext cx="5438328" cy="1901130"/>
          </a:xfrm>
          <a:prstGeom prst="rect">
            <a:avLst/>
          </a:prstGeom>
        </p:spPr>
      </p:pic>
      <p:sp>
        <p:nvSpPr>
          <p:cNvPr id="6" name="TextBox 5"/>
          <p:cNvSpPr txBox="1"/>
          <p:nvPr/>
        </p:nvSpPr>
        <p:spPr>
          <a:xfrm>
            <a:off x="618565" y="6429926"/>
            <a:ext cx="3197435" cy="369332"/>
          </a:xfrm>
          <a:prstGeom prst="rect">
            <a:avLst/>
          </a:prstGeom>
          <a:noFill/>
        </p:spPr>
        <p:txBody>
          <a:bodyPr wrap="none" rtlCol="0">
            <a:spAutoFit/>
          </a:bodyPr>
          <a:lstStyle/>
          <a:p>
            <a:r>
              <a:rPr lang="en-US" dirty="0"/>
              <a:t>N </a:t>
            </a:r>
            <a:r>
              <a:rPr lang="en-US" dirty="0" err="1"/>
              <a:t>Engl</a:t>
            </a:r>
            <a:r>
              <a:rPr lang="en-US" dirty="0"/>
              <a:t> J Med 2015;372:1093-103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565" y="2170925"/>
            <a:ext cx="7878788" cy="4639235"/>
          </a:xfrm>
        </p:spPr>
        <p:txBody>
          <a:bodyPr/>
          <a:lstStyle/>
          <a:p>
            <a:r>
              <a:rPr lang="en-US" dirty="0"/>
              <a:t>169 patient pre-guideline vs. 175 post-guideline</a:t>
            </a:r>
            <a:r>
              <a:rPr lang="en-US" baseline="30000" dirty="0"/>
              <a:t>3</a:t>
            </a:r>
            <a:endParaRPr lang="en-US" dirty="0"/>
          </a:p>
          <a:p>
            <a:r>
              <a:rPr lang="en-US" dirty="0"/>
              <a:t>Interventions:</a:t>
            </a:r>
          </a:p>
          <a:p>
            <a:pPr lvl="1"/>
            <a:r>
              <a:rPr lang="en-US" i="1" dirty="0"/>
              <a:t>Selective </a:t>
            </a:r>
            <a:r>
              <a:rPr lang="en-US" dirty="0"/>
              <a:t>CRP, x-ray, blood </a:t>
            </a:r>
            <a:r>
              <a:rPr lang="en-US" dirty="0" err="1"/>
              <a:t>cx</a:t>
            </a:r>
            <a:r>
              <a:rPr lang="en-US" dirty="0"/>
              <a:t> use</a:t>
            </a:r>
          </a:p>
          <a:p>
            <a:pPr lvl="1"/>
            <a:r>
              <a:rPr lang="en-US" dirty="0"/>
              <a:t>ESR, superficial cultures, CT or MRI imaging DISCOURAGED</a:t>
            </a:r>
          </a:p>
          <a:p>
            <a:pPr lvl="1"/>
            <a:r>
              <a:rPr lang="en-US" dirty="0" err="1"/>
              <a:t>Vancomycin</a:t>
            </a:r>
            <a:r>
              <a:rPr lang="en-US" dirty="0"/>
              <a:t>, total Rx IV + PO 7 days</a:t>
            </a:r>
          </a:p>
          <a:p>
            <a:pPr lvl="2"/>
            <a:r>
              <a:rPr lang="en-US" dirty="0"/>
              <a:t>Doxycycline, clindamycin, or </a:t>
            </a:r>
            <a:r>
              <a:rPr lang="en-US" dirty="0" err="1"/>
              <a:t>bactrim</a:t>
            </a:r>
            <a:r>
              <a:rPr lang="en-US" dirty="0"/>
              <a:t> on discharge</a:t>
            </a:r>
          </a:p>
          <a:p>
            <a:pPr lvl="1"/>
            <a:r>
              <a:rPr lang="en-US" dirty="0"/>
              <a:t>Broad aerobic GNR or anaerobe coverage DISCOURAGED</a:t>
            </a:r>
          </a:p>
          <a:p>
            <a:pPr lvl="1"/>
            <a:r>
              <a:rPr lang="en-US" dirty="0"/>
              <a:t>NSAID and elevate legs</a:t>
            </a:r>
          </a:p>
          <a:p>
            <a:pPr lvl="1"/>
            <a:endParaRPr lang="en-US" dirty="0"/>
          </a:p>
        </p:txBody>
      </p:sp>
      <p:pic>
        <p:nvPicPr>
          <p:cNvPr id="4" name="Picture 3"/>
          <p:cNvPicPr>
            <a:picLocks noChangeAspect="1"/>
          </p:cNvPicPr>
          <p:nvPr/>
        </p:nvPicPr>
        <p:blipFill>
          <a:blip r:embed="rId2"/>
          <a:srcRect b="27596"/>
          <a:stretch>
            <a:fillRect/>
          </a:stretch>
        </p:blipFill>
        <p:spPr>
          <a:xfrm>
            <a:off x="808721" y="0"/>
            <a:ext cx="7688632" cy="1816493"/>
          </a:xfrm>
          <a:prstGeom prst="rect">
            <a:avLst/>
          </a:prstGeom>
        </p:spPr>
      </p:pic>
      <p:sp>
        <p:nvSpPr>
          <p:cNvPr id="5" name="Rectangle 4"/>
          <p:cNvSpPr/>
          <p:nvPr/>
        </p:nvSpPr>
        <p:spPr>
          <a:xfrm>
            <a:off x="44298" y="6459132"/>
            <a:ext cx="4197521" cy="369332"/>
          </a:xfrm>
          <a:prstGeom prst="rect">
            <a:avLst/>
          </a:prstGeom>
        </p:spPr>
        <p:txBody>
          <a:bodyPr wrap="none">
            <a:spAutoFit/>
          </a:bodyPr>
          <a:lstStyle/>
          <a:p>
            <a:pPr marL="457200" indent="-457200"/>
            <a:r>
              <a:rPr lang="en-US" dirty="0"/>
              <a:t> Arch Intern Med. 2011;171(12):1072-1079.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604" y="0"/>
            <a:ext cx="9364371" cy="3721596"/>
          </a:xfrm>
          <a:prstGeom prst="rect">
            <a:avLst/>
          </a:prstGeom>
        </p:spPr>
      </p:pic>
      <p:pic>
        <p:nvPicPr>
          <p:cNvPr id="5" name="Picture 4"/>
          <p:cNvPicPr>
            <a:picLocks noChangeAspect="1"/>
          </p:cNvPicPr>
          <p:nvPr/>
        </p:nvPicPr>
        <p:blipFill>
          <a:blip r:embed="rId4"/>
          <a:srcRect t="3296"/>
          <a:stretch>
            <a:fillRect/>
          </a:stretch>
        </p:blipFill>
        <p:spPr>
          <a:xfrm>
            <a:off x="-44299" y="3706828"/>
            <a:ext cx="9584675" cy="3033028"/>
          </a:xfrm>
          <a:prstGeom prst="rect">
            <a:avLst/>
          </a:prstGeom>
        </p:spPr>
      </p:pic>
      <p:sp>
        <p:nvSpPr>
          <p:cNvPr id="6" name="Rectangle 5"/>
          <p:cNvSpPr/>
          <p:nvPr/>
        </p:nvSpPr>
        <p:spPr>
          <a:xfrm>
            <a:off x="2598859" y="3536930"/>
            <a:ext cx="4105098" cy="369332"/>
          </a:xfrm>
          <a:prstGeom prst="rect">
            <a:avLst/>
          </a:prstGeom>
        </p:spPr>
        <p:txBody>
          <a:bodyPr wrap="none">
            <a:spAutoFit/>
          </a:bodyPr>
          <a:lstStyle/>
          <a:p>
            <a:pPr marL="457200" indent="-457200"/>
            <a:r>
              <a:rPr lang="en-US" dirty="0">
                <a:solidFill>
                  <a:schemeClr val="bg1"/>
                </a:solidFill>
              </a:rPr>
              <a:t> Arch Intern Med. 2011;171(12):1072-1079.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Conditions that increase </a:t>
            </a:r>
            <a:br>
              <a:rPr lang="en-US" dirty="0"/>
            </a:br>
            <a:r>
              <a:rPr lang="en-US" dirty="0"/>
              <a:t>risk of complications </a:t>
            </a:r>
          </a:p>
        </p:txBody>
      </p:sp>
      <p:sp>
        <p:nvSpPr>
          <p:cNvPr id="3" name="Content Placeholder 2"/>
          <p:cNvSpPr>
            <a:spLocks noGrp="1"/>
          </p:cNvSpPr>
          <p:nvPr>
            <p:ph idx="1"/>
          </p:nvPr>
        </p:nvSpPr>
        <p:spPr>
          <a:xfrm>
            <a:off x="618565" y="1600200"/>
            <a:ext cx="7878788" cy="4838751"/>
          </a:xfrm>
        </p:spPr>
        <p:txBody>
          <a:bodyPr>
            <a:normAutofit fontScale="92500" lnSpcReduction="20000"/>
          </a:bodyPr>
          <a:lstStyle/>
          <a:p>
            <a:r>
              <a:rPr lang="en-US" dirty="0" err="1"/>
              <a:t>Periorbital</a:t>
            </a:r>
            <a:r>
              <a:rPr lang="en-US" dirty="0"/>
              <a:t> </a:t>
            </a:r>
            <a:r>
              <a:rPr lang="en-US" dirty="0" err="1"/>
              <a:t>cellulitis</a:t>
            </a:r>
            <a:endParaRPr lang="en-US" dirty="0"/>
          </a:p>
          <a:p>
            <a:pPr lvl="1"/>
            <a:r>
              <a:rPr lang="en-US" dirty="0"/>
              <a:t>Occasionally mixed flora due to sinus-process</a:t>
            </a:r>
          </a:p>
          <a:p>
            <a:r>
              <a:rPr lang="en-US" dirty="0"/>
              <a:t>Breast </a:t>
            </a:r>
            <a:r>
              <a:rPr lang="en-US" dirty="0" err="1"/>
              <a:t>cellulitis</a:t>
            </a:r>
            <a:endParaRPr lang="en-US" dirty="0"/>
          </a:p>
          <a:p>
            <a:pPr lvl="1"/>
            <a:r>
              <a:rPr lang="en-US" dirty="0"/>
              <a:t>May appear non-purulent but often staphylococcal or due to obstructed duct with skin flora and may require surgery</a:t>
            </a:r>
          </a:p>
          <a:p>
            <a:r>
              <a:rPr lang="en-US" dirty="0"/>
              <a:t>Parotid or head/neck abscess</a:t>
            </a:r>
          </a:p>
          <a:p>
            <a:pPr lvl="1"/>
            <a:r>
              <a:rPr lang="en-US" dirty="0"/>
              <a:t>Staphylococcal and mixed oral flora</a:t>
            </a:r>
          </a:p>
          <a:p>
            <a:r>
              <a:rPr lang="en-US" dirty="0" err="1"/>
              <a:t>Perirectal/perineal/genital</a:t>
            </a:r>
            <a:r>
              <a:rPr lang="en-US" dirty="0"/>
              <a:t> infection</a:t>
            </a:r>
          </a:p>
          <a:p>
            <a:pPr lvl="1"/>
            <a:r>
              <a:rPr lang="en-US" dirty="0"/>
              <a:t>Often mixed staphylococcal and GI flora</a:t>
            </a:r>
          </a:p>
          <a:p>
            <a:r>
              <a:rPr lang="en-US" dirty="0"/>
              <a:t>Immune compromise</a:t>
            </a:r>
          </a:p>
          <a:p>
            <a:pPr lvl="1"/>
            <a:r>
              <a:rPr lang="en-US" dirty="0"/>
              <a:t>Transplant, chemotherapy, </a:t>
            </a:r>
            <a:r>
              <a:rPr lang="en-US" dirty="0" err="1"/>
              <a:t>immuno-modulatory</a:t>
            </a:r>
            <a:r>
              <a:rPr lang="en-US" dirty="0"/>
              <a:t> agents</a:t>
            </a:r>
          </a:p>
          <a:p>
            <a:pPr lvl="1"/>
            <a:r>
              <a:rPr lang="en-US" dirty="0"/>
              <a:t>Seek ID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Necrotizing SSTI</a:t>
            </a:r>
            <a:r>
              <a:rPr lang="en-US" baseline="30000" dirty="0"/>
              <a:t>1</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Necrotizing fasciitis</a:t>
            </a:r>
          </a:p>
          <a:p>
            <a:pPr lvl="1"/>
            <a:r>
              <a:rPr lang="en-US" dirty="0"/>
              <a:t>Death of tissues along superficial </a:t>
            </a:r>
            <a:r>
              <a:rPr lang="en-US" dirty="0" err="1"/>
              <a:t>fascial</a:t>
            </a:r>
            <a:r>
              <a:rPr lang="en-US" dirty="0"/>
              <a:t> planes</a:t>
            </a:r>
          </a:p>
          <a:p>
            <a:r>
              <a:rPr lang="en-US" dirty="0"/>
              <a:t>2 forms</a:t>
            </a:r>
          </a:p>
          <a:p>
            <a:pPr lvl="1"/>
            <a:r>
              <a:rPr lang="en-US" dirty="0"/>
              <a:t>Monomicrobial, usually group A strep (Type II)</a:t>
            </a:r>
          </a:p>
          <a:p>
            <a:pPr lvl="2"/>
            <a:r>
              <a:rPr lang="en-US" dirty="0"/>
              <a:t>30 – 80% mortality</a:t>
            </a:r>
            <a:r>
              <a:rPr lang="en-US" baseline="30000" dirty="0"/>
              <a:t>1,10</a:t>
            </a:r>
            <a:endParaRPr lang="en-US" dirty="0"/>
          </a:p>
          <a:p>
            <a:pPr lvl="1"/>
            <a:r>
              <a:rPr lang="en-US" dirty="0"/>
              <a:t>Polymicrobial (GNRs and anaerobes; Type I)</a:t>
            </a:r>
          </a:p>
          <a:p>
            <a:r>
              <a:rPr lang="en-US" dirty="0"/>
              <a:t>Hallmark features (1 or more)</a:t>
            </a:r>
          </a:p>
          <a:p>
            <a:pPr lvl="1"/>
            <a:r>
              <a:rPr lang="en-US" dirty="0"/>
              <a:t>Pain out of proportion to visible lesion</a:t>
            </a:r>
          </a:p>
          <a:p>
            <a:pPr lvl="1"/>
            <a:r>
              <a:rPr lang="en-US" dirty="0"/>
              <a:t>Woody subcutaneous tissues rapidly expanding</a:t>
            </a:r>
          </a:p>
          <a:p>
            <a:pPr lvl="1"/>
            <a:r>
              <a:rPr lang="en-US" dirty="0"/>
              <a:t>Systemic toxicity (LRINEC score)</a:t>
            </a:r>
          </a:p>
          <a:p>
            <a:pPr lvl="1"/>
            <a:r>
              <a:rPr lang="en-US" dirty="0" err="1"/>
              <a:t>Crepitus</a:t>
            </a:r>
            <a:endParaRPr lang="en-US" dirty="0"/>
          </a:p>
          <a:p>
            <a:pPr lvl="1"/>
            <a:r>
              <a:rPr lang="en-US" dirty="0"/>
              <a:t>Skin necrosis, </a:t>
            </a:r>
            <a:r>
              <a:rPr lang="en-US" dirty="0" err="1"/>
              <a:t>ecchymosis</a:t>
            </a:r>
            <a:r>
              <a:rPr lang="en-US" dirty="0"/>
              <a:t>, and/or </a:t>
            </a:r>
            <a:r>
              <a:rPr lang="en-US" dirty="0" err="1"/>
              <a:t>bullous</a:t>
            </a:r>
            <a:r>
              <a:rPr lang="en-US" dirty="0"/>
              <a:t> lesions</a:t>
            </a:r>
          </a:p>
          <a:p>
            <a:pPr lvl="1"/>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Fournier’s gangrene</a:t>
            </a:r>
          </a:p>
        </p:txBody>
      </p:sp>
      <p:sp>
        <p:nvSpPr>
          <p:cNvPr id="3" name="Content Placeholder 2"/>
          <p:cNvSpPr>
            <a:spLocks noGrp="1"/>
          </p:cNvSpPr>
          <p:nvPr>
            <p:ph idx="1"/>
          </p:nvPr>
        </p:nvSpPr>
        <p:spPr/>
        <p:txBody>
          <a:bodyPr/>
          <a:lstStyle/>
          <a:p>
            <a:r>
              <a:rPr lang="en-US" dirty="0"/>
              <a:t>Subtype of </a:t>
            </a:r>
            <a:r>
              <a:rPr lang="en-US" dirty="0" err="1"/>
              <a:t>polymicrobial</a:t>
            </a:r>
            <a:r>
              <a:rPr lang="en-US" dirty="0"/>
              <a:t> necrotizing fasciitis involving the scrotum/vulva</a:t>
            </a:r>
          </a:p>
          <a:p>
            <a:r>
              <a:rPr lang="en-US" dirty="0"/>
              <a:t>Spreads from </a:t>
            </a:r>
            <a:r>
              <a:rPr lang="en-US" dirty="0" err="1"/>
              <a:t>peri</a:t>
            </a:r>
            <a:r>
              <a:rPr lang="en-US" dirty="0"/>
              <a:t>-rectal or </a:t>
            </a:r>
            <a:r>
              <a:rPr lang="en-US" dirty="0" err="1"/>
              <a:t>perineal</a:t>
            </a:r>
            <a:r>
              <a:rPr lang="en-US" dirty="0"/>
              <a:t> lesion</a:t>
            </a:r>
          </a:p>
          <a:p>
            <a:r>
              <a:rPr lang="en-US" dirty="0"/>
              <a:t>Enteric mixed flora including clostridium</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A062C-F689-96EA-41EF-CEB14C242556}"/>
              </a:ext>
            </a:extLst>
          </p:cNvPr>
          <p:cNvSpPr>
            <a:spLocks noGrp="1"/>
          </p:cNvSpPr>
          <p:nvPr>
            <p:ph type="title"/>
          </p:nvPr>
        </p:nvSpPr>
        <p:spPr>
          <a:xfrm>
            <a:off x="174728" y="299371"/>
            <a:ext cx="8794543" cy="994172"/>
          </a:xfrm>
        </p:spPr>
        <p:txBody>
          <a:bodyPr>
            <a:normAutofit fontScale="90000"/>
          </a:bodyPr>
          <a:lstStyle/>
          <a:p>
            <a:r>
              <a:rPr lang="en-US" dirty="0"/>
              <a:t>Accreditation Statement &amp; Disclosure </a:t>
            </a:r>
          </a:p>
        </p:txBody>
      </p:sp>
      <p:pic>
        <p:nvPicPr>
          <p:cNvPr id="4" name="Picture 3" descr="Logo&#10;&#10;Description automatically generated with medium confidence">
            <a:extLst>
              <a:ext uri="{FF2B5EF4-FFF2-40B4-BE49-F238E27FC236}">
                <a16:creationId xmlns:a16="http://schemas.microsoft.com/office/drawing/2014/main" id="{D4481442-2C88-D915-BC57-FEB205E2F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63" y="1663685"/>
            <a:ext cx="1403099" cy="963942"/>
          </a:xfrm>
          <a:prstGeom prst="rect">
            <a:avLst/>
          </a:prstGeom>
        </p:spPr>
      </p:pic>
      <p:pic>
        <p:nvPicPr>
          <p:cNvPr id="5" name="Picture 4">
            <a:extLst>
              <a:ext uri="{FF2B5EF4-FFF2-40B4-BE49-F238E27FC236}">
                <a16:creationId xmlns:a16="http://schemas.microsoft.com/office/drawing/2014/main" id="{EA934E06-BB4E-B556-FE3E-E55033850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1242" y="2684090"/>
            <a:ext cx="1092340" cy="1092340"/>
          </a:xfrm>
          <a:prstGeom prst="rect">
            <a:avLst/>
          </a:prstGeom>
          <a:noFill/>
        </p:spPr>
      </p:pic>
      <p:sp>
        <p:nvSpPr>
          <p:cNvPr id="6" name="TextBox 5">
            <a:extLst>
              <a:ext uri="{FF2B5EF4-FFF2-40B4-BE49-F238E27FC236}">
                <a16:creationId xmlns:a16="http://schemas.microsoft.com/office/drawing/2014/main" id="{C138B158-C3BE-E521-6F56-71E013C3F791}"/>
              </a:ext>
            </a:extLst>
          </p:cNvPr>
          <p:cNvSpPr txBox="1"/>
          <p:nvPr/>
        </p:nvSpPr>
        <p:spPr>
          <a:xfrm>
            <a:off x="2022765" y="1772479"/>
            <a:ext cx="6832370" cy="4154984"/>
          </a:xfrm>
          <a:prstGeom prst="rect">
            <a:avLst/>
          </a:prstGeom>
          <a:noFill/>
        </p:spPr>
        <p:txBody>
          <a:bodyPr wrap="square" rtlCol="0">
            <a:spAutoFit/>
          </a:bodyPr>
          <a:lstStyle/>
          <a:p>
            <a:pPr marL="214313" indent="-214313">
              <a:buFont typeface="Arial" panose="020B0604020202020204" pitchFamily="34" charset="0"/>
              <a:buChar char="•"/>
            </a:pPr>
            <a:r>
              <a:rPr lang="en-US" sz="1200">
                <a:latin typeface="Open Sans" panose="020B0606030504020204" pitchFamily="34" charset="0"/>
              </a:rPr>
              <a:t>In support of improving patient care, the Alaska Department of Health is jointly accredited by the Accreditation Council for Continuing Medical Education (ACCME), the Accreditation Council for Pharmacy Education and the National Association of Boards of Pharmacy (NABP), and the American Nurses Credentialing Center (ANCC), American Academy of Physician Assistants (AAPA), American Psychological Association (APA), Association of Social Work Boards (ASWB) and the American Dental Association's Continuing Education Recognition Program (ADA CERP) to provide continuing education for the healthcare team.</a:t>
            </a:r>
          </a:p>
          <a:p>
            <a:pPr marL="214313" indent="-214313">
              <a:buFont typeface="Arial" panose="020B0604020202020204" pitchFamily="34" charset="0"/>
              <a:buChar char="•"/>
            </a:pPr>
            <a:endParaRPr lang="en-US" sz="1200">
              <a:latin typeface="Open Sans" panose="020B0606030504020204" pitchFamily="34" charset="0"/>
            </a:endParaRPr>
          </a:p>
          <a:p>
            <a:pPr marL="214313" indent="-214313">
              <a:buFont typeface="Arial" panose="020B0604020202020204" pitchFamily="34" charset="0"/>
              <a:buChar char="•"/>
            </a:pPr>
            <a:r>
              <a:rPr lang="en-US" sz="1200">
                <a:latin typeface="Open Sans" panose="020B0606030504020204" pitchFamily="34" charset="0"/>
              </a:rPr>
              <a:t>AK DOH designates this activity for1 contact hour per session, 7 sessions total.</a:t>
            </a:r>
          </a:p>
          <a:p>
            <a:pPr algn="l"/>
            <a:endParaRPr lang="en-US" sz="1200">
              <a:latin typeface="Open Sans" panose="020B0606030504020204" pitchFamily="34" charset="0"/>
            </a:endParaRPr>
          </a:p>
          <a:p>
            <a:pPr marL="214313" indent="-214313">
              <a:buFont typeface="Arial" panose="020B0604020202020204" pitchFamily="34" charset="0"/>
              <a:buChar char="•"/>
            </a:pPr>
            <a:r>
              <a:rPr lang="en-US" sz="1200">
                <a:latin typeface="Open Sans" panose="020B0606030504020204" pitchFamily="34" charset="0"/>
              </a:rPr>
              <a:t>This activity has been planned and implemented in accordance with the accreditation requirements and policies of the Accreditation Council for Continuing Medical Education (ACCME) through the joint providership of the Alaska Department of Health (AKDOH) and the Alaska Hospital and Healthcare Association. AKDOH is accredited by the ACCME to provide continuing education for the healthcare team. </a:t>
            </a:r>
          </a:p>
          <a:p>
            <a:pPr marL="214313" indent="-214313">
              <a:buFont typeface="Arial" panose="020B0604020202020204" pitchFamily="34" charset="0"/>
              <a:buChar char="•"/>
            </a:pPr>
            <a:endParaRPr lang="en-US" sz="1200">
              <a:latin typeface="Open Sans" panose="020B0606030504020204" pitchFamily="34" charset="0"/>
            </a:endParaRPr>
          </a:p>
          <a:p>
            <a:pPr marL="214313" indent="-214313">
              <a:buFont typeface="Arial" panose="020B0604020202020204" pitchFamily="34" charset="0"/>
              <a:buChar char="•"/>
            </a:pPr>
            <a:r>
              <a:rPr lang="en-US" sz="1200">
                <a:latin typeface="Open Sans" panose="020B0606030504020204" pitchFamily="34" charset="0"/>
              </a:rPr>
              <a:t>No commercial or in-kind support was received for this educational activity. All speakers and planners report no relevant financial relationships related to the content of this activity.</a:t>
            </a:r>
          </a:p>
          <a:p>
            <a:pPr marL="214313" indent="-214313">
              <a:buFont typeface="Arial" panose="020B0604020202020204" pitchFamily="34" charset="0"/>
              <a:buChar char="•"/>
            </a:pPr>
            <a:endParaRPr lang="en-US" sz="1200">
              <a:latin typeface="Open Sans" panose="020B0606030504020204" pitchFamily="34" charset="0"/>
            </a:endParaRPr>
          </a:p>
          <a:p>
            <a:pPr marL="214313" indent="-214313">
              <a:buFont typeface="Arial" panose="020B0604020202020204" pitchFamily="34" charset="0"/>
              <a:buChar char="•"/>
            </a:pPr>
            <a:r>
              <a:rPr lang="en-US" sz="1200">
                <a:latin typeface="Open Sans" panose="020B0606030504020204" pitchFamily="34" charset="0"/>
              </a:rPr>
              <a:t>To obtain credit for this participants must watch the full hour course and complete the evaluation.</a:t>
            </a:r>
            <a:endParaRPr lang="en-US" sz="1200" dirty="0">
              <a:latin typeface="Open Sans" panose="020B0606030504020204" pitchFamily="34" charset="0"/>
            </a:endParaRPr>
          </a:p>
        </p:txBody>
      </p:sp>
      <p:pic>
        <p:nvPicPr>
          <p:cNvPr id="7" name="Picture 6" descr="A blue and green logo&#10;&#10;Description automatically generated">
            <a:extLst>
              <a:ext uri="{FF2B5EF4-FFF2-40B4-BE49-F238E27FC236}">
                <a16:creationId xmlns:a16="http://schemas.microsoft.com/office/drawing/2014/main" id="{7BE2E2DC-E98D-A812-4323-506755BDA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76" y="3884438"/>
            <a:ext cx="1246754" cy="1092340"/>
          </a:xfrm>
          <a:prstGeom prst="rect">
            <a:avLst/>
          </a:prstGeom>
        </p:spPr>
      </p:pic>
    </p:spTree>
    <p:extLst>
      <p:ext uri="{BB962C8B-B14F-4D97-AF65-F5344CB8AC3E}">
        <p14:creationId xmlns:p14="http://schemas.microsoft.com/office/powerpoint/2010/main" val="151546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LRINEC Score</a:t>
            </a:r>
            <a:r>
              <a:rPr lang="en-US" baseline="30000" dirty="0"/>
              <a:t>7</a:t>
            </a:r>
            <a:endParaRPr lang="en-US" dirty="0"/>
          </a:p>
        </p:txBody>
      </p:sp>
      <p:sp>
        <p:nvSpPr>
          <p:cNvPr id="3" name="Content Placeholder 2"/>
          <p:cNvSpPr>
            <a:spLocks noGrp="1"/>
          </p:cNvSpPr>
          <p:nvPr>
            <p:ph idx="1"/>
          </p:nvPr>
        </p:nvSpPr>
        <p:spPr/>
        <p:txBody>
          <a:bodyPr/>
          <a:lstStyle/>
          <a:p>
            <a:r>
              <a:rPr lang="en-US" dirty="0"/>
              <a:t>Laboratory Risk Indicator in Necrotizing Fasciitis</a:t>
            </a:r>
          </a:p>
          <a:p>
            <a:r>
              <a:rPr lang="en-US" dirty="0"/>
              <a:t>WBC, Na, glucose, </a:t>
            </a:r>
            <a:r>
              <a:rPr lang="en-US" dirty="0" err="1"/>
              <a:t>creatinine</a:t>
            </a:r>
            <a:r>
              <a:rPr lang="en-US" dirty="0"/>
              <a:t>, and CRP</a:t>
            </a:r>
          </a:p>
          <a:p>
            <a:r>
              <a:rPr lang="en-US" dirty="0"/>
              <a:t>Score &gt;6</a:t>
            </a:r>
          </a:p>
          <a:p>
            <a:pPr lvl="1"/>
            <a:r>
              <a:rPr lang="en-US" dirty="0"/>
              <a:t>92% PPV</a:t>
            </a:r>
          </a:p>
          <a:p>
            <a:pPr lvl="1"/>
            <a:r>
              <a:rPr lang="en-US" dirty="0"/>
              <a:t>96% NPV</a:t>
            </a:r>
          </a:p>
          <a:p>
            <a:r>
              <a:rPr lang="en-US" dirty="0"/>
              <a:t>Score ≥6 in ~90% of patients with necrotizing fasciitis</a:t>
            </a:r>
          </a:p>
          <a:p>
            <a:pPr lvl="1"/>
            <a:r>
              <a:rPr lang="en-US" dirty="0"/>
              <a:t>i.e. ~10% with necrotizing fasciitis are &lt;6</a:t>
            </a:r>
          </a:p>
          <a:p>
            <a:r>
              <a:rPr lang="en-US" dirty="0"/>
              <a:t>Score ≥6 in 8.4% of patient WITHOUT necrotizing fasciitis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LRINEC scoring</a:t>
            </a:r>
            <a:endParaRPr lang="en-US" dirty="0"/>
          </a:p>
        </p:txBody>
      </p:sp>
      <p:sp>
        <p:nvSpPr>
          <p:cNvPr id="6" name="Content Placeholder 5"/>
          <p:cNvSpPr>
            <a:spLocks noGrp="1"/>
          </p:cNvSpPr>
          <p:nvPr>
            <p:ph sz="half" idx="1"/>
          </p:nvPr>
        </p:nvSpPr>
        <p:spPr/>
        <p:txBody>
          <a:bodyPr>
            <a:normAutofit lnSpcReduction="10000"/>
          </a:bodyPr>
          <a:lstStyle/>
          <a:p>
            <a:r>
              <a:rPr lang="en-US" dirty="0"/>
              <a:t>CRP</a:t>
            </a:r>
          </a:p>
          <a:p>
            <a:pPr lvl="1"/>
            <a:r>
              <a:rPr lang="en-US" dirty="0"/>
              <a:t>&lt;15 mg/</a:t>
            </a:r>
            <a:r>
              <a:rPr lang="en-US" dirty="0" err="1"/>
              <a:t>dL</a:t>
            </a:r>
            <a:r>
              <a:rPr lang="en-US" dirty="0"/>
              <a:t> = 0</a:t>
            </a:r>
          </a:p>
          <a:p>
            <a:pPr lvl="1"/>
            <a:r>
              <a:rPr lang="en-US" dirty="0"/>
              <a:t>≥15 mg/</a:t>
            </a:r>
            <a:r>
              <a:rPr lang="en-US" dirty="0" err="1"/>
              <a:t>dL</a:t>
            </a:r>
            <a:r>
              <a:rPr lang="en-US" dirty="0"/>
              <a:t> = 4</a:t>
            </a:r>
          </a:p>
          <a:p>
            <a:r>
              <a:rPr lang="en-US" dirty="0"/>
              <a:t>WBC</a:t>
            </a:r>
          </a:p>
          <a:p>
            <a:pPr lvl="1"/>
            <a:r>
              <a:rPr lang="en-US" dirty="0"/>
              <a:t>&lt;15 </a:t>
            </a:r>
            <a:r>
              <a:rPr lang="en-US" dirty="0" err="1"/>
              <a:t>x</a:t>
            </a:r>
            <a:r>
              <a:rPr lang="en-US" dirty="0"/>
              <a:t> 10</a:t>
            </a:r>
            <a:r>
              <a:rPr lang="en-US" baseline="30000" dirty="0"/>
              <a:t>3</a:t>
            </a:r>
            <a:r>
              <a:rPr lang="en-US" dirty="0"/>
              <a:t> /</a:t>
            </a:r>
            <a:r>
              <a:rPr lang="en-US" dirty="0" err="1"/>
              <a:t>uL</a:t>
            </a:r>
            <a:r>
              <a:rPr lang="en-US" dirty="0"/>
              <a:t> = 0</a:t>
            </a:r>
          </a:p>
          <a:p>
            <a:pPr lvl="1"/>
            <a:r>
              <a:rPr lang="en-US" dirty="0"/>
              <a:t>15 – 25 </a:t>
            </a:r>
            <a:r>
              <a:rPr lang="en-US" dirty="0" err="1"/>
              <a:t>x</a:t>
            </a:r>
            <a:r>
              <a:rPr lang="en-US" dirty="0"/>
              <a:t> 10</a:t>
            </a:r>
            <a:r>
              <a:rPr lang="en-US" baseline="30000" dirty="0"/>
              <a:t>3</a:t>
            </a:r>
            <a:r>
              <a:rPr lang="en-US" dirty="0"/>
              <a:t> /</a:t>
            </a:r>
            <a:r>
              <a:rPr lang="en-US" dirty="0" err="1"/>
              <a:t>uL</a:t>
            </a:r>
            <a:r>
              <a:rPr lang="en-US" dirty="0"/>
              <a:t> = 1</a:t>
            </a:r>
          </a:p>
          <a:p>
            <a:pPr lvl="1"/>
            <a:r>
              <a:rPr lang="en-US" dirty="0"/>
              <a:t>&gt;25 </a:t>
            </a:r>
            <a:r>
              <a:rPr lang="en-US" dirty="0" err="1"/>
              <a:t>x</a:t>
            </a:r>
            <a:r>
              <a:rPr lang="en-US" dirty="0"/>
              <a:t> 10</a:t>
            </a:r>
            <a:r>
              <a:rPr lang="en-US" baseline="30000" dirty="0"/>
              <a:t>3</a:t>
            </a:r>
            <a:r>
              <a:rPr lang="en-US" dirty="0"/>
              <a:t> /</a:t>
            </a:r>
            <a:r>
              <a:rPr lang="en-US" dirty="0" err="1"/>
              <a:t>uL</a:t>
            </a:r>
            <a:r>
              <a:rPr lang="en-US" dirty="0"/>
              <a:t>  = 2</a:t>
            </a:r>
          </a:p>
          <a:p>
            <a:r>
              <a:rPr lang="en-US" dirty="0"/>
              <a:t>Hemoglobin</a:t>
            </a:r>
          </a:p>
          <a:p>
            <a:pPr lvl="1"/>
            <a:r>
              <a:rPr lang="en-US" dirty="0"/>
              <a:t>&gt;13.5 </a:t>
            </a:r>
            <a:r>
              <a:rPr lang="en-US" dirty="0" err="1"/>
              <a:t>g/dL</a:t>
            </a:r>
            <a:r>
              <a:rPr lang="en-US" dirty="0"/>
              <a:t> = 0</a:t>
            </a:r>
          </a:p>
          <a:p>
            <a:pPr lvl="1"/>
            <a:r>
              <a:rPr lang="en-US" dirty="0"/>
              <a:t>11 – 13.5 </a:t>
            </a:r>
            <a:r>
              <a:rPr lang="en-US" dirty="0" err="1"/>
              <a:t>g/dL</a:t>
            </a:r>
            <a:r>
              <a:rPr lang="en-US" dirty="0"/>
              <a:t> = 1</a:t>
            </a:r>
          </a:p>
          <a:p>
            <a:pPr lvl="1"/>
            <a:r>
              <a:rPr lang="en-US" dirty="0"/>
              <a:t>&lt;11 </a:t>
            </a:r>
            <a:r>
              <a:rPr lang="en-US" dirty="0" err="1"/>
              <a:t>g/dL</a:t>
            </a:r>
            <a:r>
              <a:rPr lang="en-US" dirty="0"/>
              <a:t> = 2</a:t>
            </a:r>
          </a:p>
          <a:p>
            <a:endParaRPr lang="en-US" dirty="0"/>
          </a:p>
          <a:p>
            <a:endParaRPr lang="en-US" dirty="0"/>
          </a:p>
        </p:txBody>
      </p:sp>
      <p:sp>
        <p:nvSpPr>
          <p:cNvPr id="7" name="Content Placeholder 6"/>
          <p:cNvSpPr>
            <a:spLocks noGrp="1"/>
          </p:cNvSpPr>
          <p:nvPr>
            <p:ph sz="half" idx="2"/>
          </p:nvPr>
        </p:nvSpPr>
        <p:spPr/>
        <p:txBody>
          <a:bodyPr>
            <a:normAutofit lnSpcReduction="10000"/>
          </a:bodyPr>
          <a:lstStyle/>
          <a:p>
            <a:r>
              <a:rPr lang="en-US" dirty="0"/>
              <a:t>Sodium </a:t>
            </a:r>
          </a:p>
          <a:p>
            <a:pPr lvl="1"/>
            <a:r>
              <a:rPr lang="en-US" dirty="0"/>
              <a:t>≥135 </a:t>
            </a:r>
            <a:r>
              <a:rPr lang="en-US" dirty="0" err="1"/>
              <a:t>mmol</a:t>
            </a:r>
            <a:r>
              <a:rPr lang="en-US" dirty="0"/>
              <a:t>/L = 0</a:t>
            </a:r>
          </a:p>
          <a:p>
            <a:pPr lvl="1"/>
            <a:r>
              <a:rPr lang="en-US" dirty="0"/>
              <a:t>&lt;135 </a:t>
            </a:r>
            <a:r>
              <a:rPr lang="en-US" dirty="0" err="1"/>
              <a:t>mmol</a:t>
            </a:r>
            <a:r>
              <a:rPr lang="en-US" dirty="0"/>
              <a:t>/L = 2</a:t>
            </a:r>
          </a:p>
          <a:p>
            <a:r>
              <a:rPr lang="en-US" dirty="0" err="1"/>
              <a:t>Creatinine</a:t>
            </a:r>
            <a:endParaRPr lang="en-US" dirty="0"/>
          </a:p>
          <a:p>
            <a:pPr lvl="1"/>
            <a:r>
              <a:rPr lang="en-US" dirty="0"/>
              <a:t>≤1.6 mg/</a:t>
            </a:r>
            <a:r>
              <a:rPr lang="en-US" dirty="0" err="1"/>
              <a:t>dL</a:t>
            </a:r>
            <a:r>
              <a:rPr lang="en-US" dirty="0"/>
              <a:t> = 0</a:t>
            </a:r>
          </a:p>
          <a:p>
            <a:pPr lvl="1"/>
            <a:r>
              <a:rPr lang="en-US" dirty="0"/>
              <a:t>&gt;1.6 mg/</a:t>
            </a:r>
            <a:r>
              <a:rPr lang="en-US" dirty="0" err="1"/>
              <a:t>dL</a:t>
            </a:r>
            <a:r>
              <a:rPr lang="en-US" dirty="0"/>
              <a:t> = 2</a:t>
            </a:r>
          </a:p>
          <a:p>
            <a:r>
              <a:rPr lang="en-US" dirty="0"/>
              <a:t>Glucose</a:t>
            </a:r>
          </a:p>
          <a:p>
            <a:pPr lvl="1"/>
            <a:r>
              <a:rPr lang="en-US" dirty="0"/>
              <a:t>≤180 mg/</a:t>
            </a:r>
            <a:r>
              <a:rPr lang="en-US" dirty="0" err="1"/>
              <a:t>dL</a:t>
            </a:r>
            <a:r>
              <a:rPr lang="en-US" dirty="0"/>
              <a:t> = 0</a:t>
            </a:r>
          </a:p>
          <a:p>
            <a:pPr lvl="1"/>
            <a:r>
              <a:rPr lang="en-US" dirty="0"/>
              <a:t>&gt;180 mg/</a:t>
            </a:r>
            <a:r>
              <a:rPr lang="en-US" dirty="0" err="1"/>
              <a:t>dL</a:t>
            </a:r>
            <a:r>
              <a:rPr lang="en-US" dirty="0"/>
              <a:t> = 1</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533E9-D810-7965-E559-FC9094415B22}"/>
              </a:ext>
            </a:extLst>
          </p:cNvPr>
          <p:cNvSpPr>
            <a:spLocks noGrp="1"/>
          </p:cNvSpPr>
          <p:nvPr>
            <p:ph type="title"/>
          </p:nvPr>
        </p:nvSpPr>
        <p:spPr>
          <a:xfrm>
            <a:off x="641350" y="-81993"/>
            <a:ext cx="7856538" cy="1310062"/>
          </a:xfrm>
        </p:spPr>
        <p:txBody>
          <a:bodyPr/>
          <a:lstStyle/>
          <a:p>
            <a:r>
              <a:rPr lang="en-US" dirty="0"/>
              <a:t>LRINEC score</a:t>
            </a:r>
          </a:p>
        </p:txBody>
      </p:sp>
      <p:pic>
        <p:nvPicPr>
          <p:cNvPr id="6" name="Picture 5">
            <a:extLst>
              <a:ext uri="{FF2B5EF4-FFF2-40B4-BE49-F238E27FC236}">
                <a16:creationId xmlns:a16="http://schemas.microsoft.com/office/drawing/2014/main" id="{623882DD-7453-D3BA-51B9-C94346C43579}"/>
              </a:ext>
            </a:extLst>
          </p:cNvPr>
          <p:cNvPicPr>
            <a:picLocks noChangeAspect="1"/>
          </p:cNvPicPr>
          <p:nvPr/>
        </p:nvPicPr>
        <p:blipFill>
          <a:blip r:embed="rId2"/>
          <a:stretch>
            <a:fillRect/>
          </a:stretch>
        </p:blipFill>
        <p:spPr>
          <a:xfrm>
            <a:off x="217446" y="1424846"/>
            <a:ext cx="8645675" cy="5202917"/>
          </a:xfrm>
          <a:prstGeom prst="rect">
            <a:avLst/>
          </a:prstGeom>
        </p:spPr>
      </p:pic>
    </p:spTree>
    <p:extLst>
      <p:ext uri="{BB962C8B-B14F-4D97-AF65-F5344CB8AC3E}">
        <p14:creationId xmlns:p14="http://schemas.microsoft.com/office/powerpoint/2010/main" val="147040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in necrotizing fasciitis</a:t>
            </a:r>
          </a:p>
        </p:txBody>
      </p:sp>
      <p:sp>
        <p:nvSpPr>
          <p:cNvPr id="3" name="Content Placeholder 2"/>
          <p:cNvSpPr>
            <a:spLocks noGrp="1"/>
          </p:cNvSpPr>
          <p:nvPr>
            <p:ph idx="1"/>
          </p:nvPr>
        </p:nvSpPr>
        <p:spPr/>
        <p:txBody>
          <a:bodyPr/>
          <a:lstStyle/>
          <a:p>
            <a:r>
              <a:rPr lang="en-US" dirty="0"/>
              <a:t>CT and/or MRI may show fluid along </a:t>
            </a:r>
            <a:r>
              <a:rPr lang="en-US" dirty="0" err="1"/>
              <a:t>fascial</a:t>
            </a:r>
            <a:r>
              <a:rPr lang="en-US" dirty="0"/>
              <a:t> planes, </a:t>
            </a:r>
            <a:r>
              <a:rPr lang="en-US" dirty="0" err="1"/>
              <a:t>fascial</a:t>
            </a:r>
            <a:r>
              <a:rPr lang="en-US" dirty="0"/>
              <a:t> enhancement, or gas in tissues</a:t>
            </a:r>
            <a:r>
              <a:rPr lang="en-US" baseline="30000" dirty="0"/>
              <a:t>20,21</a:t>
            </a:r>
            <a:endParaRPr lang="en-US" dirty="0"/>
          </a:p>
          <a:p>
            <a:r>
              <a:rPr lang="en-US" dirty="0"/>
              <a:t>Sensitivity and specificity are poor</a:t>
            </a:r>
            <a:r>
              <a:rPr lang="en-US" baseline="30000" dirty="0"/>
              <a:t>30</a:t>
            </a:r>
            <a:endParaRPr lang="en-US" dirty="0"/>
          </a:p>
          <a:p>
            <a:r>
              <a:rPr lang="en-US" dirty="0"/>
              <a:t>Imaging studies tend to delay surgery</a:t>
            </a:r>
          </a:p>
          <a:p>
            <a:r>
              <a:rPr lang="en-US" dirty="0"/>
              <a:t>Clinical impression should drive surgical decision making</a:t>
            </a:r>
          </a:p>
          <a:p>
            <a:pPr lvl="2"/>
            <a:r>
              <a:rPr lang="en-US" dirty="0"/>
              <a:t>Small incisions in area of concern made; if no </a:t>
            </a:r>
            <a:r>
              <a:rPr lang="en-US" dirty="0" err="1"/>
              <a:t>fascial</a:t>
            </a:r>
            <a:r>
              <a:rPr lang="en-US" dirty="0"/>
              <a:t> sloughing, necrosis or dehiscence, extensive debridement is not required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Toxin and Group A Strep</a:t>
            </a:r>
          </a:p>
        </p:txBody>
      </p:sp>
      <p:sp>
        <p:nvSpPr>
          <p:cNvPr id="3" name="Content Placeholder 2"/>
          <p:cNvSpPr>
            <a:spLocks noGrp="1"/>
          </p:cNvSpPr>
          <p:nvPr>
            <p:ph idx="1"/>
          </p:nvPr>
        </p:nvSpPr>
        <p:spPr/>
        <p:txBody>
          <a:bodyPr>
            <a:normAutofit fontScale="92500"/>
          </a:bodyPr>
          <a:lstStyle/>
          <a:p>
            <a:r>
              <a:rPr lang="en-US" dirty="0" err="1"/>
              <a:t>Clindamycin</a:t>
            </a:r>
            <a:r>
              <a:rPr lang="en-US" dirty="0"/>
              <a:t> decreases in-vitro streptococcal toxic shock toxin production and improves animal survival</a:t>
            </a:r>
            <a:r>
              <a:rPr lang="en-US" baseline="30000" dirty="0"/>
              <a:t>12,13</a:t>
            </a:r>
            <a:endParaRPr lang="en-US" dirty="0"/>
          </a:p>
          <a:p>
            <a:r>
              <a:rPr lang="en-US" dirty="0"/>
              <a:t>Observational data suggests clindamycin decreases mortality in invasive group A streptococcal infections</a:t>
            </a:r>
            <a:r>
              <a:rPr lang="en-US" baseline="30000" dirty="0"/>
              <a:t>8-10,14,17</a:t>
            </a:r>
          </a:p>
          <a:p>
            <a:r>
              <a:rPr lang="en-US" dirty="0"/>
              <a:t>Linezolid also appears to impair streptococcal toxin production in vitro and is likely non-inferior to clindamycin when utilized with a beta-lactam for invasive group A streptococcal infection</a:t>
            </a:r>
            <a:r>
              <a:rPr lang="en-US" baseline="30000" dirty="0"/>
              <a:t>27-29</a:t>
            </a:r>
          </a:p>
          <a:p>
            <a:r>
              <a:rPr lang="en-US" dirty="0"/>
              <a:t>Clindamycin resistance among group A streptococcal isolates in Alaska is approaching 20% (CDC Arctic Investigations Program, personal communication)</a:t>
            </a:r>
          </a:p>
          <a:p>
            <a:endParaRPr lang="en-US" baseline="300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BB1-6B06-78BA-78CB-FC9314F55B89}"/>
              </a:ext>
            </a:extLst>
          </p:cNvPr>
          <p:cNvSpPr>
            <a:spLocks noGrp="1"/>
          </p:cNvSpPr>
          <p:nvPr>
            <p:ph type="title"/>
          </p:nvPr>
        </p:nvSpPr>
        <p:spPr/>
        <p:txBody>
          <a:bodyPr>
            <a:normAutofit/>
          </a:bodyPr>
          <a:lstStyle/>
          <a:p>
            <a:r>
              <a:rPr lang="en-US" dirty="0"/>
              <a:t>Toxin inhibition </a:t>
            </a:r>
          </a:p>
        </p:txBody>
      </p:sp>
      <p:sp>
        <p:nvSpPr>
          <p:cNvPr id="3" name="Content Placeholder 2">
            <a:extLst>
              <a:ext uri="{FF2B5EF4-FFF2-40B4-BE49-F238E27FC236}">
                <a16:creationId xmlns:a16="http://schemas.microsoft.com/office/drawing/2014/main" id="{E4534596-642D-72EE-13FF-8EE6BFC99A63}"/>
              </a:ext>
            </a:extLst>
          </p:cNvPr>
          <p:cNvSpPr>
            <a:spLocks noGrp="1"/>
          </p:cNvSpPr>
          <p:nvPr>
            <p:ph idx="1"/>
          </p:nvPr>
        </p:nvSpPr>
        <p:spPr/>
        <p:txBody>
          <a:bodyPr/>
          <a:lstStyle/>
          <a:p>
            <a:r>
              <a:rPr lang="en-US" dirty="0"/>
              <a:t>Use clindamycin or linezolid WITH a beta-lactam until clinically improved, then continue beta-lactam alone</a:t>
            </a:r>
          </a:p>
          <a:p>
            <a:pPr lvl="1"/>
            <a:r>
              <a:rPr lang="en-US" dirty="0"/>
              <a:t>E.g. cefazolin 1-2g iv q8h then amoxicillin 1g po TID</a:t>
            </a:r>
          </a:p>
          <a:p>
            <a:r>
              <a:rPr lang="en-US" dirty="0"/>
              <a:t>We generally finish therapy with ~10d total Rx but duration should be based on clinical response</a:t>
            </a:r>
          </a:p>
          <a:p>
            <a:pPr marL="0" indent="0">
              <a:buNone/>
            </a:pPr>
            <a:endParaRPr lang="en-US" dirty="0"/>
          </a:p>
        </p:txBody>
      </p:sp>
    </p:spTree>
    <p:extLst>
      <p:ext uri="{BB962C8B-B14F-4D97-AF65-F5344CB8AC3E}">
        <p14:creationId xmlns:p14="http://schemas.microsoft.com/office/powerpoint/2010/main" val="19017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Necrotizing Fasciitis ABX</a:t>
            </a:r>
          </a:p>
        </p:txBody>
      </p:sp>
      <p:sp>
        <p:nvSpPr>
          <p:cNvPr id="3" name="Content Placeholder 2"/>
          <p:cNvSpPr>
            <a:spLocks noGrp="1"/>
          </p:cNvSpPr>
          <p:nvPr>
            <p:ph idx="1"/>
          </p:nvPr>
        </p:nvSpPr>
        <p:spPr/>
        <p:txBody>
          <a:bodyPr/>
          <a:lstStyle/>
          <a:p>
            <a:r>
              <a:rPr lang="en-US" dirty="0"/>
              <a:t>Linezolid 600mg q12h, PLUS</a:t>
            </a:r>
          </a:p>
          <a:p>
            <a:r>
              <a:rPr lang="en-US" dirty="0"/>
              <a:t>Piperacillin/tazobactam per local dosing protocol</a:t>
            </a:r>
          </a:p>
          <a:p>
            <a:pPr marL="0" indent="0">
              <a:buNone/>
            </a:pPr>
            <a:r>
              <a:rPr lang="en-US" dirty="0"/>
              <a:t>AND</a:t>
            </a:r>
          </a:p>
          <a:p>
            <a:pPr>
              <a:buNone/>
            </a:pPr>
            <a:r>
              <a:rPr lang="en-US" dirty="0"/>
              <a:t>Immediate surgical consultation!!! It is NOT appropriate to give the above </a:t>
            </a:r>
            <a:r>
              <a:rPr lang="en-US" dirty="0" err="1"/>
              <a:t>abx</a:t>
            </a:r>
            <a:r>
              <a:rPr lang="en-US" dirty="0"/>
              <a:t> for presumed necrotizing infection WITHOUT emergent surgical evaluation!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immune globulin</a:t>
            </a:r>
          </a:p>
        </p:txBody>
      </p:sp>
      <p:sp>
        <p:nvSpPr>
          <p:cNvPr id="3" name="Content Placeholder 2"/>
          <p:cNvSpPr>
            <a:spLocks noGrp="1"/>
          </p:cNvSpPr>
          <p:nvPr>
            <p:ph idx="1"/>
          </p:nvPr>
        </p:nvSpPr>
        <p:spPr/>
        <p:txBody>
          <a:bodyPr>
            <a:normAutofit/>
          </a:bodyPr>
          <a:lstStyle/>
          <a:p>
            <a:r>
              <a:rPr lang="en-US" dirty="0"/>
              <a:t>Suggestion of mortality benefit in group A strep infection with the toxic shock syndrome</a:t>
            </a:r>
          </a:p>
          <a:p>
            <a:pPr lvl="1"/>
            <a:r>
              <a:rPr lang="en-US" dirty="0"/>
              <a:t>Multi-organ system dysfunction</a:t>
            </a:r>
          </a:p>
          <a:p>
            <a:pPr lvl="1"/>
            <a:r>
              <a:rPr lang="en-US" dirty="0"/>
              <a:t>Shock</a:t>
            </a:r>
          </a:p>
          <a:p>
            <a:pPr lvl="1"/>
            <a:r>
              <a:rPr lang="en-US" dirty="0"/>
              <a:t>Often, diffuse </a:t>
            </a:r>
            <a:r>
              <a:rPr lang="en-US" dirty="0" err="1"/>
              <a:t>erythematous</a:t>
            </a:r>
            <a:r>
              <a:rPr lang="en-US" dirty="0"/>
              <a:t> sunburn-like rash and dramatic </a:t>
            </a:r>
            <a:r>
              <a:rPr lang="en-US" dirty="0" err="1"/>
              <a:t>conjunctival</a:t>
            </a:r>
            <a:r>
              <a:rPr lang="en-US" dirty="0"/>
              <a:t> injection</a:t>
            </a:r>
          </a:p>
          <a:p>
            <a:r>
              <a:rPr lang="en-US" dirty="0"/>
              <a:t>Data is limited</a:t>
            </a:r>
            <a:r>
              <a:rPr lang="en-US" baseline="30000" dirty="0"/>
              <a:t>10,14-16 </a:t>
            </a:r>
            <a:r>
              <a:rPr lang="en-US" dirty="0"/>
              <a:t> and conflicting</a:t>
            </a:r>
            <a:r>
              <a:rPr lang="en-US" baseline="30000" dirty="0"/>
              <a:t>23</a:t>
            </a:r>
          </a:p>
          <a:p>
            <a:r>
              <a:rPr lang="en-US" dirty="0"/>
              <a:t>Dosing not well defined</a:t>
            </a:r>
          </a:p>
          <a:p>
            <a:pPr lvl="1"/>
            <a:r>
              <a:rPr lang="en-US" dirty="0"/>
              <a:t>Usually 1 </a:t>
            </a:r>
            <a:r>
              <a:rPr lang="en-US" dirty="0" err="1"/>
              <a:t>g</a:t>
            </a:r>
            <a:r>
              <a:rPr lang="en-US" dirty="0"/>
              <a:t>/kg on day 1 then 0.5 </a:t>
            </a:r>
            <a:r>
              <a:rPr lang="en-US" dirty="0" err="1"/>
              <a:t>g</a:t>
            </a:r>
            <a:r>
              <a:rPr lang="en-US" dirty="0"/>
              <a:t>/kg on days 2 and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Diabetic Foot Infection (DFI)</a:t>
            </a:r>
          </a:p>
        </p:txBody>
      </p:sp>
      <p:sp>
        <p:nvSpPr>
          <p:cNvPr id="3" name="Content Placeholder 2"/>
          <p:cNvSpPr>
            <a:spLocks noGrp="1"/>
          </p:cNvSpPr>
          <p:nvPr>
            <p:ph idx="1"/>
          </p:nvPr>
        </p:nvSpPr>
        <p:spPr>
          <a:xfrm>
            <a:off x="618565" y="1570664"/>
            <a:ext cx="7878788" cy="4927361"/>
          </a:xfrm>
        </p:spPr>
        <p:txBody>
          <a:bodyPr>
            <a:normAutofit fontScale="92500" lnSpcReduction="20000"/>
          </a:bodyPr>
          <a:lstStyle/>
          <a:p>
            <a:r>
              <a:rPr lang="en-US" dirty="0"/>
              <a:t>Updated IWGDF/IDSA guideline in 2023</a:t>
            </a:r>
            <a:r>
              <a:rPr lang="en-US" baseline="30000" dirty="0"/>
              <a:t>18</a:t>
            </a:r>
          </a:p>
          <a:p>
            <a:r>
              <a:rPr lang="en-US" dirty="0"/>
              <a:t>Not all diabetic ulcers are infected!!</a:t>
            </a:r>
          </a:p>
          <a:p>
            <a:r>
              <a:rPr lang="en-US" dirty="0"/>
              <a:t>Signs of infection</a:t>
            </a:r>
          </a:p>
          <a:p>
            <a:pPr lvl="1"/>
            <a:r>
              <a:rPr lang="en-US" dirty="0"/>
              <a:t>Redness, warmth, tenderness, pain, </a:t>
            </a:r>
            <a:r>
              <a:rPr lang="en-US" dirty="0" err="1"/>
              <a:t>induration</a:t>
            </a:r>
            <a:r>
              <a:rPr lang="en-US" dirty="0"/>
              <a:t>, or purulent secretions</a:t>
            </a:r>
          </a:p>
          <a:p>
            <a:r>
              <a:rPr lang="en-US" dirty="0"/>
              <a:t>MILD</a:t>
            </a:r>
          </a:p>
          <a:p>
            <a:pPr lvl="1"/>
            <a:r>
              <a:rPr lang="en-US" dirty="0"/>
              <a:t>Redness ≤ 2 cm around ulcer</a:t>
            </a:r>
          </a:p>
          <a:p>
            <a:r>
              <a:rPr lang="en-US" dirty="0"/>
              <a:t>MODERATE</a:t>
            </a:r>
          </a:p>
          <a:p>
            <a:pPr lvl="1"/>
            <a:r>
              <a:rPr lang="en-US" dirty="0"/>
              <a:t>Redness &gt;2cm around ulcer OR deep structures involved</a:t>
            </a:r>
          </a:p>
          <a:p>
            <a:pPr lvl="1"/>
            <a:r>
              <a:rPr lang="en-US" dirty="0"/>
              <a:t>WITHOUT sepsis</a:t>
            </a:r>
          </a:p>
          <a:p>
            <a:r>
              <a:rPr lang="en-US" dirty="0"/>
              <a:t>SEVERE</a:t>
            </a:r>
          </a:p>
          <a:p>
            <a:pPr lvl="1"/>
            <a:r>
              <a:rPr lang="en-US" dirty="0"/>
              <a:t>Local infection plus SIRS criteria </a:t>
            </a:r>
          </a:p>
        </p:txBody>
      </p:sp>
      <p:sp>
        <p:nvSpPr>
          <p:cNvPr id="4" name="TextBox 3">
            <a:extLst>
              <a:ext uri="{FF2B5EF4-FFF2-40B4-BE49-F238E27FC236}">
                <a16:creationId xmlns:a16="http://schemas.microsoft.com/office/drawing/2014/main" id="{53FFB054-1A68-637E-1EA1-DDC86AA6241F}"/>
              </a:ext>
            </a:extLst>
          </p:cNvPr>
          <p:cNvSpPr txBox="1"/>
          <p:nvPr/>
        </p:nvSpPr>
        <p:spPr>
          <a:xfrm>
            <a:off x="1059366" y="6538552"/>
            <a:ext cx="5293437" cy="369332"/>
          </a:xfrm>
          <a:prstGeom prst="rect">
            <a:avLst/>
          </a:prstGeom>
          <a:noFill/>
        </p:spPr>
        <p:txBody>
          <a:bodyPr wrap="none" rtlCol="0">
            <a:spAutoFit/>
          </a:bodyPr>
          <a:lstStyle/>
          <a:p>
            <a:r>
              <a:rPr lang="en-US" dirty="0"/>
              <a:t>IWGDF = International working group on diabetic foot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Diabetic Foot Infection</a:t>
            </a:r>
          </a:p>
        </p:txBody>
      </p:sp>
      <p:sp>
        <p:nvSpPr>
          <p:cNvPr id="3" name="Content Placeholder 2"/>
          <p:cNvSpPr>
            <a:spLocks noGrp="1"/>
          </p:cNvSpPr>
          <p:nvPr>
            <p:ph idx="1"/>
          </p:nvPr>
        </p:nvSpPr>
        <p:spPr/>
        <p:txBody>
          <a:bodyPr>
            <a:normAutofit lnSpcReduction="10000"/>
          </a:bodyPr>
          <a:lstStyle/>
          <a:p>
            <a:r>
              <a:rPr lang="en-US" dirty="0"/>
              <a:t>Infected wounds in should be cultured BEFORE antibiotics are started </a:t>
            </a:r>
          </a:p>
          <a:p>
            <a:pPr lvl="1"/>
            <a:r>
              <a:rPr lang="en-US" dirty="0"/>
              <a:t>Cultures should be sent from deep tissue by biopsy or curettage AFTER wound is cleaned and superficial tissues debrided</a:t>
            </a:r>
          </a:p>
          <a:p>
            <a:pPr lvl="1"/>
            <a:r>
              <a:rPr lang="en-US" dirty="0"/>
              <a:t>Do NOT delay antibiotics in septic patients</a:t>
            </a:r>
          </a:p>
          <a:p>
            <a:r>
              <a:rPr lang="en-US" dirty="0"/>
              <a:t>All should get plain x-ray if diabetic foot osteomyelitis (DFO) suspected</a:t>
            </a:r>
          </a:p>
          <a:p>
            <a:r>
              <a:rPr lang="en-US" dirty="0"/>
              <a:t>MRI if high suspicion for DFO despite normal CXR, labs, and negative probe to bone</a:t>
            </a:r>
          </a:p>
          <a:p>
            <a:pPr lvl="1"/>
            <a:r>
              <a:rPr lang="en-US" dirty="0"/>
              <a:t>NOT ALL DIABETIC FOOT ULCERS REQUIRE MRI</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a:bodyPr>
          <a:lstStyle/>
          <a:p>
            <a:r>
              <a:rPr lang="en-US" dirty="0"/>
              <a:t>Define classes of uncomplicated skin and soft tissue infection (SSTI) that drive empiric antimicrobial selection</a:t>
            </a:r>
          </a:p>
          <a:p>
            <a:pPr lvl="1"/>
            <a:r>
              <a:rPr lang="en-US" dirty="0"/>
              <a:t>Purulent SSTI</a:t>
            </a:r>
          </a:p>
          <a:p>
            <a:pPr lvl="1"/>
            <a:r>
              <a:rPr lang="en-US" dirty="0"/>
              <a:t>Non-purulent SSTI</a:t>
            </a:r>
          </a:p>
          <a:p>
            <a:r>
              <a:rPr lang="en-US" dirty="0"/>
              <a:t>Recognize conditions that suggest complications are likely and may require alteration of usual empiric regimens</a:t>
            </a:r>
          </a:p>
          <a:p>
            <a:r>
              <a:rPr lang="en-US" dirty="0"/>
              <a:t>Identify warning signs and clinical features of necrotizing SSTI</a:t>
            </a:r>
          </a:p>
          <a:p>
            <a:r>
              <a:rPr lang="en-US" dirty="0"/>
              <a:t>Discuss classes of diabetic foot infection (DFI) and appropriate initial approaches to therapy</a:t>
            </a:r>
          </a:p>
          <a:p>
            <a:r>
              <a:rPr lang="en-US" dirty="0"/>
              <a:t>Brief comment on SSTI in IV drug users (IVDU)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ABX for DFI</a:t>
            </a:r>
            <a:r>
              <a:rPr lang="en-US" baseline="30000" dirty="0"/>
              <a:t>18</a:t>
            </a:r>
            <a:endParaRPr lang="en-US" dirty="0"/>
          </a:p>
        </p:txBody>
      </p:sp>
      <p:sp>
        <p:nvSpPr>
          <p:cNvPr id="3" name="Content Placeholder 2"/>
          <p:cNvSpPr>
            <a:spLocks noGrp="1"/>
          </p:cNvSpPr>
          <p:nvPr>
            <p:ph idx="1"/>
          </p:nvPr>
        </p:nvSpPr>
        <p:spPr>
          <a:xfrm>
            <a:off x="618564" y="1522143"/>
            <a:ext cx="8291259" cy="5150224"/>
          </a:xfrm>
        </p:spPr>
        <p:txBody>
          <a:bodyPr>
            <a:normAutofit fontScale="92500" lnSpcReduction="20000"/>
          </a:bodyPr>
          <a:lstStyle/>
          <a:p>
            <a:r>
              <a:rPr lang="en-US" dirty="0"/>
              <a:t>MILD to MODERATE severity</a:t>
            </a:r>
          </a:p>
          <a:p>
            <a:pPr lvl="1"/>
            <a:r>
              <a:rPr lang="en-US" dirty="0"/>
              <a:t>Target aerobic GPC only</a:t>
            </a:r>
          </a:p>
          <a:p>
            <a:pPr lvl="1"/>
            <a:r>
              <a:rPr lang="en-US" dirty="0"/>
              <a:t>Mild = Cephalexin </a:t>
            </a:r>
          </a:p>
          <a:p>
            <a:pPr lvl="1"/>
            <a:r>
              <a:rPr lang="en-US" dirty="0"/>
              <a:t>Moderate = Amoxicillin/clavulanate or ampicillin/sulbactam</a:t>
            </a:r>
          </a:p>
          <a:p>
            <a:pPr lvl="2"/>
            <a:r>
              <a:rPr lang="en-US" dirty="0"/>
              <a:t>If recent MRSA: Linezolid</a:t>
            </a:r>
          </a:p>
          <a:p>
            <a:pPr lvl="2"/>
            <a:r>
              <a:rPr lang="en-US" dirty="0"/>
              <a:t>If known </a:t>
            </a:r>
            <a:r>
              <a:rPr lang="en-US" i="1" dirty="0"/>
              <a:t>Pseudomonas:</a:t>
            </a:r>
            <a:r>
              <a:rPr lang="en-US" dirty="0"/>
              <a:t> Piperacillin/tazobactam</a:t>
            </a:r>
            <a:endParaRPr lang="en-US" i="1" dirty="0"/>
          </a:p>
          <a:p>
            <a:r>
              <a:rPr lang="en-US" dirty="0"/>
              <a:t>SEVERE</a:t>
            </a:r>
          </a:p>
          <a:p>
            <a:pPr lvl="1"/>
            <a:r>
              <a:rPr lang="en-US" dirty="0"/>
              <a:t>Linezolid or vancomycin PLUS piperacillin/tazobactam</a:t>
            </a:r>
          </a:p>
          <a:p>
            <a:pPr lvl="1"/>
            <a:r>
              <a:rPr lang="en-US" dirty="0"/>
              <a:t>Urgent surgical consultation</a:t>
            </a:r>
          </a:p>
          <a:p>
            <a:r>
              <a:rPr lang="en-US" dirty="0"/>
              <a:t>Duration (ok to use PO!!!)</a:t>
            </a:r>
          </a:p>
          <a:p>
            <a:pPr lvl="1"/>
            <a:r>
              <a:rPr lang="en-US" dirty="0"/>
              <a:t>Mild: 1 – 2 weeks</a:t>
            </a:r>
          </a:p>
          <a:p>
            <a:pPr lvl="1"/>
            <a:r>
              <a:rPr lang="en-US" dirty="0"/>
              <a:t>Moderate – severe: 2 – 3 weeks</a:t>
            </a:r>
          </a:p>
          <a:p>
            <a:pPr lvl="1"/>
            <a:r>
              <a:rPr lang="en-US" dirty="0"/>
              <a:t>Osteomyelitis present and not fully resected:  3-6 weeks</a:t>
            </a:r>
          </a:p>
          <a:p>
            <a:pPr lvl="1"/>
            <a:r>
              <a:rPr lang="en-US" dirty="0" err="1"/>
              <a:t>Osteomyelitis</a:t>
            </a:r>
            <a:r>
              <a:rPr lang="en-US" dirty="0"/>
              <a:t> fully </a:t>
            </a:r>
            <a:r>
              <a:rPr lang="en-US" dirty="0" err="1"/>
              <a:t>resected</a:t>
            </a:r>
            <a:r>
              <a:rPr lang="en-US" dirty="0"/>
              <a:t>: 2 – 5 days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C80A2-57B8-BA97-9EE8-2075E2F7375E}"/>
              </a:ext>
            </a:extLst>
          </p:cNvPr>
          <p:cNvSpPr>
            <a:spLocks noGrp="1"/>
          </p:cNvSpPr>
          <p:nvPr>
            <p:ph type="title"/>
          </p:nvPr>
        </p:nvSpPr>
        <p:spPr/>
        <p:txBody>
          <a:bodyPr/>
          <a:lstStyle/>
          <a:p>
            <a:r>
              <a:rPr lang="en-US" dirty="0"/>
              <a:t>Guideline durations</a:t>
            </a:r>
          </a:p>
        </p:txBody>
      </p:sp>
      <p:pic>
        <p:nvPicPr>
          <p:cNvPr id="5" name="Picture 4">
            <a:extLst>
              <a:ext uri="{FF2B5EF4-FFF2-40B4-BE49-F238E27FC236}">
                <a16:creationId xmlns:a16="http://schemas.microsoft.com/office/drawing/2014/main" id="{ECC6479E-81E3-A3B8-869C-4369BCAA4D26}"/>
              </a:ext>
            </a:extLst>
          </p:cNvPr>
          <p:cNvPicPr>
            <a:picLocks noChangeAspect="1"/>
          </p:cNvPicPr>
          <p:nvPr/>
        </p:nvPicPr>
        <p:blipFill>
          <a:blip r:embed="rId2"/>
          <a:stretch>
            <a:fillRect/>
          </a:stretch>
        </p:blipFill>
        <p:spPr>
          <a:xfrm>
            <a:off x="104177" y="1996068"/>
            <a:ext cx="8867174" cy="2888165"/>
          </a:xfrm>
          <a:prstGeom prst="rect">
            <a:avLst/>
          </a:prstGeom>
          <a:solidFill>
            <a:schemeClr val="tx1"/>
          </a:solidFill>
        </p:spPr>
      </p:pic>
      <p:sp>
        <p:nvSpPr>
          <p:cNvPr id="6" name="TextBox 5">
            <a:extLst>
              <a:ext uri="{FF2B5EF4-FFF2-40B4-BE49-F238E27FC236}">
                <a16:creationId xmlns:a16="http://schemas.microsoft.com/office/drawing/2014/main" id="{345F36B7-BF17-5063-EC91-A68FDB50A4B8}"/>
              </a:ext>
            </a:extLst>
          </p:cNvPr>
          <p:cNvSpPr txBox="1"/>
          <p:nvPr/>
        </p:nvSpPr>
        <p:spPr>
          <a:xfrm>
            <a:off x="136032" y="5207618"/>
            <a:ext cx="8867174" cy="1200329"/>
          </a:xfrm>
          <a:prstGeom prst="rect">
            <a:avLst/>
          </a:prstGeom>
          <a:noFill/>
        </p:spPr>
        <p:txBody>
          <a:bodyPr wrap="square" rtlCol="0">
            <a:spAutoFit/>
          </a:bodyPr>
          <a:lstStyle/>
          <a:p>
            <a:r>
              <a:rPr lang="en-US" dirty="0">
                <a:effectLst/>
                <a:latin typeface="Helvetica" pitchFamily="2" charset="0"/>
              </a:rPr>
              <a:t>“As treatment with oral antibiotic regimens for residual osteomyelitis are associated with failure rates similar to those with intravenous regimens, this may help reduce the length of hospital stay in those patients.”</a:t>
            </a:r>
          </a:p>
          <a:p>
            <a:endParaRPr lang="en-US" dirty="0"/>
          </a:p>
        </p:txBody>
      </p:sp>
    </p:spTree>
    <p:extLst>
      <p:ext uri="{BB962C8B-B14F-4D97-AF65-F5344CB8AC3E}">
        <p14:creationId xmlns:p14="http://schemas.microsoft.com/office/powerpoint/2010/main" val="716082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EF3815-2639-40E6-C4F9-B499511AC5A8}"/>
              </a:ext>
            </a:extLst>
          </p:cNvPr>
          <p:cNvPicPr>
            <a:picLocks noChangeAspect="1"/>
          </p:cNvPicPr>
          <p:nvPr/>
        </p:nvPicPr>
        <p:blipFill>
          <a:blip r:embed="rId2"/>
          <a:stretch>
            <a:fillRect/>
          </a:stretch>
        </p:blipFill>
        <p:spPr>
          <a:xfrm>
            <a:off x="54576" y="224904"/>
            <a:ext cx="9067122" cy="6354316"/>
          </a:xfrm>
          <a:prstGeom prst="rect">
            <a:avLst/>
          </a:prstGeom>
        </p:spPr>
      </p:pic>
    </p:spTree>
    <p:extLst>
      <p:ext uri="{BB962C8B-B14F-4D97-AF65-F5344CB8AC3E}">
        <p14:creationId xmlns:p14="http://schemas.microsoft.com/office/powerpoint/2010/main" val="2111099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DFI Treatment Failure/Recurrence</a:t>
            </a:r>
          </a:p>
        </p:txBody>
      </p:sp>
      <p:sp>
        <p:nvSpPr>
          <p:cNvPr id="3" name="Content Placeholder 2"/>
          <p:cNvSpPr>
            <a:spLocks noGrp="1"/>
          </p:cNvSpPr>
          <p:nvPr>
            <p:ph idx="1"/>
          </p:nvPr>
        </p:nvSpPr>
        <p:spPr/>
        <p:txBody>
          <a:bodyPr/>
          <a:lstStyle/>
          <a:p>
            <a:r>
              <a:rPr lang="en-US" dirty="0"/>
              <a:t>Usually due to inadequate offloading, vascular supply, or failure to resect poorly-viable tissues</a:t>
            </a:r>
          </a:p>
          <a:p>
            <a:r>
              <a:rPr lang="en-US" dirty="0"/>
              <a:t>"</a:t>
            </a:r>
            <a:r>
              <a:rPr lang="en-US" dirty="0">
                <a:effectLst/>
              </a:rPr>
              <a:t>We suggest not using HBO therapy or topical oxygen therapy as an adjunctive treatment for the sole indication of treating a DFI.”</a:t>
            </a:r>
          </a:p>
          <a:p>
            <a:r>
              <a:rPr lang="en-US" dirty="0"/>
              <a:t>No data to support &gt;6 weeks of therapy for DFO</a:t>
            </a:r>
            <a:endParaRPr lang="en-US" dirty="0">
              <a:effectLst/>
            </a:endParaRP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5868-2136-760B-FCC7-E9327EB40C32}"/>
              </a:ext>
            </a:extLst>
          </p:cNvPr>
          <p:cNvSpPr>
            <a:spLocks noGrp="1"/>
          </p:cNvSpPr>
          <p:nvPr>
            <p:ph type="title"/>
          </p:nvPr>
        </p:nvSpPr>
        <p:spPr/>
        <p:txBody>
          <a:bodyPr/>
          <a:lstStyle/>
          <a:p>
            <a:r>
              <a:rPr lang="en-US" dirty="0"/>
              <a:t>Diabetic foot infection myths</a:t>
            </a:r>
          </a:p>
        </p:txBody>
      </p:sp>
      <p:sp>
        <p:nvSpPr>
          <p:cNvPr id="3" name="Content Placeholder 2">
            <a:extLst>
              <a:ext uri="{FF2B5EF4-FFF2-40B4-BE49-F238E27FC236}">
                <a16:creationId xmlns:a16="http://schemas.microsoft.com/office/drawing/2014/main" id="{9CF7DFD5-5239-DC1D-70EF-39278E4AF12E}"/>
              </a:ext>
            </a:extLst>
          </p:cNvPr>
          <p:cNvSpPr>
            <a:spLocks noGrp="1"/>
          </p:cNvSpPr>
          <p:nvPr>
            <p:ph idx="1"/>
          </p:nvPr>
        </p:nvSpPr>
        <p:spPr>
          <a:xfrm>
            <a:off x="434898" y="1600200"/>
            <a:ext cx="8229599" cy="4639235"/>
          </a:xfrm>
        </p:spPr>
        <p:txBody>
          <a:bodyPr>
            <a:normAutofit lnSpcReduction="10000"/>
          </a:bodyPr>
          <a:lstStyle/>
          <a:p>
            <a:r>
              <a:rPr lang="en-US" dirty="0"/>
              <a:t>“All diabetic foot ulcers should be treated with antibiotics”</a:t>
            </a:r>
          </a:p>
          <a:p>
            <a:pPr lvl="1"/>
            <a:r>
              <a:rPr lang="en-US" dirty="0"/>
              <a:t>Antibiotics do not speed ulcer healing or prevent infection</a:t>
            </a:r>
          </a:p>
          <a:p>
            <a:r>
              <a:rPr lang="en-US" dirty="0"/>
              <a:t>“All diabetic ulcers to bone require admission for IV </a:t>
            </a:r>
            <a:r>
              <a:rPr lang="en-US" dirty="0" err="1"/>
              <a:t>abx</a:t>
            </a:r>
            <a:r>
              <a:rPr lang="en-US" dirty="0"/>
              <a:t>.”</a:t>
            </a:r>
          </a:p>
          <a:p>
            <a:pPr lvl="1"/>
            <a:r>
              <a:rPr lang="en-US" dirty="0"/>
              <a:t>If wound to bone, will need surgery; discuss w/ foot surgeon</a:t>
            </a:r>
          </a:p>
          <a:p>
            <a:pPr lvl="1"/>
            <a:r>
              <a:rPr lang="en-US" dirty="0"/>
              <a:t>Admit if severe illness or worsening cellulitis on PO </a:t>
            </a:r>
            <a:r>
              <a:rPr lang="en-US" dirty="0" err="1"/>
              <a:t>abx</a:t>
            </a:r>
            <a:endParaRPr lang="en-US" dirty="0"/>
          </a:p>
          <a:p>
            <a:r>
              <a:rPr lang="en-US" dirty="0"/>
              <a:t>“All inpatient diabetic foot infections should be given vancomycin and </a:t>
            </a:r>
            <a:r>
              <a:rPr lang="en-US" dirty="0" err="1"/>
              <a:t>zosyn</a:t>
            </a:r>
            <a:r>
              <a:rPr lang="en-US" dirty="0"/>
              <a:t> to cover MRSA and </a:t>
            </a:r>
            <a:r>
              <a:rPr lang="en-US" i="1" dirty="0"/>
              <a:t>Pseudomonas</a:t>
            </a:r>
            <a:r>
              <a:rPr lang="en-US" dirty="0"/>
              <a:t>.”</a:t>
            </a:r>
          </a:p>
          <a:p>
            <a:pPr lvl="1"/>
            <a:r>
              <a:rPr lang="en-US" dirty="0"/>
              <a:t>Only if septic and getting urgent surgical assessment</a:t>
            </a:r>
          </a:p>
          <a:p>
            <a:r>
              <a:rPr lang="en-US" dirty="0"/>
              <a:t>“All osteomyelitis requires a </a:t>
            </a:r>
            <a:r>
              <a:rPr lang="en-US" dirty="0" err="1"/>
              <a:t>picc</a:t>
            </a:r>
            <a:r>
              <a:rPr lang="en-US" dirty="0"/>
              <a:t> line and 6 weeks of IV </a:t>
            </a:r>
            <a:r>
              <a:rPr lang="en-US" dirty="0" err="1"/>
              <a:t>abx</a:t>
            </a:r>
            <a:r>
              <a:rPr lang="en-US" dirty="0"/>
              <a:t>.”</a:t>
            </a:r>
          </a:p>
          <a:p>
            <a:pPr lvl="1"/>
            <a:r>
              <a:rPr lang="en-US" dirty="0"/>
              <a:t>FALSE. FALSE. FALSE.</a:t>
            </a:r>
          </a:p>
        </p:txBody>
      </p:sp>
    </p:spTree>
    <p:extLst>
      <p:ext uri="{BB962C8B-B14F-4D97-AF65-F5344CB8AC3E}">
        <p14:creationId xmlns:p14="http://schemas.microsoft.com/office/powerpoint/2010/main" val="306056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4CDED1-31A0-6510-EDC9-CB6326A27626}"/>
              </a:ext>
            </a:extLst>
          </p:cNvPr>
          <p:cNvSpPr>
            <a:spLocks noGrp="1"/>
          </p:cNvSpPr>
          <p:nvPr>
            <p:ph idx="1"/>
          </p:nvPr>
        </p:nvSpPr>
        <p:spPr>
          <a:xfrm>
            <a:off x="632606" y="1993900"/>
            <a:ext cx="7878788" cy="4639235"/>
          </a:xfrm>
        </p:spPr>
        <p:txBody>
          <a:bodyPr>
            <a:normAutofit lnSpcReduction="10000"/>
          </a:bodyPr>
          <a:lstStyle/>
          <a:p>
            <a:r>
              <a:rPr lang="en-US" dirty="0"/>
              <a:t>Systematic review shows NO benefit of antimicrobials without wound debridement and soft tissue coverage</a:t>
            </a:r>
          </a:p>
          <a:p>
            <a:r>
              <a:rPr lang="en-US" dirty="0"/>
              <a:t>Exposed bone often NOT infected, MRI NOT accurate</a:t>
            </a:r>
          </a:p>
          <a:p>
            <a:r>
              <a:rPr lang="en-US" dirty="0"/>
              <a:t>Wound care evaluation and assess for closure</a:t>
            </a:r>
          </a:p>
          <a:p>
            <a:r>
              <a:rPr lang="en-US" dirty="0"/>
              <a:t>If acute soft tissue cellulitis around wound, treat for 7 days and STOP unless bone proven infected and wound to be closed</a:t>
            </a:r>
          </a:p>
          <a:p>
            <a:r>
              <a:rPr lang="en-US" dirty="0"/>
              <a:t>If osteomyelitis confirmed and wound closed, treat with PO for 2 weeks if cortical bone and 4-6 weeks if medullary bone infection</a:t>
            </a:r>
          </a:p>
        </p:txBody>
      </p:sp>
      <p:pic>
        <p:nvPicPr>
          <p:cNvPr id="4" name="Picture 3">
            <a:extLst>
              <a:ext uri="{FF2B5EF4-FFF2-40B4-BE49-F238E27FC236}">
                <a16:creationId xmlns:a16="http://schemas.microsoft.com/office/drawing/2014/main" id="{5059FBB2-060B-2ACC-D13D-B6A2656EC313}"/>
              </a:ext>
            </a:extLst>
          </p:cNvPr>
          <p:cNvPicPr>
            <a:picLocks noChangeAspect="1"/>
          </p:cNvPicPr>
          <p:nvPr/>
        </p:nvPicPr>
        <p:blipFill>
          <a:blip r:embed="rId2"/>
          <a:stretch>
            <a:fillRect/>
          </a:stretch>
        </p:blipFill>
        <p:spPr>
          <a:xfrm>
            <a:off x="882650" y="0"/>
            <a:ext cx="7296150" cy="1892300"/>
          </a:xfrm>
          <a:prstGeom prst="rect">
            <a:avLst/>
          </a:prstGeom>
          <a:solidFill>
            <a:schemeClr val="tx1"/>
          </a:solidFill>
        </p:spPr>
      </p:pic>
      <p:sp>
        <p:nvSpPr>
          <p:cNvPr id="5" name="TextBox 4">
            <a:extLst>
              <a:ext uri="{FF2B5EF4-FFF2-40B4-BE49-F238E27FC236}">
                <a16:creationId xmlns:a16="http://schemas.microsoft.com/office/drawing/2014/main" id="{C5D838D6-4DC1-C067-B78D-FC3AC1C1FB8D}"/>
              </a:ext>
            </a:extLst>
          </p:cNvPr>
          <p:cNvSpPr txBox="1"/>
          <p:nvPr/>
        </p:nvSpPr>
        <p:spPr>
          <a:xfrm>
            <a:off x="355600" y="6413500"/>
            <a:ext cx="2985113" cy="584775"/>
          </a:xfrm>
          <a:prstGeom prst="rect">
            <a:avLst/>
          </a:prstGeom>
          <a:noFill/>
        </p:spPr>
        <p:txBody>
          <a:bodyPr wrap="none" rtlCol="0">
            <a:spAutoFit/>
          </a:bodyPr>
          <a:lstStyle/>
          <a:p>
            <a:r>
              <a:rPr lang="en-US" sz="1400" baseline="30000" dirty="0">
                <a:effectLst/>
                <a:latin typeface="Helvetica" pitchFamily="2" charset="0"/>
              </a:rPr>
              <a:t>31</a:t>
            </a:r>
            <a:r>
              <a:rPr lang="en-US" sz="1400" dirty="0">
                <a:effectLst/>
                <a:latin typeface="Helvetica" pitchFamily="2" charset="0"/>
              </a:rPr>
              <a:t>Clin Infect Dis 2019;68(2):338–42</a:t>
            </a:r>
          </a:p>
          <a:p>
            <a:endParaRPr lang="en-US" dirty="0"/>
          </a:p>
        </p:txBody>
      </p:sp>
    </p:spTree>
    <p:extLst>
      <p:ext uri="{BB962C8B-B14F-4D97-AF65-F5344CB8AC3E}">
        <p14:creationId xmlns:p14="http://schemas.microsoft.com/office/powerpoint/2010/main" val="171346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SSTI in IV Drug Users</a:t>
            </a:r>
          </a:p>
        </p:txBody>
      </p:sp>
      <p:sp>
        <p:nvSpPr>
          <p:cNvPr id="3" name="Content Placeholder 2"/>
          <p:cNvSpPr>
            <a:spLocks noGrp="1"/>
          </p:cNvSpPr>
          <p:nvPr>
            <p:ph idx="1"/>
          </p:nvPr>
        </p:nvSpPr>
        <p:spPr/>
        <p:txBody>
          <a:bodyPr>
            <a:normAutofit fontScale="77500" lnSpcReduction="20000"/>
          </a:bodyPr>
          <a:lstStyle/>
          <a:p>
            <a:r>
              <a:rPr lang="en-US" dirty="0"/>
              <a:t>Possibly decreasing frequency in Alaska due to fentanyl and correlated decrease in injecting drug use</a:t>
            </a:r>
          </a:p>
          <a:p>
            <a:r>
              <a:rPr lang="en-US" dirty="0"/>
              <a:t>Many users lick needles and/or injection sites and use non-sterile diluent</a:t>
            </a:r>
          </a:p>
          <a:p>
            <a:r>
              <a:rPr lang="en-US" dirty="0"/>
              <a:t>Usual presentations:</a:t>
            </a:r>
          </a:p>
          <a:p>
            <a:pPr lvl="1"/>
            <a:r>
              <a:rPr lang="en-US" dirty="0" err="1"/>
              <a:t>Antecubital</a:t>
            </a:r>
            <a:r>
              <a:rPr lang="en-US" dirty="0"/>
              <a:t> </a:t>
            </a:r>
            <a:r>
              <a:rPr lang="en-US" dirty="0" err="1"/>
              <a:t>fossa</a:t>
            </a:r>
            <a:r>
              <a:rPr lang="en-US" dirty="0"/>
              <a:t> abscess</a:t>
            </a:r>
          </a:p>
          <a:p>
            <a:pPr lvl="1"/>
            <a:r>
              <a:rPr lang="en-US" dirty="0" err="1"/>
              <a:t>Cellulitis</a:t>
            </a:r>
            <a:r>
              <a:rPr lang="en-US" dirty="0"/>
              <a:t> with phlebitis</a:t>
            </a:r>
          </a:p>
          <a:p>
            <a:pPr lvl="1"/>
            <a:r>
              <a:rPr lang="en-US" dirty="0"/>
              <a:t>Necrotizing fasciitis</a:t>
            </a:r>
            <a:r>
              <a:rPr lang="en-US" baseline="30000" dirty="0"/>
              <a:t>22</a:t>
            </a:r>
            <a:endParaRPr lang="en-US" dirty="0"/>
          </a:p>
          <a:p>
            <a:r>
              <a:rPr lang="en-US" dirty="0"/>
              <a:t>Beta-strep and/or MSSA/MRSA PLUS oral flora</a:t>
            </a:r>
            <a:r>
              <a:rPr lang="en-US" baseline="30000" dirty="0"/>
              <a:t>19,22</a:t>
            </a:r>
          </a:p>
          <a:p>
            <a:pPr lvl="1"/>
            <a:r>
              <a:rPr lang="en-US" dirty="0"/>
              <a:t>Streptococcus </a:t>
            </a:r>
            <a:r>
              <a:rPr lang="en-US" dirty="0" err="1"/>
              <a:t>anginosus</a:t>
            </a:r>
            <a:r>
              <a:rPr lang="en-US" dirty="0"/>
              <a:t> group</a:t>
            </a:r>
          </a:p>
          <a:p>
            <a:pPr lvl="1"/>
            <a:r>
              <a:rPr lang="en-US" dirty="0" err="1"/>
              <a:t>Haemophilus/Eikenella</a:t>
            </a:r>
            <a:endParaRPr lang="en-US" dirty="0"/>
          </a:p>
          <a:p>
            <a:pPr lvl="1"/>
            <a:r>
              <a:rPr lang="en-US" dirty="0" err="1"/>
              <a:t>Prevotella/Fusobacterium</a:t>
            </a:r>
            <a:endParaRPr lang="en-US" dirty="0"/>
          </a:p>
          <a:p>
            <a:r>
              <a:rPr lang="en-US" dirty="0"/>
              <a:t>Literature suggests Vancomycin monotherapy is adequate</a:t>
            </a:r>
            <a:r>
              <a:rPr lang="en-US" baseline="30000" dirty="0"/>
              <a:t>1,19</a:t>
            </a:r>
            <a:endParaRPr lang="en-US" dirty="0"/>
          </a:p>
          <a:p>
            <a:pPr lvl="1"/>
            <a:r>
              <a:rPr lang="en-US" dirty="0"/>
              <a:t>We often add </a:t>
            </a:r>
            <a:r>
              <a:rPr lang="en-US" dirty="0" err="1"/>
              <a:t>ampicillin/sulbactam</a:t>
            </a:r>
            <a:r>
              <a:rPr lang="en-US" dirty="0"/>
              <a:t> for severe SSTI in </a:t>
            </a:r>
            <a:r>
              <a:rPr lang="en-US" dirty="0" err="1"/>
              <a:t>IVDUs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SSTI in IVDU</a:t>
            </a:r>
          </a:p>
        </p:txBody>
      </p:sp>
      <p:sp>
        <p:nvSpPr>
          <p:cNvPr id="3" name="Content Placeholder 2"/>
          <p:cNvSpPr>
            <a:spLocks noGrp="1"/>
          </p:cNvSpPr>
          <p:nvPr>
            <p:ph idx="1"/>
          </p:nvPr>
        </p:nvSpPr>
        <p:spPr/>
        <p:txBody>
          <a:bodyPr>
            <a:normAutofit fontScale="92500" lnSpcReduction="10000"/>
          </a:bodyPr>
          <a:lstStyle/>
          <a:p>
            <a:r>
              <a:rPr lang="en-US" dirty="0"/>
              <a:t>Consult chemical dependency service if available OR:</a:t>
            </a:r>
          </a:p>
          <a:p>
            <a:r>
              <a:rPr lang="en-US" dirty="0"/>
              <a:t>Consider instructing patients about safe injection techniques</a:t>
            </a:r>
          </a:p>
          <a:p>
            <a:pPr lvl="1"/>
            <a:r>
              <a:rPr lang="en-US" dirty="0"/>
              <a:t>Use </a:t>
            </a:r>
            <a:r>
              <a:rPr lang="en-US" dirty="0" err="1"/>
              <a:t>chlorhexidine</a:t>
            </a:r>
            <a:r>
              <a:rPr lang="en-US" dirty="0"/>
              <a:t>/antisepsis</a:t>
            </a:r>
          </a:p>
          <a:p>
            <a:pPr lvl="1"/>
            <a:r>
              <a:rPr lang="en-US" dirty="0"/>
              <a:t>Don’t touch site</a:t>
            </a:r>
          </a:p>
          <a:p>
            <a:pPr lvl="1"/>
            <a:r>
              <a:rPr lang="en-US" dirty="0"/>
              <a:t>Don’t lick site or needles</a:t>
            </a:r>
          </a:p>
          <a:p>
            <a:pPr lvl="1"/>
            <a:r>
              <a:rPr lang="en-US" dirty="0"/>
              <a:t>Don’t re-use/share needles</a:t>
            </a:r>
          </a:p>
          <a:p>
            <a:pPr lvl="1"/>
            <a:r>
              <a:rPr lang="en-US" dirty="0"/>
              <a:t>Provide information on needle exchange</a:t>
            </a:r>
          </a:p>
          <a:p>
            <a:r>
              <a:rPr lang="en-US" dirty="0"/>
              <a:t>Screen for HIV, HBV/HCV, and syphilis/STIs</a:t>
            </a:r>
          </a:p>
          <a:p>
            <a:r>
              <a:rPr lang="en-US" dirty="0"/>
              <a:t>Offer pre-exposure prophylaxis for HIV (PREP)</a:t>
            </a:r>
          </a:p>
          <a:p>
            <a:r>
              <a:rPr lang="en-US" dirty="0"/>
              <a:t>If using opiates, recommend a naloxone rescue kit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57E8-507A-0D37-41D0-34CDBF1FF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68F28-88BE-0C67-8791-CF88477F5EBC}"/>
              </a:ext>
            </a:extLst>
          </p:cNvPr>
          <p:cNvSpPr>
            <a:spLocks noGrp="1"/>
          </p:cNvSpPr>
          <p:nvPr>
            <p:ph type="title"/>
          </p:nvPr>
        </p:nvSpPr>
        <p:spPr>
          <a:xfrm>
            <a:off x="464576" y="284485"/>
            <a:ext cx="7886700" cy="994172"/>
          </a:xfrm>
        </p:spPr>
        <p:txBody>
          <a:bodyPr>
            <a:normAutofit/>
          </a:bodyPr>
          <a:lstStyle/>
          <a:p>
            <a:r>
              <a:rPr lang="en-US" dirty="0"/>
              <a:t>Evaluation &amp; CE Certificate</a:t>
            </a:r>
          </a:p>
        </p:txBody>
      </p:sp>
      <p:pic>
        <p:nvPicPr>
          <p:cNvPr id="4" name="Picture 3" descr="Logo&#10;&#10;Description automatically generated with medium confidence">
            <a:extLst>
              <a:ext uri="{FF2B5EF4-FFF2-40B4-BE49-F238E27FC236}">
                <a16:creationId xmlns:a16="http://schemas.microsoft.com/office/drawing/2014/main" id="{DC0A31E7-6A83-C8A2-5197-38D0D1718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63" y="1663685"/>
            <a:ext cx="1403099" cy="963942"/>
          </a:xfrm>
          <a:prstGeom prst="rect">
            <a:avLst/>
          </a:prstGeom>
        </p:spPr>
      </p:pic>
      <p:pic>
        <p:nvPicPr>
          <p:cNvPr id="5" name="Picture 4">
            <a:extLst>
              <a:ext uri="{FF2B5EF4-FFF2-40B4-BE49-F238E27FC236}">
                <a16:creationId xmlns:a16="http://schemas.microsoft.com/office/drawing/2014/main" id="{C0103262-2B9B-962D-89C2-C6A491E88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6010" y="2627627"/>
            <a:ext cx="1092340" cy="1092340"/>
          </a:xfrm>
          <a:prstGeom prst="rect">
            <a:avLst/>
          </a:prstGeom>
          <a:noFill/>
        </p:spPr>
      </p:pic>
      <p:sp>
        <p:nvSpPr>
          <p:cNvPr id="6" name="TextBox 5">
            <a:extLst>
              <a:ext uri="{FF2B5EF4-FFF2-40B4-BE49-F238E27FC236}">
                <a16:creationId xmlns:a16="http://schemas.microsoft.com/office/drawing/2014/main" id="{584AE407-2082-2878-1E92-6C27A5F9883B}"/>
              </a:ext>
            </a:extLst>
          </p:cNvPr>
          <p:cNvSpPr txBox="1"/>
          <p:nvPr/>
        </p:nvSpPr>
        <p:spPr>
          <a:xfrm>
            <a:off x="2427248" y="2257714"/>
            <a:ext cx="5194191" cy="3293209"/>
          </a:xfrm>
          <a:prstGeom prst="rect">
            <a:avLst/>
          </a:prstGeom>
          <a:noFill/>
        </p:spPr>
        <p:txBody>
          <a:bodyPr wrap="square" rtlCol="0">
            <a:spAutoFit/>
          </a:bodyPr>
          <a:lstStyle/>
          <a:p>
            <a:pPr marL="214313" indent="-214313">
              <a:buFont typeface="Arial" panose="020B0604020202020204" pitchFamily="34" charset="0"/>
              <a:buChar char="•"/>
            </a:pPr>
            <a:r>
              <a:rPr lang="en-US" sz="1600" dirty="0">
                <a:latin typeface="Open Sans" panose="020B0606030504020204" pitchFamily="34" charset="0"/>
              </a:rPr>
              <a:t>AK DOH designates this activity for 1 contact hour per session, 7 sessions total.</a:t>
            </a:r>
          </a:p>
          <a:p>
            <a:pPr algn="l"/>
            <a:endParaRPr lang="en-US" sz="1600" dirty="0">
              <a:latin typeface="Open Sans" panose="020B0606030504020204" pitchFamily="34" charset="0"/>
            </a:endParaRPr>
          </a:p>
          <a:p>
            <a:pPr marL="214313" indent="-214313">
              <a:buFont typeface="Arial" panose="020B0604020202020204" pitchFamily="34" charset="0"/>
              <a:buChar char="•"/>
            </a:pPr>
            <a:r>
              <a:rPr lang="en-US" sz="1600" dirty="0">
                <a:latin typeface="Open Sans" panose="020B0606030504020204" pitchFamily="34" charset="0"/>
              </a:rPr>
              <a:t>To obtain credit for after finishing the one-hour course, please register on Moodle and complete the evaluation. Once the evaluation is complete you will be able to download your certificate.</a:t>
            </a:r>
          </a:p>
          <a:p>
            <a:pPr marL="214313" indent="-214313">
              <a:buFont typeface="Arial" panose="020B0604020202020204" pitchFamily="34" charset="0"/>
              <a:buChar char="•"/>
            </a:pPr>
            <a:endParaRPr lang="en-US" sz="1600" dirty="0">
              <a:latin typeface="Open Sans" panose="020B0606030504020204" pitchFamily="34" charset="0"/>
            </a:endParaRPr>
          </a:p>
          <a:p>
            <a:pPr marL="214313" indent="-214313">
              <a:buFont typeface="Arial" panose="020B0604020202020204" pitchFamily="34" charset="0"/>
              <a:buChar char="•"/>
            </a:pPr>
            <a:r>
              <a:rPr lang="en-US" sz="1600" dirty="0">
                <a:latin typeface="Open Sans" panose="020B0606030504020204" pitchFamily="34" charset="0"/>
                <a:hlinkClick r:id="rId4">
                  <a:extLst>
                    <a:ext uri="{A12FA001-AC4F-418D-AE19-62706E023703}">
                      <ahyp:hlinkClr xmlns:ahyp="http://schemas.microsoft.com/office/drawing/2018/hyperlinkcolor" val="tx"/>
                    </a:ext>
                  </a:extLst>
                </a:hlinkClick>
              </a:rPr>
              <a:t>Evaluation Link</a:t>
            </a:r>
            <a:r>
              <a:rPr lang="en-US" sz="1600" dirty="0">
                <a:latin typeface="Open Sans" panose="020B0606030504020204" pitchFamily="34" charset="0"/>
              </a:rPr>
              <a:t> through the Moodle State of Alaska DOH and DFCS Training</a:t>
            </a:r>
          </a:p>
          <a:p>
            <a:pPr marL="214313" indent="-214313">
              <a:buFont typeface="Arial" panose="020B0604020202020204" pitchFamily="34" charset="0"/>
              <a:buChar char="•"/>
            </a:pPr>
            <a:endParaRPr lang="en-US" sz="1600" dirty="0">
              <a:latin typeface="Open Sans" panose="020B0606030504020204" pitchFamily="34" charset="0"/>
            </a:endParaRPr>
          </a:p>
          <a:p>
            <a:pPr marL="214313" indent="-214313">
              <a:buFont typeface="Arial" panose="020B0604020202020204" pitchFamily="34" charset="0"/>
              <a:buChar char="•"/>
            </a:pPr>
            <a:r>
              <a:rPr lang="en-US" sz="1600" dirty="0">
                <a:latin typeface="Open Sans" panose="020B0606030504020204" pitchFamily="34" charset="0"/>
              </a:rPr>
              <a:t>If you need to create a </a:t>
            </a:r>
            <a:r>
              <a:rPr lang="en-US" sz="1600" dirty="0">
                <a:solidFill>
                  <a:srgbClr val="6699FF"/>
                </a:solidFill>
                <a:latin typeface="Open Sans" panose="020B0606030504020204" pitchFamily="34" charset="0"/>
                <a:hlinkClick r:id="rId5">
                  <a:extLst>
                    <a:ext uri="{A12FA001-AC4F-418D-AE19-62706E023703}">
                      <ahyp:hlinkClr xmlns:ahyp="http://schemas.microsoft.com/office/drawing/2018/hyperlinkcolor" val="tx"/>
                    </a:ext>
                  </a:extLst>
                </a:hlinkClick>
              </a:rPr>
              <a:t>Moodle Login/account</a:t>
            </a:r>
            <a:r>
              <a:rPr lang="en-US" sz="1600" dirty="0">
                <a:latin typeface="Open Sans" panose="020B0606030504020204" pitchFamily="34" charset="0"/>
                <a:hlinkClick r:id="rId5">
                  <a:extLst>
                    <a:ext uri="{A12FA001-AC4F-418D-AE19-62706E023703}">
                      <ahyp:hlinkClr xmlns:ahyp="http://schemas.microsoft.com/office/drawing/2018/hyperlinkcolor" val="tx"/>
                    </a:ext>
                  </a:extLst>
                </a:hlinkClick>
              </a:rPr>
              <a:t> follow this link</a:t>
            </a:r>
            <a:r>
              <a:rPr lang="en-US" sz="1600" dirty="0">
                <a:latin typeface="Open Sans" panose="020B0606030504020204" pitchFamily="34" charset="0"/>
              </a:rPr>
              <a:t> and these </a:t>
            </a:r>
            <a:r>
              <a:rPr lang="en-US" sz="1600" dirty="0">
                <a:latin typeface="Open Sans" panose="020B0606030504020204" pitchFamily="34" charset="0"/>
                <a:hlinkClick r:id="rId6">
                  <a:extLst>
                    <a:ext uri="{A12FA001-AC4F-418D-AE19-62706E023703}">
                      <ahyp:hlinkClr xmlns:ahyp="http://schemas.microsoft.com/office/drawing/2018/hyperlinkcolor" val="tx"/>
                    </a:ext>
                  </a:extLst>
                </a:hlinkClick>
              </a:rPr>
              <a:t>directions</a:t>
            </a:r>
            <a:r>
              <a:rPr lang="en-US" sz="1600" dirty="0">
                <a:latin typeface="Open Sans" panose="020B0606030504020204" pitchFamily="34" charset="0"/>
              </a:rPr>
              <a:t>.</a:t>
            </a:r>
          </a:p>
        </p:txBody>
      </p:sp>
      <p:pic>
        <p:nvPicPr>
          <p:cNvPr id="3" name="Picture 2" descr="A blue and green logo&#10;&#10;Description automatically generated">
            <a:extLst>
              <a:ext uri="{FF2B5EF4-FFF2-40B4-BE49-F238E27FC236}">
                <a16:creationId xmlns:a16="http://schemas.microsoft.com/office/drawing/2014/main" id="{1801B7A9-A9D4-5A8F-A45A-0930F72A38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576" y="3884438"/>
            <a:ext cx="1246754" cy="1092340"/>
          </a:xfrm>
          <a:prstGeom prst="rect">
            <a:avLst/>
          </a:prstGeom>
        </p:spPr>
      </p:pic>
    </p:spTree>
    <p:extLst>
      <p:ext uri="{BB962C8B-B14F-4D97-AF65-F5344CB8AC3E}">
        <p14:creationId xmlns:p14="http://schemas.microsoft.com/office/powerpoint/2010/main" val="257920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502572"/>
            <a:ext cx="7856538" cy="1310062"/>
          </a:xfrm>
        </p:spPr>
        <p:txBody>
          <a:bodyPr/>
          <a:lstStyle/>
          <a:p>
            <a:r>
              <a:rPr lang="en-US" dirty="0"/>
              <a:t>References</a:t>
            </a:r>
          </a:p>
        </p:txBody>
      </p:sp>
      <p:sp>
        <p:nvSpPr>
          <p:cNvPr id="3" name="Content Placeholder 2"/>
          <p:cNvSpPr>
            <a:spLocks noGrp="1"/>
          </p:cNvSpPr>
          <p:nvPr>
            <p:ph sz="half" idx="1"/>
          </p:nvPr>
        </p:nvSpPr>
        <p:spPr>
          <a:xfrm>
            <a:off x="641350" y="1127024"/>
            <a:ext cx="3749040" cy="4651375"/>
          </a:xfrm>
        </p:spPr>
        <p:txBody>
          <a:bodyPr>
            <a:noAutofit/>
          </a:bodyPr>
          <a:lstStyle/>
          <a:p>
            <a:pPr marL="457200" indent="-457200">
              <a:buFont typeface="+mj-lt"/>
              <a:buAutoNum type="arabicPeriod"/>
            </a:pPr>
            <a:r>
              <a:rPr lang="en-US" sz="1200" dirty="0" err="1"/>
              <a:t>Clin</a:t>
            </a:r>
            <a:r>
              <a:rPr lang="en-US" sz="1200" dirty="0"/>
              <a:t> Infect Dis. 2014 Jul 15;59(2):147-59</a:t>
            </a:r>
          </a:p>
          <a:p>
            <a:pPr marL="457200" indent="-457200">
              <a:buFont typeface="+mj-lt"/>
              <a:buAutoNum type="arabicPeriod"/>
            </a:pPr>
            <a:r>
              <a:rPr lang="en-US" sz="1200" dirty="0"/>
              <a:t>N </a:t>
            </a:r>
            <a:r>
              <a:rPr lang="en-US" sz="1200" dirty="0" err="1"/>
              <a:t>Engl</a:t>
            </a:r>
            <a:r>
              <a:rPr lang="en-US" sz="1200" dirty="0"/>
              <a:t> J Med 2015;372:1093-103.</a:t>
            </a:r>
          </a:p>
          <a:p>
            <a:pPr marL="457200" indent="-457200">
              <a:buFont typeface="+mj-lt"/>
              <a:buAutoNum type="arabicPeriod"/>
            </a:pPr>
            <a:r>
              <a:rPr lang="en-US" sz="1200" dirty="0"/>
              <a:t>Arch Intern Med. 2011;171(12):1072-1079.</a:t>
            </a:r>
          </a:p>
          <a:p>
            <a:pPr marL="457200" indent="-457200">
              <a:buFont typeface="+mj-lt"/>
              <a:buAutoNum type="arabicPeriod"/>
            </a:pPr>
            <a:r>
              <a:rPr lang="en-US" sz="1200" dirty="0"/>
              <a:t>N </a:t>
            </a:r>
            <a:r>
              <a:rPr lang="en-US" sz="1200" dirty="0" err="1"/>
              <a:t>Engl</a:t>
            </a:r>
            <a:r>
              <a:rPr lang="en-US" sz="1200" dirty="0"/>
              <a:t> J Med 2016;374:823-32.</a:t>
            </a:r>
          </a:p>
          <a:p>
            <a:pPr marL="457200" indent="-457200">
              <a:buFont typeface="+mj-lt"/>
              <a:buAutoNum type="arabicPeriod"/>
            </a:pPr>
            <a:r>
              <a:rPr lang="en-US" sz="1200" dirty="0"/>
              <a:t>Ann </a:t>
            </a:r>
            <a:r>
              <a:rPr lang="en-US" sz="1200" dirty="0" err="1"/>
              <a:t>Emerg</a:t>
            </a:r>
            <a:r>
              <a:rPr lang="en-US" sz="1200" dirty="0"/>
              <a:t> Med 2010;55: 401-7.</a:t>
            </a:r>
          </a:p>
          <a:p>
            <a:pPr marL="457200" indent="-457200">
              <a:buFont typeface="+mj-lt"/>
              <a:buAutoNum type="arabicPeriod"/>
            </a:pPr>
            <a:r>
              <a:rPr lang="en-US" sz="1200" dirty="0"/>
              <a:t>Ann </a:t>
            </a:r>
            <a:r>
              <a:rPr lang="en-US" sz="1200" dirty="0" err="1"/>
              <a:t>Emerg</a:t>
            </a:r>
            <a:r>
              <a:rPr lang="en-US" sz="1200" dirty="0"/>
              <a:t> Med 2010; 56: 283-7.</a:t>
            </a:r>
          </a:p>
          <a:p>
            <a:pPr marL="457200" indent="-457200">
              <a:buFont typeface="+mj-lt"/>
              <a:buAutoNum type="arabicPeriod"/>
            </a:pPr>
            <a:r>
              <a:rPr lang="en-US" sz="1200" dirty="0" err="1"/>
              <a:t>Crit</a:t>
            </a:r>
            <a:r>
              <a:rPr lang="en-US" sz="1200" dirty="0"/>
              <a:t> Care Med. 2004 Jul;32(7):1535-41.</a:t>
            </a:r>
          </a:p>
          <a:p>
            <a:pPr marL="457200" indent="-457200">
              <a:buFont typeface="+mj-lt"/>
              <a:buAutoNum type="arabicPeriod"/>
            </a:pPr>
            <a:r>
              <a:rPr lang="en-US" sz="1200" dirty="0" err="1"/>
              <a:t>Pediatr</a:t>
            </a:r>
            <a:r>
              <a:rPr lang="en-US" sz="1200" dirty="0"/>
              <a:t> Infect </a:t>
            </a:r>
            <a:r>
              <a:rPr lang="en-US" sz="1200" dirty="0" err="1"/>
              <a:t>Dis</a:t>
            </a:r>
            <a:r>
              <a:rPr lang="en-US" sz="1200" dirty="0"/>
              <a:t> J 1999; 18:1096</a:t>
            </a:r>
            <a:r>
              <a:rPr lang="en-US" sz="1200" b="1" dirty="0"/>
              <a:t>–100.</a:t>
            </a:r>
          </a:p>
          <a:p>
            <a:pPr marL="457200" indent="-457200">
              <a:buFont typeface="+mj-lt"/>
              <a:buAutoNum type="arabicPeriod"/>
            </a:pPr>
            <a:r>
              <a:rPr lang="en-US" sz="1200" dirty="0"/>
              <a:t>South Med J 2003; 96:968</a:t>
            </a:r>
            <a:r>
              <a:rPr lang="en-US" sz="1200" b="1" dirty="0"/>
              <a:t>–73.</a:t>
            </a:r>
          </a:p>
          <a:p>
            <a:pPr marL="457200" indent="-457200">
              <a:buFont typeface="+mj-lt"/>
              <a:buAutoNum type="arabicPeriod"/>
            </a:pPr>
            <a:r>
              <a:rPr lang="en-US" sz="1200" dirty="0"/>
              <a:t>Clinical Infectious Diseases 2014;59(3):358</a:t>
            </a:r>
            <a:r>
              <a:rPr lang="en-US" sz="1200" b="1" dirty="0"/>
              <a:t>–65</a:t>
            </a:r>
          </a:p>
          <a:p>
            <a:pPr marL="457200" indent="-457200">
              <a:buFont typeface="+mj-lt"/>
              <a:buAutoNum type="arabicPeriod"/>
            </a:pPr>
            <a:r>
              <a:rPr lang="en-US" sz="1200" dirty="0"/>
              <a:t>Clinical Infectious Diseases 2014;59(3):366</a:t>
            </a:r>
            <a:r>
              <a:rPr lang="en-US" sz="1200" b="1" dirty="0"/>
              <a:t>–8</a:t>
            </a:r>
          </a:p>
          <a:p>
            <a:pPr marL="457200" indent="-457200">
              <a:buFont typeface="+mj-lt"/>
              <a:buAutoNum type="arabicPeriod"/>
            </a:pPr>
            <a:r>
              <a:rPr lang="en-US" sz="1200" dirty="0"/>
              <a:t>J </a:t>
            </a:r>
            <a:r>
              <a:rPr lang="en-US" sz="1200" dirty="0" err="1"/>
              <a:t>Antimicrob</a:t>
            </a:r>
            <a:r>
              <a:rPr lang="en-US" sz="1200" dirty="0"/>
              <a:t> </a:t>
            </a:r>
            <a:r>
              <a:rPr lang="en-US" sz="1200" dirty="0" err="1"/>
              <a:t>Chemother</a:t>
            </a:r>
            <a:r>
              <a:rPr lang="en-US" sz="1200" dirty="0"/>
              <a:t> 1997; 40:275</a:t>
            </a:r>
            <a:r>
              <a:rPr lang="en-US" sz="1200" b="1" dirty="0"/>
              <a:t>–7.</a:t>
            </a:r>
          </a:p>
          <a:p>
            <a:pPr marL="457200" indent="-457200">
              <a:buFont typeface="+mj-lt"/>
              <a:buAutoNum type="arabicPeriod"/>
            </a:pPr>
            <a:r>
              <a:rPr lang="en-US" sz="1200" dirty="0"/>
              <a:t>J Infect </a:t>
            </a:r>
            <a:r>
              <a:rPr lang="en-US" sz="1200" dirty="0" err="1"/>
              <a:t>Dis</a:t>
            </a:r>
            <a:r>
              <a:rPr lang="en-US" sz="1200" dirty="0"/>
              <a:t> 1988; 158:23</a:t>
            </a:r>
            <a:r>
              <a:rPr lang="en-US" sz="1200" b="1" dirty="0"/>
              <a:t>–8.</a:t>
            </a:r>
          </a:p>
          <a:p>
            <a:pPr marL="457200" indent="-457200">
              <a:buNone/>
            </a:pPr>
            <a:endParaRPr lang="en-US" sz="1200" b="1" dirty="0"/>
          </a:p>
          <a:p>
            <a:pPr marL="457200" indent="-457200">
              <a:buNone/>
            </a:pPr>
            <a:endParaRPr lang="en-US" sz="1200" b="1" dirty="0"/>
          </a:p>
          <a:p>
            <a:pPr marL="457200" indent="-457200">
              <a:buFont typeface="+mj-lt"/>
              <a:buAutoNum type="arabicPeriod"/>
            </a:pPr>
            <a:endParaRPr lang="en-US" sz="1200" b="1" dirty="0"/>
          </a:p>
          <a:p>
            <a:pPr marL="457200" indent="-457200">
              <a:buFont typeface="+mj-lt"/>
              <a:buAutoNum type="arabicPeriod"/>
            </a:pPr>
            <a:endParaRPr lang="en-US" sz="1200" dirty="0"/>
          </a:p>
          <a:p>
            <a:pPr marL="457200" indent="-457200">
              <a:buFont typeface="+mj-lt"/>
              <a:buAutoNum type="arabicPeriod"/>
            </a:pPr>
            <a:endParaRPr lang="en-US" sz="1200" dirty="0"/>
          </a:p>
          <a:p>
            <a:pPr marL="457200" indent="-457200">
              <a:buFont typeface="+mj-lt"/>
              <a:buAutoNum type="arabicPeriod"/>
            </a:pPr>
            <a:endParaRPr lang="en-US" sz="1200" dirty="0"/>
          </a:p>
        </p:txBody>
      </p:sp>
      <p:sp>
        <p:nvSpPr>
          <p:cNvPr id="4" name="Content Placeholder 3"/>
          <p:cNvSpPr>
            <a:spLocks noGrp="1"/>
          </p:cNvSpPr>
          <p:nvPr>
            <p:ph sz="half" idx="2"/>
          </p:nvPr>
        </p:nvSpPr>
        <p:spPr>
          <a:xfrm>
            <a:off x="4749500" y="1077216"/>
            <a:ext cx="5112012" cy="4651375"/>
          </a:xfrm>
        </p:spPr>
        <p:txBody>
          <a:bodyPr>
            <a:noAutofit/>
          </a:bodyPr>
          <a:lstStyle/>
          <a:p>
            <a:pPr marL="457200" indent="-457200">
              <a:buFont typeface="+mj-lt"/>
              <a:buAutoNum type="arabicPeriod" startAt="14"/>
            </a:pPr>
            <a:r>
              <a:rPr lang="en-US" sz="1200" dirty="0"/>
              <a:t>Clinical Infectious Diseases 2014;59(6):851</a:t>
            </a:r>
            <a:r>
              <a:rPr lang="en-US" sz="1200" b="1" dirty="0"/>
              <a:t>–7</a:t>
            </a:r>
          </a:p>
          <a:p>
            <a:pPr marL="457200" indent="-457200">
              <a:buFont typeface="+mj-lt"/>
              <a:buAutoNum type="arabicPeriod" startAt="14"/>
            </a:pPr>
            <a:r>
              <a:rPr lang="en-US" sz="1200" dirty="0" err="1"/>
              <a:t>Clin</a:t>
            </a:r>
            <a:r>
              <a:rPr lang="en-US" sz="1200" dirty="0"/>
              <a:t> Infect </a:t>
            </a:r>
            <a:r>
              <a:rPr lang="en-US" sz="1200" dirty="0" err="1"/>
              <a:t>Dis</a:t>
            </a:r>
            <a:r>
              <a:rPr lang="en-US" sz="1200" dirty="0"/>
              <a:t> 1999; 28:800</a:t>
            </a:r>
            <a:r>
              <a:rPr lang="en-US" sz="1200" b="1" dirty="0"/>
              <a:t>–7.</a:t>
            </a:r>
          </a:p>
          <a:p>
            <a:pPr marL="457200" indent="-457200">
              <a:buFont typeface="+mj-lt"/>
              <a:buAutoNum type="arabicPeriod" startAt="14"/>
            </a:pPr>
            <a:r>
              <a:rPr lang="en-US" sz="1200" dirty="0" err="1"/>
              <a:t>Clin</a:t>
            </a:r>
            <a:r>
              <a:rPr lang="en-US" sz="1200" dirty="0"/>
              <a:t> Infect </a:t>
            </a:r>
            <a:r>
              <a:rPr lang="en-US" sz="1200" dirty="0" err="1"/>
              <a:t>Dis</a:t>
            </a:r>
            <a:r>
              <a:rPr lang="en-US" sz="1200" dirty="0"/>
              <a:t> 2003; 37:333</a:t>
            </a:r>
            <a:r>
              <a:rPr lang="en-US" sz="1200" b="1" dirty="0"/>
              <a:t>–40.</a:t>
            </a:r>
          </a:p>
          <a:p>
            <a:pPr marL="457200" indent="-457200">
              <a:buFont typeface="+mj-lt"/>
              <a:buAutoNum type="arabicPeriod" startAt="14"/>
            </a:pPr>
            <a:r>
              <a:rPr lang="en-US" sz="1200" dirty="0"/>
              <a:t>J Infect </a:t>
            </a:r>
            <a:r>
              <a:rPr lang="en-US" sz="1200" dirty="0" err="1"/>
              <a:t>Dis</a:t>
            </a:r>
            <a:r>
              <a:rPr lang="en-US" sz="1200" dirty="0"/>
              <a:t> 1988; 158:23</a:t>
            </a:r>
            <a:r>
              <a:rPr lang="en-US" sz="1200" b="1" dirty="0"/>
              <a:t>–8.</a:t>
            </a:r>
          </a:p>
          <a:p>
            <a:pPr marL="457200" indent="-457200">
              <a:buFont typeface="+mj-lt"/>
              <a:buAutoNum type="arabicPeriod" startAt="14"/>
            </a:pPr>
            <a:r>
              <a:rPr lang="en-US" sz="1200" dirty="0"/>
              <a:t>Clin Infect Dis 2023. </a:t>
            </a:r>
            <a:r>
              <a:rPr lang="en-US" sz="1050" dirty="0">
                <a:effectLst/>
                <a:latin typeface="Helvetica" pitchFamily="2" charset="0"/>
              </a:rPr>
              <a:t>https://</a:t>
            </a:r>
            <a:r>
              <a:rPr lang="en-US" sz="1050" dirty="0" err="1">
                <a:effectLst/>
                <a:latin typeface="Helvetica" pitchFamily="2" charset="0"/>
              </a:rPr>
              <a:t>doi.org</a:t>
            </a:r>
            <a:r>
              <a:rPr lang="en-US" sz="1050" dirty="0">
                <a:effectLst/>
                <a:latin typeface="Helvetica" pitchFamily="2" charset="0"/>
              </a:rPr>
              <a:t>/10.1093/</a:t>
            </a:r>
            <a:r>
              <a:rPr lang="en-US" sz="1050" dirty="0" err="1">
                <a:effectLst/>
                <a:latin typeface="Helvetica" pitchFamily="2" charset="0"/>
              </a:rPr>
              <a:t>cid</a:t>
            </a:r>
            <a:r>
              <a:rPr lang="en-US" sz="1050" dirty="0">
                <a:effectLst/>
                <a:latin typeface="Helvetica" pitchFamily="2" charset="0"/>
              </a:rPr>
              <a:t>/ciad527</a:t>
            </a:r>
            <a:endParaRPr lang="en-US" sz="1200" b="1" dirty="0"/>
          </a:p>
          <a:p>
            <a:pPr marL="457200" indent="-457200">
              <a:buFont typeface="+mj-lt"/>
              <a:buAutoNum type="arabicPeriod" startAt="14"/>
            </a:pPr>
            <a:r>
              <a:rPr lang="en-US" sz="1200" u="sng" dirty="0" err="1"/>
              <a:t>Acad</a:t>
            </a:r>
            <a:r>
              <a:rPr lang="en-US" sz="1200" u="sng" dirty="0"/>
              <a:t> </a:t>
            </a:r>
            <a:r>
              <a:rPr lang="en-US" sz="1200" u="sng" dirty="0" err="1"/>
              <a:t>Emerg</a:t>
            </a:r>
            <a:r>
              <a:rPr lang="en-US" sz="1200" u="sng" dirty="0"/>
              <a:t> Med. 2015 Aug;22(8):993-7.</a:t>
            </a:r>
          </a:p>
          <a:p>
            <a:pPr marL="457200" indent="-457200">
              <a:buFont typeface="+mj-lt"/>
              <a:buAutoNum type="arabicPeriod" startAt="14"/>
            </a:pPr>
            <a:r>
              <a:rPr lang="en-US" sz="1200" dirty="0"/>
              <a:t>Clinical Radiology </a:t>
            </a:r>
            <a:r>
              <a:rPr lang="en-US" sz="1200" b="1" dirty="0"/>
              <a:t>(1996) 51, 429-432</a:t>
            </a:r>
          </a:p>
          <a:p>
            <a:pPr marL="457200" indent="-457200">
              <a:buFont typeface="+mj-lt"/>
              <a:buAutoNum type="arabicPeriod" startAt="14"/>
            </a:pPr>
            <a:r>
              <a:rPr lang="en-US" sz="1200" u="sng" dirty="0"/>
              <a:t>Am J </a:t>
            </a:r>
            <a:r>
              <a:rPr lang="en-US" sz="1200" u="sng" dirty="0" err="1"/>
              <a:t>Roentgenol</a:t>
            </a:r>
            <a:r>
              <a:rPr lang="en-US" sz="1200" u="sng" dirty="0"/>
              <a:t>. 1998 Mar;170(3):615-20.</a:t>
            </a:r>
          </a:p>
          <a:p>
            <a:pPr marL="457200" indent="-457200">
              <a:buFont typeface="+mj-lt"/>
              <a:buAutoNum type="arabicPeriod" startAt="14"/>
            </a:pPr>
            <a:r>
              <a:rPr lang="en-US" sz="1200" dirty="0"/>
              <a:t>Clinical Infectious Diseases 2001; 33:6–15</a:t>
            </a:r>
          </a:p>
          <a:p>
            <a:pPr marL="457200" indent="-457200">
              <a:buFont typeface="+mj-lt"/>
              <a:buAutoNum type="arabicPeriod" startAt="14"/>
            </a:pPr>
            <a:r>
              <a:rPr lang="en-US" sz="1200" dirty="0"/>
              <a:t>Clinical Infectious Diseases 2017 Apr 1;64(7):877-885</a:t>
            </a:r>
          </a:p>
          <a:p>
            <a:pPr marL="457200" indent="-457200">
              <a:buFont typeface="+mj-lt"/>
              <a:buAutoNum type="arabicPeriod" startAt="14"/>
            </a:pPr>
            <a:r>
              <a:rPr lang="en-US" sz="1200" dirty="0"/>
              <a:t>Arch Intern Med 2004; 164:1669–74</a:t>
            </a:r>
          </a:p>
          <a:p>
            <a:pPr marL="457200" indent="-457200">
              <a:buFont typeface="+mj-lt"/>
              <a:buAutoNum type="arabicPeriod" startAt="14"/>
            </a:pPr>
            <a:r>
              <a:rPr lang="en-US" sz="1200" dirty="0"/>
              <a:t>N </a:t>
            </a:r>
            <a:r>
              <a:rPr lang="en-US" sz="1200" dirty="0" err="1"/>
              <a:t>Engl</a:t>
            </a:r>
            <a:r>
              <a:rPr lang="en-US" sz="1200" dirty="0"/>
              <a:t> J Med 2017 Jun 29;376(26):2545-2555</a:t>
            </a:r>
          </a:p>
          <a:p>
            <a:pPr marL="457200" indent="-457200">
              <a:buFont typeface="+mj-lt"/>
              <a:buAutoNum type="arabicPeriod" startAt="14"/>
            </a:pPr>
            <a:r>
              <a:rPr lang="en-US" sz="1200" dirty="0"/>
              <a:t>Open Forum Infect Dis. 2017 Fall; 4(4): ofx232. </a:t>
            </a:r>
          </a:p>
          <a:p>
            <a:pPr marL="457200" indent="-457200">
              <a:buFont typeface="+mj-lt"/>
              <a:buAutoNum type="arabicPeriod" startAt="14"/>
            </a:pPr>
            <a:endParaRPr lang="en-US" sz="1200" b="1" dirty="0"/>
          </a:p>
          <a:p>
            <a:pPr>
              <a:buFont typeface="+mj-lt"/>
              <a:buAutoNum type="arabicPeriod" startAt="14"/>
            </a:pP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and soft tissue infection</a:t>
            </a:r>
          </a:p>
        </p:txBody>
      </p:sp>
      <p:sp>
        <p:nvSpPr>
          <p:cNvPr id="3" name="Content Placeholder 2"/>
          <p:cNvSpPr>
            <a:spLocks noGrp="1"/>
          </p:cNvSpPr>
          <p:nvPr>
            <p:ph idx="1"/>
          </p:nvPr>
        </p:nvSpPr>
        <p:spPr/>
        <p:txBody>
          <a:bodyPr/>
          <a:lstStyle/>
          <a:p>
            <a:r>
              <a:rPr lang="en-US" dirty="0"/>
              <a:t>Multiple terms/categories</a:t>
            </a:r>
          </a:p>
          <a:p>
            <a:pPr lvl="1"/>
            <a:r>
              <a:rPr lang="en-US" dirty="0" err="1"/>
              <a:t>Cellulitis</a:t>
            </a:r>
            <a:r>
              <a:rPr lang="en-US" dirty="0"/>
              <a:t>/erysipelas</a:t>
            </a:r>
          </a:p>
          <a:p>
            <a:pPr lvl="1"/>
            <a:r>
              <a:rPr lang="en-US" dirty="0"/>
              <a:t>Impetigo</a:t>
            </a:r>
          </a:p>
          <a:p>
            <a:pPr lvl="1"/>
            <a:r>
              <a:rPr lang="en-US" dirty="0"/>
              <a:t>Abscess </a:t>
            </a:r>
          </a:p>
          <a:p>
            <a:pPr lvl="1"/>
            <a:r>
              <a:rPr lang="en-US" dirty="0"/>
              <a:t>Skin and soft tissue infection (SSTI)</a:t>
            </a:r>
          </a:p>
          <a:p>
            <a:pPr lvl="1"/>
            <a:r>
              <a:rPr lang="en-US" dirty="0"/>
              <a:t>Complicated skin and skin structure infection (</a:t>
            </a:r>
            <a:r>
              <a:rPr lang="en-US" dirty="0" err="1"/>
              <a:t>cSSSI</a:t>
            </a:r>
            <a:r>
              <a:rPr lang="en-US" dirty="0"/>
              <a:t>)</a:t>
            </a:r>
          </a:p>
          <a:p>
            <a:pPr lvl="1"/>
            <a:r>
              <a:rPr lang="en-US" dirty="0"/>
              <a:t>Necrotizing fasciitis, Fournier’s gangrene</a:t>
            </a:r>
          </a:p>
          <a:p>
            <a:pPr lvl="1"/>
            <a:r>
              <a:rPr lang="en-US" dirty="0"/>
              <a:t>Diabetic foot infection (DFI)</a:t>
            </a:r>
          </a:p>
          <a:p>
            <a:r>
              <a:rPr lang="en-US" dirty="0"/>
              <a:t>Used interchangeably, often inappropriately</a:t>
            </a:r>
          </a:p>
          <a:p>
            <a:r>
              <a:rPr lang="en-US" dirty="0"/>
              <a:t>Not mutually exclusive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37C0-603B-2F8B-300E-10C2C8D22E2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891563B-9B5D-7EF2-B233-97C582821A8E}"/>
              </a:ext>
            </a:extLst>
          </p:cNvPr>
          <p:cNvSpPr>
            <a:spLocks noGrp="1"/>
          </p:cNvSpPr>
          <p:nvPr>
            <p:ph sz="half" idx="1"/>
          </p:nvPr>
        </p:nvSpPr>
        <p:spPr/>
        <p:txBody>
          <a:bodyPr>
            <a:normAutofit/>
          </a:bodyPr>
          <a:lstStyle/>
          <a:p>
            <a:pPr marL="457200" indent="-457200" algn="l" fontAlgn="base">
              <a:buFont typeface="+mj-lt"/>
              <a:buAutoNum type="arabicPeriod" startAt="27"/>
            </a:pPr>
            <a:r>
              <a:rPr lang="en-US" sz="1400" dirty="0"/>
              <a:t> </a:t>
            </a:r>
            <a:r>
              <a:rPr lang="en-US" sz="1400" b="0" i="1" dirty="0">
                <a:effectLst/>
              </a:rPr>
              <a:t>Open Forum Infectious Diseases</a:t>
            </a:r>
            <a:r>
              <a:rPr lang="en-US" sz="1400" b="0" i="0" dirty="0">
                <a:effectLst/>
              </a:rPr>
              <a:t>, Volume 10, Issue 12, December 2023, ofad588, </a:t>
            </a:r>
            <a:r>
              <a:rPr lang="en-US" sz="1400" b="0" i="0" u="none" strike="noStrike" dirty="0">
                <a:effectLst/>
                <a:hlinkClick r:id="rId2">
                  <a:extLst>
                    <a:ext uri="{A12FA001-AC4F-418D-AE19-62706E023703}">
                      <ahyp:hlinkClr xmlns:ahyp="http://schemas.microsoft.com/office/drawing/2018/hyperlinkcolor" val="tx"/>
                    </a:ext>
                  </a:extLst>
                </a:hlinkClick>
              </a:rPr>
              <a:t>https://doi.org/10.1093/ofid/ofad588</a:t>
            </a:r>
            <a:endParaRPr lang="en-US" sz="1400" b="0" i="0" dirty="0">
              <a:effectLst/>
            </a:endParaRPr>
          </a:p>
          <a:p>
            <a:pPr marL="457200" indent="-457200" algn="l">
              <a:buFont typeface="+mj-lt"/>
              <a:buAutoNum type="arabicPeriod" startAt="28"/>
            </a:pPr>
            <a:r>
              <a:rPr lang="en-US" sz="1400" b="0" i="0" dirty="0">
                <a:effectLst/>
              </a:rPr>
              <a:t>Clin Infect Dis. 2023 Jan 13;76(2):346-350</a:t>
            </a:r>
          </a:p>
          <a:p>
            <a:pPr marL="457200" indent="-457200">
              <a:buFont typeface="+mj-lt"/>
              <a:buAutoNum type="arabicPeriod" startAt="28"/>
            </a:pPr>
            <a:r>
              <a:rPr lang="en-US" sz="1400" dirty="0"/>
              <a:t>Lancet Infect Dis 2024. </a:t>
            </a:r>
            <a:r>
              <a:rPr lang="en-US" sz="1400" dirty="0">
                <a:effectLst/>
                <a:hlinkClick r:id="rId3"/>
              </a:rPr>
              <a:t>https://doi.org/10.1016/S1473-3099(24)00507-3</a:t>
            </a:r>
            <a:endParaRPr lang="en-US" sz="1400" dirty="0"/>
          </a:p>
          <a:p>
            <a:pPr marL="457200" indent="-457200">
              <a:buFont typeface="+mj-lt"/>
              <a:buAutoNum type="arabicPeriod" startAt="28"/>
            </a:pPr>
            <a:r>
              <a:rPr lang="en-US" sz="1400" b="0" i="0" dirty="0">
                <a:effectLst/>
              </a:rPr>
              <a:t>Joint Bone Spine. 2013 Mar;80(2):146-54.</a:t>
            </a:r>
          </a:p>
          <a:p>
            <a:pPr marL="457200" indent="-457200">
              <a:buFont typeface="+mj-lt"/>
              <a:buAutoNum type="arabicPeriod" startAt="28"/>
            </a:pPr>
            <a:r>
              <a:rPr lang="en-US" sz="1400" dirty="0">
                <a:effectLst/>
              </a:rPr>
              <a:t>Clin Infect Dis 2019;68(2):338–42</a:t>
            </a:r>
          </a:p>
          <a:p>
            <a:pPr marL="0" indent="0">
              <a:buNone/>
            </a:pPr>
            <a:endParaRPr lang="en-US" sz="1400" dirty="0">
              <a:effectLst/>
            </a:endParaRPr>
          </a:p>
          <a:p>
            <a:pPr marL="0" indent="0" algn="l">
              <a:buNone/>
            </a:pPr>
            <a:br>
              <a:rPr lang="en-US" sz="1400" dirty="0"/>
            </a:br>
            <a:endParaRPr lang="en-US" sz="1400" dirty="0"/>
          </a:p>
        </p:txBody>
      </p:sp>
      <p:sp>
        <p:nvSpPr>
          <p:cNvPr id="4" name="Content Placeholder 3">
            <a:extLst>
              <a:ext uri="{FF2B5EF4-FFF2-40B4-BE49-F238E27FC236}">
                <a16:creationId xmlns:a16="http://schemas.microsoft.com/office/drawing/2014/main" id="{84DDC7E2-08A4-D15D-4845-B1C3004F1C2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50515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Impetigo</a:t>
            </a:r>
          </a:p>
        </p:txBody>
      </p:sp>
      <p:sp>
        <p:nvSpPr>
          <p:cNvPr id="3" name="Content Placeholder 2"/>
          <p:cNvSpPr>
            <a:spLocks noGrp="1"/>
          </p:cNvSpPr>
          <p:nvPr>
            <p:ph idx="1"/>
          </p:nvPr>
        </p:nvSpPr>
        <p:spPr/>
        <p:txBody>
          <a:bodyPr/>
          <a:lstStyle/>
          <a:p>
            <a:r>
              <a:rPr lang="en-US" dirty="0"/>
              <a:t>Superficial crusting/oozing lesions, sometimes </a:t>
            </a:r>
            <a:r>
              <a:rPr lang="en-US" dirty="0" err="1"/>
              <a:t>bullous</a:t>
            </a:r>
            <a:endParaRPr lang="en-US" dirty="0"/>
          </a:p>
          <a:p>
            <a:pPr lvl="1"/>
            <a:r>
              <a:rPr lang="en-US" dirty="0"/>
              <a:t>MSSA or GAS</a:t>
            </a:r>
          </a:p>
          <a:p>
            <a:pPr lvl="1"/>
            <a:r>
              <a:rPr lang="en-US" i="1" dirty="0"/>
              <a:t>RARELY </a:t>
            </a:r>
            <a:r>
              <a:rPr lang="en-US" dirty="0"/>
              <a:t>MRSA</a:t>
            </a:r>
          </a:p>
          <a:p>
            <a:pPr lvl="1"/>
            <a:r>
              <a:rPr lang="en-US" dirty="0"/>
              <a:t>Culture can help if multiple lesions and poorly responding to systemic therapy</a:t>
            </a:r>
          </a:p>
          <a:p>
            <a:r>
              <a:rPr lang="en-US" dirty="0"/>
              <a:t>Single lesions -&gt; Topical </a:t>
            </a:r>
            <a:r>
              <a:rPr lang="en-US" dirty="0" err="1"/>
              <a:t>mupirocin</a:t>
            </a:r>
            <a:endParaRPr lang="en-US" dirty="0"/>
          </a:p>
          <a:p>
            <a:r>
              <a:rPr lang="en-US" dirty="0"/>
              <a:t>Multiple/recurring lesions -&gt; cephalexin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Cellulitis</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Red, hot, </a:t>
            </a:r>
            <a:r>
              <a:rPr lang="en-US" dirty="0" err="1"/>
              <a:t>indurated</a:t>
            </a:r>
            <a:r>
              <a:rPr lang="en-US" dirty="0"/>
              <a:t> tender skin</a:t>
            </a:r>
          </a:p>
          <a:p>
            <a:pPr lvl="1"/>
            <a:r>
              <a:rPr lang="en-US" dirty="0"/>
              <a:t>Multiple causes</a:t>
            </a:r>
          </a:p>
          <a:p>
            <a:pPr lvl="2"/>
            <a:r>
              <a:rPr lang="en-US" dirty="0"/>
              <a:t>Edema, venous stasis, sunburn etc. can mimic cellulitis</a:t>
            </a:r>
          </a:p>
          <a:p>
            <a:pPr lvl="1"/>
            <a:r>
              <a:rPr lang="en-US" dirty="0"/>
              <a:t>Red warm skin is not always infection!</a:t>
            </a:r>
          </a:p>
          <a:p>
            <a:pPr lvl="1"/>
            <a:r>
              <a:rPr lang="en-US" dirty="0"/>
              <a:t>Can be non-purulent, or can surround a purulent lesion </a:t>
            </a:r>
          </a:p>
          <a:p>
            <a:r>
              <a:rPr lang="en-US" dirty="0"/>
              <a:t>If associated with furuncle, carbuncle, or abscess -&gt; </a:t>
            </a:r>
            <a:r>
              <a:rPr lang="en-US" i="1" dirty="0"/>
              <a:t>STAPHYLOCOCCUS AUREUS</a:t>
            </a:r>
          </a:p>
          <a:p>
            <a:r>
              <a:rPr lang="en-US" dirty="0"/>
              <a:t>If diffuse and unassociated with focal lesion-&gt; BETA-HEMOLYTIC STREPTOCOCCI</a:t>
            </a:r>
          </a:p>
          <a:p>
            <a:r>
              <a:rPr lang="en-US" dirty="0"/>
              <a:t>Erysipelas = subset of </a:t>
            </a:r>
            <a:r>
              <a:rPr lang="en-US" dirty="0" err="1"/>
              <a:t>cellulitis</a:t>
            </a:r>
            <a:endParaRPr lang="en-US" dirty="0"/>
          </a:p>
          <a:p>
            <a:pPr lvl="1"/>
            <a:r>
              <a:rPr lang="en-US" dirty="0"/>
              <a:t>Fiery red, tender, painful plaque with well demarcated edges</a:t>
            </a:r>
          </a:p>
          <a:p>
            <a:pPr lvl="2"/>
            <a:r>
              <a:rPr lang="en-US" dirty="0"/>
              <a:t>GROUP A STREPTOCOCCUS</a:t>
            </a:r>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IDSA SSTI Guidelines</a:t>
            </a:r>
            <a:r>
              <a:rPr lang="en-US" baseline="30000" dirty="0"/>
              <a:t>1</a:t>
            </a:r>
            <a:endParaRPr lang="en-US" dirty="0"/>
          </a:p>
        </p:txBody>
      </p:sp>
      <p:sp>
        <p:nvSpPr>
          <p:cNvPr id="3" name="Content Placeholder 2"/>
          <p:cNvSpPr>
            <a:spLocks noGrp="1"/>
          </p:cNvSpPr>
          <p:nvPr>
            <p:ph idx="1"/>
          </p:nvPr>
        </p:nvSpPr>
        <p:spPr>
          <a:xfrm>
            <a:off x="618564" y="1600200"/>
            <a:ext cx="8321543" cy="4851112"/>
          </a:xfrm>
        </p:spPr>
        <p:txBody>
          <a:bodyPr>
            <a:normAutofit fontScale="70000" lnSpcReduction="20000"/>
          </a:bodyPr>
          <a:lstStyle/>
          <a:p>
            <a:r>
              <a:rPr lang="en-US" sz="2857" dirty="0"/>
              <a:t>Categorizes SSTI by purulent/non-purulent to guide empiric coverage</a:t>
            </a:r>
          </a:p>
          <a:p>
            <a:r>
              <a:rPr lang="en-US" sz="2857" dirty="0"/>
              <a:t>If there is carbuncle/abscess or draining pus = PURULENT* :</a:t>
            </a:r>
          </a:p>
          <a:p>
            <a:pPr lvl="1"/>
            <a:r>
              <a:rPr lang="en-US" sz="2571" dirty="0"/>
              <a:t>I+D, send culture on first episode</a:t>
            </a:r>
          </a:p>
          <a:p>
            <a:r>
              <a:rPr lang="en-US" sz="2771" dirty="0"/>
              <a:t>MILD PURULENT SSTI = NO ABX</a:t>
            </a:r>
          </a:p>
          <a:p>
            <a:r>
              <a:rPr lang="en-US" sz="2771" dirty="0"/>
              <a:t>MODERATE PURULENT SSTI = Cellulitis &gt; 5 cm diameter </a:t>
            </a:r>
          </a:p>
          <a:p>
            <a:pPr lvl="2"/>
            <a:r>
              <a:rPr lang="en-US" sz="2286" dirty="0" err="1"/>
              <a:t>Bactrim</a:t>
            </a:r>
            <a:r>
              <a:rPr lang="en-US" sz="2286" dirty="0"/>
              <a:t> DS 1 BID</a:t>
            </a:r>
          </a:p>
          <a:p>
            <a:pPr lvl="2"/>
            <a:r>
              <a:rPr lang="en-US" sz="2286" dirty="0"/>
              <a:t>Clindamycin 300mg po TID or linezolid 600mg po BID if Sulfa allergic</a:t>
            </a:r>
          </a:p>
          <a:p>
            <a:pPr lvl="2"/>
            <a:r>
              <a:rPr lang="en-US" sz="2400" dirty="0"/>
              <a:t>Adding cephalexin to trimethoprim/sulfamethoxazole is NOT beneficial</a:t>
            </a:r>
            <a:r>
              <a:rPr lang="en-US" sz="2400" baseline="30000" dirty="0"/>
              <a:t>26</a:t>
            </a:r>
            <a:endParaRPr lang="en-US" sz="2286" dirty="0"/>
          </a:p>
          <a:p>
            <a:r>
              <a:rPr lang="en-US" sz="2771"/>
              <a:t>SEVERE PURULENT SSTI </a:t>
            </a:r>
            <a:r>
              <a:rPr lang="en-US" sz="2771" dirty="0"/>
              <a:t>= Purulent SSTI plus sepsis</a:t>
            </a:r>
          </a:p>
          <a:p>
            <a:pPr lvl="2"/>
            <a:r>
              <a:rPr lang="en-US" sz="2286" dirty="0"/>
              <a:t>Blood cultures </a:t>
            </a:r>
            <a:r>
              <a:rPr lang="en-US" sz="2286" dirty="0" err="1"/>
              <a:t>x</a:t>
            </a:r>
            <a:r>
              <a:rPr lang="en-US" sz="2286" dirty="0"/>
              <a:t> 2</a:t>
            </a:r>
          </a:p>
          <a:p>
            <a:pPr lvl="2"/>
            <a:r>
              <a:rPr lang="en-US" sz="2286" dirty="0" err="1"/>
              <a:t>Vancomycin</a:t>
            </a:r>
            <a:r>
              <a:rPr lang="en-US" sz="2286" dirty="0"/>
              <a:t> dosed to goal trough of 10-15</a:t>
            </a:r>
          </a:p>
          <a:p>
            <a:pPr lvl="2"/>
            <a:r>
              <a:rPr lang="en-US" sz="2286" dirty="0"/>
              <a:t>PO once source controlled and improved to complete 7d Rx </a:t>
            </a:r>
          </a:p>
          <a:p>
            <a:r>
              <a:rPr lang="en-US" sz="3257" dirty="0"/>
              <a:t>5 day duration as effective as 10 days</a:t>
            </a:r>
            <a:r>
              <a:rPr lang="en-US" sz="3257" baseline="30000" dirty="0"/>
              <a:t>24</a:t>
            </a:r>
          </a:p>
          <a:p>
            <a:pPr lvl="1"/>
            <a:endParaRPr lang="en-US" dirty="0"/>
          </a:p>
        </p:txBody>
      </p:sp>
      <p:sp>
        <p:nvSpPr>
          <p:cNvPr id="4" name="TextBox 3"/>
          <p:cNvSpPr txBox="1"/>
          <p:nvPr/>
        </p:nvSpPr>
        <p:spPr>
          <a:xfrm>
            <a:off x="336188" y="6451312"/>
            <a:ext cx="8449098" cy="369332"/>
          </a:xfrm>
          <a:prstGeom prst="rect">
            <a:avLst/>
          </a:prstGeom>
          <a:noFill/>
        </p:spPr>
        <p:txBody>
          <a:bodyPr wrap="none" rtlCol="0">
            <a:spAutoFit/>
          </a:bodyPr>
          <a:lstStyle/>
          <a:p>
            <a:r>
              <a:rPr lang="en-US" dirty="0"/>
              <a:t>*</a:t>
            </a:r>
            <a:r>
              <a:rPr lang="en-US" dirty="0" err="1"/>
              <a:t>Cellulitis</a:t>
            </a:r>
            <a:r>
              <a:rPr lang="en-US" dirty="0"/>
              <a:t> associated with penetrating trauma or IVDU should be considered “purulent”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Are antibiotics really needed for uncomplicated abscess?</a:t>
            </a:r>
          </a:p>
        </p:txBody>
      </p:sp>
      <p:sp>
        <p:nvSpPr>
          <p:cNvPr id="6" name="Content Placeholder 5"/>
          <p:cNvSpPr>
            <a:spLocks noGrp="1"/>
          </p:cNvSpPr>
          <p:nvPr>
            <p:ph idx="1"/>
          </p:nvPr>
        </p:nvSpPr>
        <p:spPr>
          <a:xfrm>
            <a:off x="641350" y="2218765"/>
            <a:ext cx="7878788" cy="4639235"/>
          </a:xfrm>
        </p:spPr>
        <p:txBody>
          <a:bodyPr>
            <a:normAutofit/>
          </a:bodyPr>
          <a:lstStyle/>
          <a:p>
            <a:r>
              <a:rPr lang="en-US" sz="3600" dirty="0"/>
              <a:t>Data are conflicting….</a:t>
            </a:r>
            <a:r>
              <a:rPr lang="en-US" sz="3600" baseline="30000" dirty="0"/>
              <a:t>4-6</a:t>
            </a:r>
          </a:p>
          <a:p>
            <a:pPr lvl="1"/>
            <a:r>
              <a:rPr lang="en-US" sz="3400" dirty="0"/>
              <a:t>2 prior RCT suggest not</a:t>
            </a:r>
          </a:p>
          <a:p>
            <a:pPr lvl="1"/>
            <a:r>
              <a:rPr lang="en-US" sz="3400" dirty="0"/>
              <a:t>NEJM studies published 2016 and 2017</a:t>
            </a:r>
            <a:r>
              <a:rPr lang="en-US" sz="3400" baseline="30000" dirty="0"/>
              <a:t>25</a:t>
            </a:r>
            <a:r>
              <a:rPr lang="en-US" sz="3400" dirty="0"/>
              <a:t> suggest small benefit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7800" y="0"/>
            <a:ext cx="6634481" cy="2172111"/>
          </a:xfrm>
          <a:prstGeom prst="rect">
            <a:avLst/>
          </a:prstGeom>
        </p:spPr>
      </p:pic>
      <p:sp>
        <p:nvSpPr>
          <p:cNvPr id="5" name="Content Placeholder 4"/>
          <p:cNvSpPr>
            <a:spLocks noGrp="1"/>
          </p:cNvSpPr>
          <p:nvPr>
            <p:ph idx="1"/>
          </p:nvPr>
        </p:nvSpPr>
        <p:spPr>
          <a:xfrm>
            <a:off x="618565" y="2218765"/>
            <a:ext cx="7878788" cy="4639235"/>
          </a:xfrm>
        </p:spPr>
        <p:txBody>
          <a:bodyPr/>
          <a:lstStyle/>
          <a:p>
            <a:r>
              <a:rPr lang="en-US" dirty="0"/>
              <a:t>1265 patients ≥12y old with abscess ≥2cm randomized to TMP/SMX 320/1600 bid </a:t>
            </a:r>
            <a:r>
              <a:rPr lang="en-US" dirty="0" err="1"/>
              <a:t>vs</a:t>
            </a:r>
            <a:r>
              <a:rPr lang="en-US" dirty="0"/>
              <a:t> placebo x7 days</a:t>
            </a:r>
            <a:r>
              <a:rPr lang="en-US" baseline="30000" dirty="0"/>
              <a:t>4</a:t>
            </a:r>
            <a:endParaRPr lang="en-US" dirty="0"/>
          </a:p>
          <a:p>
            <a:r>
              <a:rPr lang="en-US" dirty="0"/>
              <a:t>All received I+D with cultures</a:t>
            </a:r>
          </a:p>
          <a:p>
            <a:r>
              <a:rPr lang="en-US" dirty="0"/>
              <a:t>Average abscess 2.5cm with </a:t>
            </a:r>
            <a:r>
              <a:rPr lang="en-US" dirty="0" err="1"/>
              <a:t>cellulitis</a:t>
            </a:r>
            <a:r>
              <a:rPr lang="en-US" dirty="0"/>
              <a:t> of 6cm</a:t>
            </a:r>
          </a:p>
          <a:p>
            <a:r>
              <a:rPr lang="en-US" dirty="0"/>
              <a:t>45.3% MRSA</a:t>
            </a:r>
          </a:p>
          <a:p>
            <a:r>
              <a:rPr lang="en-US" dirty="0"/>
              <a:t>Cure rate higher with ABX than placebo by ~7%</a:t>
            </a:r>
          </a:p>
          <a:p>
            <a:pPr lvl="1"/>
            <a:r>
              <a:rPr lang="en-US" dirty="0"/>
              <a:t>ABX 80.5% vs. Placebo 73.6% (P=0.005)</a:t>
            </a:r>
          </a:p>
        </p:txBody>
      </p:sp>
      <p:sp>
        <p:nvSpPr>
          <p:cNvPr id="6" name="TextBox 5"/>
          <p:cNvSpPr txBox="1"/>
          <p:nvPr/>
        </p:nvSpPr>
        <p:spPr>
          <a:xfrm>
            <a:off x="618565" y="6424184"/>
            <a:ext cx="3050460" cy="646331"/>
          </a:xfrm>
          <a:prstGeom prst="rect">
            <a:avLst/>
          </a:prstGeom>
          <a:noFill/>
        </p:spPr>
        <p:txBody>
          <a:bodyPr wrap="none" rtlCol="0">
            <a:spAutoFit/>
          </a:bodyPr>
          <a:lstStyle/>
          <a:p>
            <a:r>
              <a:rPr lang="en-US" dirty="0"/>
              <a:t>N </a:t>
            </a:r>
            <a:r>
              <a:rPr lang="en-US" dirty="0" err="1"/>
              <a:t>Engl</a:t>
            </a:r>
            <a:r>
              <a:rPr lang="en-US" dirty="0"/>
              <a:t> J Med 2016;374:823-32.</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842</TotalTime>
  <Words>2639</Words>
  <Application>Microsoft Macintosh PowerPoint</Application>
  <PresentationFormat>On-screen Show (4:3)</PresentationFormat>
  <Paragraphs>343</Paragraphs>
  <Slides>40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Corbel</vt:lpstr>
      <vt:lpstr>Helvetica</vt:lpstr>
      <vt:lpstr>Open Sans</vt:lpstr>
      <vt:lpstr>Wingdings 2</vt:lpstr>
      <vt:lpstr>Exhibit</vt:lpstr>
      <vt:lpstr>Module 3: Stewardship in Skin and Soft Tissue Infections</vt:lpstr>
      <vt:lpstr>Accreditation Statement &amp; Disclosure </vt:lpstr>
      <vt:lpstr>Objectives</vt:lpstr>
      <vt:lpstr>Skin and soft tissue infection</vt:lpstr>
      <vt:lpstr>Impetigo</vt:lpstr>
      <vt:lpstr>Cellulitis</vt:lpstr>
      <vt:lpstr>2014 IDSA SSTI Guidelines1</vt:lpstr>
      <vt:lpstr>Are antibiotics really needed for uncomplicated abscess?</vt:lpstr>
      <vt:lpstr>PowerPoint Presentation</vt:lpstr>
      <vt:lpstr>PowerPoint Presentation</vt:lpstr>
      <vt:lpstr>Non-purulent cellulitis</vt:lpstr>
      <vt:lpstr>Not all red legs are infected!</vt:lpstr>
      <vt:lpstr>PowerPoint Presentation</vt:lpstr>
      <vt:lpstr>PowerPoint Presentation</vt:lpstr>
      <vt:lpstr>PowerPoint Presentation</vt:lpstr>
      <vt:lpstr>PowerPoint Presentation</vt:lpstr>
      <vt:lpstr>Conditions that increase  risk of complications </vt:lpstr>
      <vt:lpstr>Necrotizing SSTI1</vt:lpstr>
      <vt:lpstr>Fournier’s gangrene</vt:lpstr>
      <vt:lpstr>LRINEC Score7</vt:lpstr>
      <vt:lpstr>LRINEC scoring</vt:lpstr>
      <vt:lpstr>LRINEC score</vt:lpstr>
      <vt:lpstr>Imaging in necrotizing fasciitis</vt:lpstr>
      <vt:lpstr>Toxin and Group A Strep</vt:lpstr>
      <vt:lpstr>Toxin inhibition </vt:lpstr>
      <vt:lpstr>Necrotizing Fasciitis ABX</vt:lpstr>
      <vt:lpstr>IV immune globulin</vt:lpstr>
      <vt:lpstr>Diabetic Foot Infection (DFI)</vt:lpstr>
      <vt:lpstr>Diabetic Foot Infection</vt:lpstr>
      <vt:lpstr>ABX for DFI18</vt:lpstr>
      <vt:lpstr>Guideline durations</vt:lpstr>
      <vt:lpstr>PowerPoint Presentation</vt:lpstr>
      <vt:lpstr>DFI Treatment Failure/Recurrence</vt:lpstr>
      <vt:lpstr>Diabetic foot infection myths</vt:lpstr>
      <vt:lpstr>PowerPoint Presentation</vt:lpstr>
      <vt:lpstr>SSTI in IV Drug Users</vt:lpstr>
      <vt:lpstr>SSTI in IVDU</vt:lpstr>
      <vt:lpstr>Evaluation &amp; CE Certificate</vt:lpstr>
      <vt:lpstr>References</vt:lpstr>
      <vt:lpstr>References</vt:lpstr>
    </vt:vector>
  </TitlesOfParts>
  <Company>Benjamin P Westley 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Stewardship in Skin and Soft Tissue Infections</dc:title>
  <dc:creator>Benjamin Westley</dc:creator>
  <cp:lastModifiedBy>bpwestleymd@gmail.com</cp:lastModifiedBy>
  <cp:revision>103</cp:revision>
  <dcterms:created xsi:type="dcterms:W3CDTF">2024-11-10T01:20:45Z</dcterms:created>
  <dcterms:modified xsi:type="dcterms:W3CDTF">2025-02-12T06:36:43Z</dcterms:modified>
</cp:coreProperties>
</file>