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65" r:id="rId6"/>
    <p:sldId id="258" r:id="rId7"/>
    <p:sldId id="266" r:id="rId8"/>
    <p:sldId id="267" r:id="rId9"/>
    <p:sldId id="271" r:id="rId10"/>
    <p:sldId id="275" r:id="rId11"/>
    <p:sldId id="262" r:id="rId12"/>
    <p:sldId id="259" r:id="rId13"/>
    <p:sldId id="261" r:id="rId14"/>
    <p:sldId id="260" r:id="rId15"/>
    <p:sldId id="269" r:id="rId16"/>
    <p:sldId id="270" r:id="rId17"/>
    <p:sldId id="272" r:id="rId18"/>
    <p:sldId id="268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38-DA3C-4FEA-8927-C5A1D150B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B33DE-0E83-45EB-95A8-DA1DC70C2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11182-C48A-4B1C-93EC-D772B160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5AF8C-697C-4377-BE05-C91B724F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C50B-DA8D-4230-900D-518F53C6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0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B117-1FA4-47E2-A11C-8B0E682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2AE18-D9B9-4EA3-B9CE-01220EA90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61EDC-DCFB-425B-AAE8-CE18C883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87C3-382A-45D0-A7D2-BD8BE79E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AEFF-35C4-42E8-A2D1-BBFD131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572F4-776A-44D5-8053-EC96230DC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C2F45-2ECA-4275-A2BD-DD30977A3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4ED38-5EBA-4F95-9D3B-AE44A4FF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4958E-EA91-4891-BE47-6896E764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5D636-5DBF-4A84-9E0D-2D129576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6B34-9AA0-4E90-B5CC-31EED4D8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78AC-237C-4755-B384-F272879F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F5DAB-8BAC-4953-AA86-5C814FEF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536D-4878-44B0-A73C-FAA1DE7B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AA5C8-1D83-426F-ABC5-69DAFB55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1584-079F-423B-A7EF-7F49C167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8439-CE6C-4C73-B504-4929F1623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EA377-1F50-4C53-96B1-AAF8B794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EB1FA-D60D-43E3-B9C7-6F154432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411F-A781-4A55-925F-8B844AC8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2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BE16-3A12-4E46-BD61-80ED012F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B751-B531-475E-ACE6-EB058E4A6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8FC07-6646-4849-99ED-F00D5F07B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A5A69-FACF-4663-9A16-982EE52D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2B33C-C5C7-4BBA-8AFF-DEB5FD7D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DA65D-B5CC-4469-BFD0-AE259F97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D044-594D-4A28-9A5D-4C1AFD9E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E646B-AB3C-45E2-87A8-6B515C26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89C88-94E9-4032-9930-1D884B1AE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21687-7EF1-41A0-9F42-5C04DA228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9BCCE-6D2A-44E2-B99D-EC0B9409E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3812E-C22D-4565-BEA7-5D139526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4DA2C-74CC-4708-A961-5DEB958D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7D02B-2CB9-4627-9083-775492DE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88E6-F053-4504-A3A8-CD7B9B6B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4F421-3233-4DD0-B539-C4B66D4F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1E7F6-AA9B-44A2-A21D-45BD770F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A87C3-558A-4DAE-8FBB-48D0E561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E3618-78A8-4451-B86E-4D999B98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2DADB-F6C5-4331-A0AD-0BAD4B8F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1646-1DCE-4A49-8C4B-BE3521C2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1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9A43-982C-4972-95B3-AD32E8A4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311A-C354-4910-86D0-3FB0A1DB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E7A23-8E41-4C49-89CC-AD162EAB1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FA3A5-8055-4399-A1A9-68875FAC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ACB99-E824-40FB-88DA-4B72D8B3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B7F30-8E35-4016-85ED-708330AA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4587-4762-4588-9E03-CCB25C85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A014-FFF8-43F3-B71D-572E1B085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841AC-0865-4F60-8E7E-0DD7CE215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501B-306C-4C82-9739-901A2629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39981-46D5-4769-9B9D-8AA9903E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3BF27-6F5C-403B-BE9F-47571B0F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69EB4-99EB-4FDD-97F7-529D091A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3D605-D6C7-459E-841E-288CA396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5FCA4-3922-4614-965C-0A8C9B39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D946F-9496-4204-86F5-83604F26B76D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CD634-66E0-4013-BD78-597CA171D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1658-5D20-4D91-AAA5-072C9C26E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4530-6904-4928-9F81-B7979D79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A89B-CF88-4FC8-8DDC-07B72EBB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Severe Hypertension in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02B86-D4AD-475F-AED0-7A5FFF961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Neil Murphy MD</a:t>
            </a:r>
          </a:p>
          <a:p>
            <a:r>
              <a:rPr lang="en-US" dirty="0">
                <a:solidFill>
                  <a:srgbClr val="FFFF00"/>
                </a:solidFill>
              </a:rPr>
              <a:t>Southcentral Foundation</a:t>
            </a:r>
          </a:p>
          <a:p>
            <a:r>
              <a:rPr lang="en-US" dirty="0">
                <a:solidFill>
                  <a:srgbClr val="FFFF00"/>
                </a:solidFill>
              </a:rPr>
              <a:t>Alaska Native Medical Center</a:t>
            </a:r>
          </a:p>
          <a:p>
            <a:r>
              <a:rPr lang="en-US" dirty="0">
                <a:solidFill>
                  <a:srgbClr val="FFFF00"/>
                </a:solidFill>
              </a:rPr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94783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ble 3. Antihypertensive Agents Used for Urgent Blood Pressure Control in Pregnancy">
            <a:extLst>
              <a:ext uri="{FF2B5EF4-FFF2-40B4-BE49-F238E27FC236}">
                <a16:creationId xmlns:a16="http://schemas.microsoft.com/office/drawing/2014/main" id="{59AE5ED7-5037-4331-B4C4-11CBC012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88992"/>
            <a:ext cx="10905066" cy="48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F7ACF-FC8A-49AD-8D2F-28E0C5FF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60" y="643467"/>
            <a:ext cx="72378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5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08A9F-56B3-4DB8-B18E-0E7824C06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60" y="643467"/>
            <a:ext cx="72378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1CC2F-EE89-4DBD-BDC5-65DA911D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60" y="643467"/>
            <a:ext cx="72378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5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AD82-B1E6-4464-9A24-4452BFF1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Ordersets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5AAA-4A7E-498E-B6C0-CE743564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Highly recommended</a:t>
            </a:r>
          </a:p>
          <a:p>
            <a:r>
              <a:rPr lang="en-US" dirty="0">
                <a:solidFill>
                  <a:srgbClr val="FFFF00"/>
                </a:solidFill>
              </a:rPr>
              <a:t>Standardizes care at facility</a:t>
            </a:r>
          </a:p>
          <a:p>
            <a:r>
              <a:rPr lang="en-US" dirty="0">
                <a:solidFill>
                  <a:srgbClr val="FFFF00"/>
                </a:solidFill>
              </a:rPr>
              <a:t>One overall </a:t>
            </a:r>
            <a:r>
              <a:rPr lang="en-US" dirty="0" err="1">
                <a:solidFill>
                  <a:srgbClr val="FFFF00"/>
                </a:solidFill>
              </a:rPr>
              <a:t>orderset</a:t>
            </a:r>
            <a:r>
              <a:rPr lang="en-US" dirty="0">
                <a:solidFill>
                  <a:srgbClr val="FFFF00"/>
                </a:solidFill>
              </a:rPr>
              <a:t> vs 3 separate </a:t>
            </a:r>
            <a:r>
              <a:rPr lang="en-US" dirty="0" err="1">
                <a:solidFill>
                  <a:srgbClr val="FFFF00"/>
                </a:solidFill>
              </a:rPr>
              <a:t>ordersets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Labetalol IV 20, 40, 80, q 10 min then Hydralazine 5, 10, 10 q 20 min</a:t>
            </a:r>
          </a:p>
          <a:p>
            <a:r>
              <a:rPr lang="en-US" dirty="0">
                <a:solidFill>
                  <a:srgbClr val="FFFF00"/>
                </a:solidFill>
              </a:rPr>
              <a:t>Hydralazine IV 5, 10, 10, q 20 min then Labetalol 20, 40, 80 q 10 min</a:t>
            </a:r>
          </a:p>
          <a:p>
            <a:r>
              <a:rPr lang="en-US" dirty="0">
                <a:solidFill>
                  <a:srgbClr val="FFFF00"/>
                </a:solidFill>
              </a:rPr>
              <a:t>Nifedipine PO 10, 20, 20, q 20 min then Labetalol IV 40, 80 q 10 min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5672-803B-47CF-9DF2-6B8C0754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Ordersets</a:t>
            </a:r>
            <a:r>
              <a:rPr lang="en-US" dirty="0">
                <a:solidFill>
                  <a:srgbClr val="FFFF00"/>
                </a:solidFill>
              </a:rPr>
              <a:t>: A few caveats….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1457-B461-4A27-B829-40AF35B72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-ACOG Practice Bulletin # 202 (Table 3)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Hydralazine dosing should be 5-10 mg q </a:t>
            </a:r>
            <a:r>
              <a:rPr lang="en-US" u="sng" dirty="0">
                <a:solidFill>
                  <a:srgbClr val="FFFF00"/>
                </a:solidFill>
              </a:rPr>
              <a:t>20-40 min </a:t>
            </a:r>
            <a:r>
              <a:rPr lang="en-US" dirty="0">
                <a:solidFill>
                  <a:srgbClr val="FFFF00"/>
                </a:solidFill>
              </a:rPr>
              <a:t>to a </a:t>
            </a:r>
            <a:r>
              <a:rPr lang="en-US" u="sng" dirty="0">
                <a:solidFill>
                  <a:srgbClr val="FFFF00"/>
                </a:solidFill>
              </a:rPr>
              <a:t>max of 20 mg </a:t>
            </a:r>
            <a:r>
              <a:rPr lang="en-US" dirty="0">
                <a:solidFill>
                  <a:srgbClr val="FFFF00"/>
                </a:solidFill>
              </a:rPr>
              <a:t>/24 hrs.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-Safe Motherhood: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Hydralazine </a:t>
            </a:r>
            <a:r>
              <a:rPr lang="en-US" u="sng" dirty="0">
                <a:solidFill>
                  <a:srgbClr val="FFFF00"/>
                </a:solidFill>
              </a:rPr>
              <a:t>max 25 mg</a:t>
            </a:r>
            <a:r>
              <a:rPr lang="en-US" dirty="0">
                <a:solidFill>
                  <a:srgbClr val="FFFF00"/>
                </a:solidFill>
              </a:rPr>
              <a:t>/ 24 </a:t>
            </a:r>
            <a:r>
              <a:rPr lang="en-US" dirty="0" err="1">
                <a:solidFill>
                  <a:srgbClr val="FFFF00"/>
                </a:solidFill>
              </a:rPr>
              <a:t>hrs</a:t>
            </a:r>
            <a:r>
              <a:rPr lang="en-US" dirty="0">
                <a:solidFill>
                  <a:srgbClr val="FFFF00"/>
                </a:solidFill>
              </a:rPr>
              <a:t> q </a:t>
            </a:r>
            <a:r>
              <a:rPr lang="en-US" u="sng" dirty="0">
                <a:solidFill>
                  <a:srgbClr val="FFFF00"/>
                </a:solidFill>
              </a:rPr>
              <a:t>20 min</a:t>
            </a:r>
          </a:p>
          <a:p>
            <a:pPr marL="0" indent="0">
              <a:buNone/>
            </a:pPr>
            <a:endParaRPr lang="en-US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Suggestion: </a:t>
            </a:r>
            <a:r>
              <a:rPr lang="en-US" dirty="0">
                <a:solidFill>
                  <a:srgbClr val="FFFF00"/>
                </a:solidFill>
              </a:rPr>
              <a:t>Use 25 mg / 24 </a:t>
            </a:r>
            <a:r>
              <a:rPr lang="en-US" dirty="0" err="1">
                <a:solidFill>
                  <a:srgbClr val="FFFF00"/>
                </a:solidFill>
              </a:rPr>
              <a:t>hrs</a:t>
            </a:r>
            <a:r>
              <a:rPr lang="en-US" dirty="0">
                <a:solidFill>
                  <a:srgbClr val="FFFF00"/>
                </a:solidFill>
              </a:rPr>
              <a:t> max, but go by 5, 10, 10 q 20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8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7CDC-1DDF-494A-B0F7-378A53D8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Ordersets</a:t>
            </a:r>
            <a:r>
              <a:rPr lang="en-US" dirty="0">
                <a:solidFill>
                  <a:srgbClr val="FFFF00"/>
                </a:solidFill>
              </a:rPr>
              <a:t>: A few caveats….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C5A4-9A7B-4391-B15E-89915623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 the end of the Labetalol figure once you have given 80 of IV labetalol, your next choice is Hydralazine 10 mg</a:t>
            </a:r>
          </a:p>
          <a:p>
            <a:r>
              <a:rPr lang="en-US" u="sng" dirty="0">
                <a:solidFill>
                  <a:srgbClr val="FFFF00"/>
                </a:solidFill>
              </a:rPr>
              <a:t>Versus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At the beginning of the Hydralazine figure, ACOG you either start at 5 mg of Hydralazine </a:t>
            </a:r>
            <a:r>
              <a:rPr lang="en-US" u="sng" dirty="0">
                <a:solidFill>
                  <a:srgbClr val="FFFF00"/>
                </a:solidFill>
              </a:rPr>
              <a:t>or</a:t>
            </a:r>
            <a:r>
              <a:rPr lang="en-US" dirty="0">
                <a:solidFill>
                  <a:srgbClr val="FFFF00"/>
                </a:solidFill>
              </a:rPr>
              <a:t> 10 mg of Hydralazine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u="sng" dirty="0">
                <a:solidFill>
                  <a:srgbClr val="FFFF00"/>
                </a:solidFill>
              </a:rPr>
              <a:t>Suggestion: </a:t>
            </a:r>
            <a:r>
              <a:rPr lang="en-US" dirty="0">
                <a:solidFill>
                  <a:srgbClr val="FFFF00"/>
                </a:solidFill>
              </a:rPr>
              <a:t>Use 25 mg / 24 </a:t>
            </a:r>
            <a:r>
              <a:rPr lang="en-US" dirty="0" err="1">
                <a:solidFill>
                  <a:srgbClr val="FFFF00"/>
                </a:solidFill>
              </a:rPr>
              <a:t>hrs</a:t>
            </a:r>
            <a:r>
              <a:rPr lang="en-US" dirty="0">
                <a:solidFill>
                  <a:srgbClr val="FFFF00"/>
                </a:solidFill>
              </a:rPr>
              <a:t> max, but go by 5, 10, 10 q 20 min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2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9ED3-1E43-4DF5-ACBE-55C6647E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If IV access is not available: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5C26-EC57-48F8-A908-DA8D8619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immediate release oral nifedipine algorithm should be first-line therapy in this setting.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If immediate release oral nifedipine is </a:t>
            </a:r>
            <a:r>
              <a:rPr lang="en-US" u="sng" dirty="0">
                <a:solidFill>
                  <a:srgbClr val="FFFF00"/>
                </a:solidFill>
              </a:rPr>
              <a:t>not </a:t>
            </a:r>
            <a:r>
              <a:rPr lang="en-US" dirty="0">
                <a:solidFill>
                  <a:srgbClr val="FFFF00"/>
                </a:solidFill>
              </a:rPr>
              <a:t>available: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200-mg dose of labetalol can be administered orally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Same labetalol dose may be repeated in 30 minutes</a:t>
            </a:r>
          </a:p>
        </p:txBody>
      </p:sp>
    </p:spTree>
    <p:extLst>
      <p:ext uri="{BB962C8B-B14F-4D97-AF65-F5344CB8AC3E}">
        <p14:creationId xmlns:p14="http://schemas.microsoft.com/office/powerpoint/2010/main" val="2531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DF56-0C99-4440-8C65-FEE4B8BE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Treatment of Resistant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9EF7-3CD4-4D2F-B091-CB00BE440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this rare circumstance….</a:t>
            </a:r>
          </a:p>
          <a:p>
            <a:r>
              <a:rPr lang="en-US" dirty="0">
                <a:solidFill>
                  <a:srgbClr val="FFFF00"/>
                </a:solidFill>
              </a:rPr>
              <a:t>Emergent consultation with an anesthesiologist, maternal–fetal medicine subspecialist, or critical care subspecialist to discuss second-line intervention. </a:t>
            </a:r>
          </a:p>
          <a:p>
            <a:r>
              <a:rPr lang="en-US" dirty="0">
                <a:solidFill>
                  <a:srgbClr val="FFFF00"/>
                </a:solidFill>
              </a:rPr>
              <a:t>Consider: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Nicardipine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Esmolol by infusion pump</a:t>
            </a:r>
          </a:p>
        </p:txBody>
      </p:sp>
    </p:spTree>
    <p:extLst>
      <p:ext uri="{BB962C8B-B14F-4D97-AF65-F5344CB8AC3E}">
        <p14:creationId xmlns:p14="http://schemas.microsoft.com/office/powerpoint/2010/main" val="316890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44CE-05A5-4A20-903C-44D0B183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Treatment of Resistant Hypertension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AA2D-D101-467A-9125-B18F7AA8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Sodium nitroprusside should be reserved for extreme emergencies</a:t>
            </a:r>
          </a:p>
          <a:p>
            <a:r>
              <a:rPr lang="en-US" dirty="0">
                <a:solidFill>
                  <a:srgbClr val="FFFF00"/>
                </a:solidFill>
              </a:rPr>
              <a:t> Shortest amount of time possible </a:t>
            </a:r>
          </a:p>
          <a:p>
            <a:r>
              <a:rPr lang="en-US" dirty="0">
                <a:solidFill>
                  <a:srgbClr val="FFFF00"/>
                </a:solidFill>
              </a:rPr>
              <a:t>Cyanide and thiocyanate toxicity in the woman and fetus or newborn</a:t>
            </a:r>
          </a:p>
          <a:p>
            <a:r>
              <a:rPr lang="en-US" dirty="0">
                <a:solidFill>
                  <a:srgbClr val="FFFF00"/>
                </a:solidFill>
              </a:rPr>
              <a:t> Increased intracranial pressure with potential worsening of cerebral edema in the woman </a:t>
            </a:r>
          </a:p>
        </p:txBody>
      </p:sp>
    </p:spTree>
    <p:extLst>
      <p:ext uri="{BB962C8B-B14F-4D97-AF65-F5344CB8AC3E}">
        <p14:creationId xmlns:p14="http://schemas.microsoft.com/office/powerpoint/2010/main" val="374143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59401B4-845C-4796-842E-DA209E77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B796758-36A7-404B-AD6E-33FFBD9CB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47" y="0"/>
            <a:ext cx="8393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4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973E5-EBA7-4643-83BA-C64A910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A2B3-F4A0-4350-A47D-290C0DE4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74FD5-B5C7-410F-BC2D-C73BA1A2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Risk reduction, improved clinical outcomes</a:t>
            </a:r>
          </a:p>
          <a:p>
            <a:r>
              <a:rPr lang="en-US" dirty="0">
                <a:solidFill>
                  <a:srgbClr val="FFFF00"/>
                </a:solidFill>
              </a:rPr>
              <a:t>16% of maternal deaths in US due to HTN</a:t>
            </a:r>
          </a:p>
          <a:p>
            <a:r>
              <a:rPr lang="en-US" dirty="0">
                <a:solidFill>
                  <a:srgbClr val="FFFF00"/>
                </a:solidFill>
              </a:rPr>
              <a:t>Stroke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Systolic HTN: hemorrhagic strokes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Confidential Enquiries 2005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FF00"/>
                </a:solidFill>
              </a:rPr>
              <a:t> – 54 % died with systolic HTN vs 13% with diastolic HTN</a:t>
            </a:r>
          </a:p>
          <a:p>
            <a:pPr marL="914400" lvl="2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3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FA66-BC6E-4C5C-84F2-8A5B811E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4F64-1312-4415-A295-F5973FA0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Systolic </a:t>
            </a:r>
            <a:r>
              <a:rPr lang="en-US" u="sng" dirty="0">
                <a:solidFill>
                  <a:srgbClr val="FFFF00"/>
                </a:solidFill>
              </a:rPr>
              <a:t>&gt;</a:t>
            </a:r>
            <a:r>
              <a:rPr lang="en-US" dirty="0">
                <a:solidFill>
                  <a:srgbClr val="FFFF00"/>
                </a:solidFill>
              </a:rPr>
              <a:t> 160  </a:t>
            </a:r>
          </a:p>
          <a:p>
            <a:r>
              <a:rPr lang="en-US" dirty="0">
                <a:solidFill>
                  <a:srgbClr val="FFFF00"/>
                </a:solidFill>
              </a:rPr>
              <a:t>or</a:t>
            </a:r>
          </a:p>
          <a:p>
            <a:r>
              <a:rPr lang="en-US" dirty="0">
                <a:solidFill>
                  <a:srgbClr val="FFFF00"/>
                </a:solidFill>
              </a:rPr>
              <a:t>Diastolic </a:t>
            </a:r>
            <a:r>
              <a:rPr lang="en-US" u="sng" dirty="0">
                <a:solidFill>
                  <a:srgbClr val="FFFF00"/>
                </a:solidFill>
              </a:rPr>
              <a:t>&gt;</a:t>
            </a:r>
            <a:r>
              <a:rPr lang="en-US" dirty="0">
                <a:solidFill>
                  <a:srgbClr val="FFFF00"/>
                </a:solidFill>
              </a:rPr>
              <a:t> 110</a:t>
            </a:r>
          </a:p>
          <a:p>
            <a:r>
              <a:rPr lang="en-US" dirty="0">
                <a:solidFill>
                  <a:srgbClr val="FFFF00"/>
                </a:solidFill>
              </a:rPr>
              <a:t>Persistent for 15 minutes</a:t>
            </a:r>
          </a:p>
        </p:txBody>
      </p:sp>
    </p:spTree>
    <p:extLst>
      <p:ext uri="{BB962C8B-B14F-4D97-AF65-F5344CB8AC3E}">
        <p14:creationId xmlns:p14="http://schemas.microsoft.com/office/powerpoint/2010/main" val="12201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20F4-56A9-44F1-B3A3-C34D3053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are our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F3E1-3FEB-46FF-B591-E7979ABDB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Treatment within 30-60 min to decrease stroke</a:t>
            </a:r>
          </a:p>
          <a:p>
            <a:r>
              <a:rPr lang="en-US" dirty="0">
                <a:solidFill>
                  <a:srgbClr val="FFFF00"/>
                </a:solidFill>
              </a:rPr>
              <a:t>Our goal is NOT a normal BP</a:t>
            </a:r>
          </a:p>
          <a:p>
            <a:r>
              <a:rPr lang="en-US" dirty="0">
                <a:solidFill>
                  <a:srgbClr val="FFFF00"/>
                </a:solidFill>
              </a:rPr>
              <a:t>Our goal is 140–150/90–100 mm Hg 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Prevent loss of cerebral vasculature autoregulation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Avoid endotracheal intubation in acute phase, if possible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6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DFB1-1B46-4AAD-B94F-663938EC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to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B225-90F2-4669-992A-94159A7AE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Accurate measurement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Correct size cuff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Mercury sphygmomanometer: gold standard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Validated equivalent automated equipment</a:t>
            </a:r>
          </a:p>
          <a:p>
            <a:r>
              <a:rPr lang="en-US" dirty="0">
                <a:solidFill>
                  <a:srgbClr val="FFFF00"/>
                </a:solidFill>
              </a:rPr>
              <a:t>Correct positioning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sitting or semi-reclining position with the back supported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not to be repositioned to reclining - which decreases BPs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7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E835-77AF-4ECA-8772-DD14E4ED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Treatment: 3 first line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0FD4-015F-45B1-86BA-A6BBF0752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rgbClr val="FFFF00"/>
                </a:solidFill>
              </a:rPr>
              <a:t>IV Labetalol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Rapid onset, less tachycardia and adverse side effects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Avoid in women with </a:t>
            </a:r>
            <a:r>
              <a:rPr lang="en-US" u="sng" dirty="0">
                <a:solidFill>
                  <a:srgbClr val="FFFF00"/>
                </a:solidFill>
              </a:rPr>
              <a:t>active</a:t>
            </a:r>
            <a:r>
              <a:rPr lang="en-US" dirty="0">
                <a:solidFill>
                  <a:srgbClr val="FFFF00"/>
                </a:solidFill>
              </a:rPr>
              <a:t> asthma*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Avoid in pre-existing myocardial disease, decompensated cardiac function, heart block, bradycardia, or CHF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Caution: history of asthma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Causes neonatal bradycardia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Hold if pulse &lt; 60 bpm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Max 220 mg / 24 </a:t>
            </a:r>
            <a:r>
              <a:rPr lang="en-US" dirty="0" err="1">
                <a:solidFill>
                  <a:srgbClr val="FFFF00"/>
                </a:solidFill>
              </a:rPr>
              <a:t>hrs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FFFF00"/>
                </a:solidFill>
              </a:rPr>
              <a:t>*‘Active’ asthma: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err="1">
                <a:solidFill>
                  <a:srgbClr val="FFFF00"/>
                </a:solidFill>
              </a:rPr>
              <a:t>Sx</a:t>
            </a:r>
            <a:r>
              <a:rPr lang="en-US" dirty="0">
                <a:solidFill>
                  <a:srgbClr val="FFFF00"/>
                </a:solidFill>
              </a:rPr>
              <a:t> at least once a week, or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FF00"/>
                </a:solidFill>
              </a:rPr>
              <a:t>-Current use of inhaler, corticosteroids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FF00"/>
                </a:solidFill>
              </a:rPr>
              <a:t>-Any hx of intubation for asthma</a:t>
            </a:r>
          </a:p>
        </p:txBody>
      </p:sp>
    </p:spTree>
    <p:extLst>
      <p:ext uri="{BB962C8B-B14F-4D97-AF65-F5344CB8AC3E}">
        <p14:creationId xmlns:p14="http://schemas.microsoft.com/office/powerpoint/2010/main" val="340711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DFDE-D9ED-4C2F-A74D-EAB92C71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Treatment: 3 first line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33E1C-479A-49A7-94F2-FC7004159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FFF00"/>
                </a:solidFill>
              </a:rPr>
              <a:t>IV or IM Hydralazine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Risk of maternal hypotension, headaches, abnormal fetal tracings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Max dose of 25 mg / 24 </a:t>
            </a:r>
            <a:r>
              <a:rPr lang="en-US" dirty="0" err="1">
                <a:solidFill>
                  <a:srgbClr val="FFFF00"/>
                </a:solidFill>
              </a:rPr>
              <a:t>hrs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Oral nifedipine (Immediate release tab)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Reflex tachycardia and headaches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May overshoot hypotension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Immediate release oral nifedipine capsules should be administered orally, NOT punctured or sublingually because of risk of hypotension.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Max dose of 180 mg / 24 </a:t>
            </a:r>
            <a:r>
              <a:rPr lang="en-US" dirty="0" err="1">
                <a:solidFill>
                  <a:srgbClr val="FFFF00"/>
                </a:solidFill>
              </a:rPr>
              <a:t>hrs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4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656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Severe Hypertension in pregnancy</vt:lpstr>
      <vt:lpstr>PowerPoint Presentation</vt:lpstr>
      <vt:lpstr>PowerPoint Presentation</vt:lpstr>
      <vt:lpstr>Why do we care?</vt:lpstr>
      <vt:lpstr>What is it?</vt:lpstr>
      <vt:lpstr>What are our goals?</vt:lpstr>
      <vt:lpstr>How to measure?</vt:lpstr>
      <vt:lpstr>Treatment: 3 first line agents</vt:lpstr>
      <vt:lpstr>Treatment: 3 first line agents</vt:lpstr>
      <vt:lpstr>PowerPoint Presentation</vt:lpstr>
      <vt:lpstr>PowerPoint Presentation</vt:lpstr>
      <vt:lpstr>PowerPoint Presentation</vt:lpstr>
      <vt:lpstr>PowerPoint Presentation</vt:lpstr>
      <vt:lpstr>Ordersets</vt:lpstr>
      <vt:lpstr>Ordersets: A few caveats….</vt:lpstr>
      <vt:lpstr>Ordersets: A few caveats….</vt:lpstr>
      <vt:lpstr>If IV access is not available:</vt:lpstr>
      <vt:lpstr>Treatment of Resistant Hypertension</vt:lpstr>
      <vt:lpstr>Treatment of Resistant Hypertension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Hypertension in pregnancy</dc:title>
  <dc:creator>Murphy, Neil</dc:creator>
  <cp:lastModifiedBy>Truitt, Sarah</cp:lastModifiedBy>
  <cp:revision>2</cp:revision>
  <dcterms:created xsi:type="dcterms:W3CDTF">2020-02-07T20:27:10Z</dcterms:created>
  <dcterms:modified xsi:type="dcterms:W3CDTF">2020-02-09T15:17:21Z</dcterms:modified>
</cp:coreProperties>
</file>